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1"/>
  </p:notesMasterIdLst>
  <p:handoutMasterIdLst>
    <p:handoutMasterId r:id="rId32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3" r:id="rId16"/>
    <p:sldId id="274" r:id="rId17"/>
    <p:sldId id="272" r:id="rId18"/>
    <p:sldId id="275" r:id="rId19"/>
    <p:sldId id="286" r:id="rId20"/>
    <p:sldId id="277" r:id="rId21"/>
    <p:sldId id="278" r:id="rId22"/>
    <p:sldId id="279" r:id="rId23"/>
    <p:sldId id="281" r:id="rId24"/>
    <p:sldId id="282" r:id="rId25"/>
    <p:sldId id="283" r:id="rId26"/>
    <p:sldId id="287" r:id="rId27"/>
    <p:sldId id="288" r:id="rId28"/>
    <p:sldId id="289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564A"/>
    <a:srgbClr val="FFAFAF"/>
    <a:srgbClr val="F6A8F0"/>
    <a:srgbClr val="CC6600"/>
    <a:srgbClr val="FF7171"/>
    <a:srgbClr val="B877F9"/>
    <a:srgbClr val="D3683D"/>
    <a:srgbClr val="E4A288"/>
    <a:srgbClr val="FFCC66"/>
    <a:srgbClr val="D2A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71" autoAdjust="0"/>
  </p:normalViewPr>
  <p:slideViewPr>
    <p:cSldViewPr>
      <p:cViewPr varScale="1">
        <p:scale>
          <a:sx n="101" d="100"/>
          <a:sy n="101" d="100"/>
        </p:scale>
        <p:origin x="-19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826516477107193"/>
          <c:y val="2.8307844486897365E-2"/>
          <c:w val="0.84864841547585224"/>
          <c:h val="0.8560087604786904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9999"/>
            </a:solidFill>
          </c:spPr>
          <c:dLbls>
            <c:dLbl>
              <c:idx val="0"/>
              <c:layout>
                <c:manualLayout>
                  <c:x val="-1.5432098765432269E-3"/>
                  <c:y val="0.15713782901009141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latin typeface="Calibri" pitchFamily="34" charset="0"/>
                      </a:defRPr>
                    </a:pPr>
                    <a:r>
                      <a:rPr lang="ru-RU" sz="1600" b="1" dirty="0" smtClean="0">
                        <a:latin typeface="Calibri" pitchFamily="34" charset="0"/>
                      </a:rPr>
                      <a:t> </a:t>
                    </a:r>
                    <a:r>
                      <a:rPr lang="ru-RU" sz="1600" dirty="0" smtClean="0"/>
                      <a:t>2 203 883</a:t>
                    </a:r>
                    <a:endParaRPr lang="en-US" sz="160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3.0864197530864001E-3"/>
                  <c:y val="0.31427565802018265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latin typeface="Calibri" pitchFamily="34" charset="0"/>
                      </a:defRPr>
                    </a:pPr>
                    <a:r>
                      <a:rPr lang="ru-RU" sz="1600" b="1" dirty="0" smtClean="0">
                        <a:latin typeface="Calibri" pitchFamily="34" charset="0"/>
                      </a:rPr>
                      <a:t> </a:t>
                    </a:r>
                    <a:r>
                      <a:rPr lang="ru-RU" sz="1600" dirty="0" smtClean="0"/>
                      <a:t>2 263 910</a:t>
                    </a:r>
                    <a:endParaRPr lang="en-US" sz="1600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-3.086419753086453E-3"/>
                  <c:y val="0.23290071085424274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latin typeface="Calibri" pitchFamily="34" charset="0"/>
                      </a:defRPr>
                    </a:pPr>
                    <a:r>
                      <a:rPr lang="ru-RU" sz="1600" b="1" dirty="0" smtClean="0">
                        <a:latin typeface="Calibri" pitchFamily="34" charset="0"/>
                      </a:rPr>
                      <a:t> </a:t>
                    </a:r>
                    <a:r>
                      <a:rPr lang="ru-RU" sz="1600" dirty="0" smtClean="0"/>
                      <a:t>2 250 422</a:t>
                    </a:r>
                    <a:endParaRPr lang="en-US" sz="1600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="1"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Первоначальный план</c:v>
                </c:pt>
                <c:pt idx="1">
                  <c:v>Уточненный план</c:v>
                </c:pt>
                <c:pt idx="2">
                  <c:v>Исполнение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2203883</c:v>
                </c:pt>
                <c:pt idx="1">
                  <c:v>2263910</c:v>
                </c:pt>
                <c:pt idx="2">
                  <c:v>2250422</c:v>
                </c:pt>
              </c:numCache>
            </c:numRef>
          </c:val>
        </c:ser>
        <c:axId val="42489728"/>
        <c:axId val="42491264"/>
      </c:barChart>
      <c:catAx>
        <c:axId val="42489728"/>
        <c:scaling>
          <c:orientation val="minMax"/>
        </c:scaling>
        <c:axPos val="b"/>
        <c:tickLblPos val="nextTo"/>
        <c:crossAx val="42491264"/>
        <c:crosses val="autoZero"/>
        <c:auto val="1"/>
        <c:lblAlgn val="ctr"/>
        <c:lblOffset val="100"/>
      </c:catAx>
      <c:valAx>
        <c:axId val="424912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24897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1557183824244334E-2"/>
          <c:y val="8.7754142046677558E-2"/>
          <c:w val="0.59019660736852364"/>
          <c:h val="0.813267585263065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6A8F0"/>
              </a:solidFill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spPr>
              <a:solidFill>
                <a:srgbClr val="FFCC66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FF9999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C00000"/>
              </a:solidFill>
            </c:spPr>
          </c:dPt>
          <c:dPt>
            <c:idx val="11"/>
            <c:explosion val="22"/>
          </c:dPt>
          <c:dLbls>
            <c:dLbl>
              <c:idx val="1"/>
              <c:layout>
                <c:manualLayout>
                  <c:x val="0"/>
                  <c:y val="-7.142857142857141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4.2337002540220194E-2"/>
                  <c:y val="-1.3227513227513263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3.2176121930567313E-2"/>
                  <c:y val="5.2910052910052924E-3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3.2176121930567313E-2"/>
                  <c:y val="-4.2328042328042333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1.0160880609652881E-2"/>
                  <c:y val="-3.1746031746031723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-8.4674005080440807E-3"/>
                  <c:y val="-7.6719576719576701E-2"/>
                </c:manualLayout>
              </c:layout>
              <c:dLblPos val="bestFit"/>
              <c:showVal val="1"/>
            </c:dLbl>
            <c:numFmt formatCode="0.0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муниципального долга</c:v>
                </c:pt>
                <c:pt idx="11">
                  <c:v>межбюджетные трансферты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4.2980552205383242</c:v>
                </c:pt>
                <c:pt idx="1">
                  <c:v>0.23879070193236096</c:v>
                </c:pt>
                <c:pt idx="2">
                  <c:v>1.4232215020386634</c:v>
                </c:pt>
                <c:pt idx="3">
                  <c:v>4.5275272392959582</c:v>
                </c:pt>
                <c:pt idx="4">
                  <c:v>12.412157772358364</c:v>
                </c:pt>
                <c:pt idx="5">
                  <c:v>57.604542230444864</c:v>
                </c:pt>
                <c:pt idx="6">
                  <c:v>10.406813523081416</c:v>
                </c:pt>
                <c:pt idx="7">
                  <c:v>2.6878257990826339E-3</c:v>
                </c:pt>
                <c:pt idx="8">
                  <c:v>2.5822199702440827</c:v>
                </c:pt>
                <c:pt idx="9">
                  <c:v>0.79045142344770525</c:v>
                </c:pt>
                <c:pt idx="10">
                  <c:v>2.1067941494459638E-3</c:v>
                </c:pt>
                <c:pt idx="11">
                  <c:v>5.7114257966697926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781253037814763"/>
          <c:y val="0"/>
          <c:w val="0.27292821036259601"/>
          <c:h val="0.99351055233991059"/>
        </c:manualLayout>
      </c:layout>
      <c:spPr>
        <a:noFill/>
      </c:spPr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0.46527899290366725"/>
          <c:y val="2.2448261287156011E-2"/>
          <c:w val="0.47840539029843498"/>
          <c:h val="0.857168297663944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FFFF00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2.894944779378255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Arial" pitchFamily="34" charset="0"/>
                        <a:cs typeface="Arial" pitchFamily="34" charset="0"/>
                      </a:rPr>
                      <a:t>23,1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Arial" pitchFamily="34" charset="0"/>
                        <a:cs typeface="Arial" pitchFamily="34" charset="0"/>
                      </a:rPr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46%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2"/>
              <c:layout>
                <c:manualLayout>
                  <c:x val="1.1420541750505111E-2"/>
                  <c:y val="1.0224306800049592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Arial" pitchFamily="34" charset="0"/>
                        <a:cs typeface="Arial" pitchFamily="34" charset="0"/>
                      </a:rPr>
                      <a:t>10,9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7.8248108486812067E-3"/>
                  <c:y val="-2.5560767000124018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Arial" pitchFamily="34" charset="0"/>
                        <a:cs typeface="Arial" pitchFamily="34" charset="0"/>
                      </a:rPr>
                      <a:t>7,17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-5.5066160449292563E-3"/>
                  <c:y val="-5.1121534000247723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Arial" pitchFamily="34" charset="0"/>
                        <a:cs typeface="Arial" pitchFamily="34" charset="0"/>
                      </a:rPr>
                      <a:t>58,33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5"/>
              <c:layout>
                <c:manualLayout>
                  <c:x val="4.205031640475327E-3"/>
                  <c:y val="-7.6682301000372006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Arial" pitchFamily="34" charset="0"/>
                        <a:cs typeface="Arial" pitchFamily="34" charset="0"/>
                      </a:rPr>
                      <a:t>5</a:t>
                    </a:r>
                    <a:r>
                      <a:rPr lang="ru-RU" dirty="0" smtClean="0"/>
                      <a:t>8,33%</a:t>
                    </a:r>
                    <a:endParaRPr lang="en-US" dirty="0"/>
                  </a:p>
                </c:rich>
              </c:tx>
              <c:dLblPos val="outEnd"/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6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Лист1!$A$2:$A$6</c:f>
              <c:strCache>
                <c:ptCount val="5"/>
                <c:pt idx="0">
                  <c:v>прочие расходы</c:v>
                </c:pt>
                <c:pt idx="1">
                  <c:v>бюджетные инвестиции</c:v>
                </c:pt>
                <c:pt idx="2">
                  <c:v>компенсация расходов за комунальные услуги и пассажирские перевозки</c:v>
                </c:pt>
                <c:pt idx="3">
                  <c:v>оплата комунальных услуг</c:v>
                </c:pt>
                <c:pt idx="4">
                  <c:v>расходы на оплату труда (с начислениями)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23.1</c:v>
                </c:pt>
                <c:pt idx="1">
                  <c:v>0.46</c:v>
                </c:pt>
                <c:pt idx="2">
                  <c:v>10.9</c:v>
                </c:pt>
                <c:pt idx="3">
                  <c:v>7.17</c:v>
                </c:pt>
                <c:pt idx="4">
                  <c:v>58.33</c:v>
                </c:pt>
              </c:numCache>
            </c:numRef>
          </c:val>
        </c:ser>
        <c:dLbls>
          <c:showVal val="1"/>
        </c:dLbls>
        <c:axId val="70427392"/>
        <c:axId val="70507520"/>
      </c:barChart>
      <c:catAx>
        <c:axId val="7042739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0"/>
            </a:pPr>
            <a:endParaRPr lang="ru-RU"/>
          </a:p>
        </c:txPr>
        <c:crossAx val="70507520"/>
        <c:crosses val="autoZero"/>
        <c:auto val="1"/>
        <c:lblAlgn val="ctr"/>
        <c:lblOffset val="100"/>
      </c:catAx>
      <c:valAx>
        <c:axId val="70507520"/>
        <c:scaling>
          <c:orientation val="minMax"/>
          <c:max val="70"/>
          <c:min val="0"/>
        </c:scaling>
        <c:axPos val="b"/>
        <c:numFmt formatCode="0.0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70427392"/>
        <c:crosses val="autoZero"/>
        <c:crossBetween val="between"/>
        <c:majorUnit val="10"/>
        <c:minorUnit val="0.1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Богучанский районный Совет депутатов</c:v>
                </c:pt>
                <c:pt idx="1">
                  <c:v>Контрольно-счетная комиссия</c:v>
                </c:pt>
                <c:pt idx="2">
                  <c:v>Администрация Богучанского района</c:v>
                </c:pt>
                <c:pt idx="3">
                  <c:v>МКУ "Централизованная бухгалтерия"</c:v>
                </c:pt>
                <c:pt idx="4">
                  <c:v>МКУ "МС Заказчика"</c:v>
                </c:pt>
                <c:pt idx="5">
                  <c:v>Управление культуры</c:v>
                </c:pt>
                <c:pt idx="6">
                  <c:v>Управление муниципальной собственностью</c:v>
                </c:pt>
                <c:pt idx="7">
                  <c:v>Управление образования</c:v>
                </c:pt>
                <c:pt idx="8">
                  <c:v>МКУ "МПЧ №1"</c:v>
                </c:pt>
                <c:pt idx="9">
                  <c:v>Финансовое управление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99.88</c:v>
                </c:pt>
                <c:pt idx="1">
                  <c:v>98.88</c:v>
                </c:pt>
                <c:pt idx="2">
                  <c:v>96.86</c:v>
                </c:pt>
                <c:pt idx="3">
                  <c:v>94.64</c:v>
                </c:pt>
                <c:pt idx="4">
                  <c:v>98.35</c:v>
                </c:pt>
                <c:pt idx="5">
                  <c:v>99.54</c:v>
                </c:pt>
                <c:pt idx="6">
                  <c:v>92.92</c:v>
                </c:pt>
                <c:pt idx="7">
                  <c:v>95.9</c:v>
                </c:pt>
                <c:pt idx="8">
                  <c:v>95.940000000000026</c:v>
                </c:pt>
                <c:pt idx="9">
                  <c:v>97.29</c:v>
                </c:pt>
              </c:numCache>
            </c:numRef>
          </c:val>
        </c:ser>
        <c:shape val="box"/>
        <c:axId val="81894400"/>
        <c:axId val="81896576"/>
        <c:axId val="0"/>
      </c:bar3DChart>
      <c:catAx>
        <c:axId val="81894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1896576"/>
        <c:crosses val="autoZero"/>
        <c:auto val="1"/>
        <c:lblAlgn val="ctr"/>
        <c:lblOffset val="100"/>
      </c:catAx>
      <c:valAx>
        <c:axId val="8189657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18944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2D050"/>
            </a:solidFill>
          </c:spPr>
          <c:explosion val="25"/>
          <c:dPt>
            <c:idx val="1"/>
            <c:spPr>
              <a:solidFill>
                <a:srgbClr val="FF6600"/>
              </a:solidFill>
            </c:spPr>
          </c:dPt>
          <c:dLbls>
            <c:dLbl>
              <c:idx val="0"/>
              <c:layout>
                <c:manualLayout>
                  <c:x val="-5.7640195483608547E-2"/>
                  <c:y val="1.56455443069615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Calibri" pitchFamily="34" charset="0"/>
                      </a:rPr>
                      <a:t>9</a:t>
                    </a:r>
                    <a:r>
                      <a:rPr lang="ru-RU" dirty="0" smtClean="0">
                        <a:latin typeface="Calibri" pitchFamily="34" charset="0"/>
                      </a:rPr>
                      <a:t>6,1</a:t>
                    </a:r>
                    <a:r>
                      <a:rPr lang="ru-RU" baseline="0" dirty="0" smtClean="0">
                        <a:latin typeface="Calibri" pitchFamily="34" charset="0"/>
                      </a:rPr>
                      <a:t>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1"/>
              <c:layout>
                <c:manualLayout>
                  <c:x val="3.6060318849032789E-2"/>
                  <c:y val="-2.16203711784654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Calibri" pitchFamily="34" charset="0"/>
                      </a:rPr>
                      <a:t>3,</a:t>
                    </a:r>
                    <a:r>
                      <a:rPr lang="ru-RU" dirty="0" smtClean="0">
                        <a:latin typeface="Calibri" pitchFamily="34" charset="0"/>
                      </a:rPr>
                      <a:t>9</a:t>
                    </a:r>
                    <a:r>
                      <a:rPr lang="ru-RU" dirty="0" smtClean="0"/>
                      <a:t>%</a:t>
                    </a:r>
                  </a:p>
                </c:rich>
              </c:tx>
              <c:dLblPos val="bestFit"/>
              <c:showVal val="1"/>
            </c:dLbl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муниципальные программы 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96.1</c:v>
                </c:pt>
                <c:pt idx="1">
                  <c:v>3.9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spPr>
        <a:noFill/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view3D>
      <c:rotX val="0"/>
      <c:perspective val="30"/>
    </c:view3D>
    <c:plotArea>
      <c:layout>
        <c:manualLayout>
          <c:layoutTarget val="inner"/>
          <c:xMode val="edge"/>
          <c:yMode val="edge"/>
          <c:x val="0.17849234470691197"/>
          <c:y val="2.8142381326520232E-2"/>
          <c:w val="0.82160728346457224"/>
          <c:h val="0.4836961744124263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1"/>
              <a:tileRect/>
            </a:gradFill>
          </c:spPr>
          <c:dLbls>
            <c:dLbl>
              <c:idx val="1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Развитие образования Богучанского района</c:v>
                </c:pt>
                <c:pt idx="1">
                  <c:v>Реформирование и модернизация ЖКХ и повышение энергетической эффективности</c:v>
                </c:pt>
                <c:pt idx="2">
                  <c:v>Защита населения и территорий Богучанского района от чрезвычайных ситуаций</c:v>
                </c:pt>
                <c:pt idx="3">
                  <c:v>Развитие культуры</c:v>
                </c:pt>
                <c:pt idx="4">
                  <c:v>Молодежь Приангарья </c:v>
                </c:pt>
                <c:pt idx="5">
                  <c:v>Развитие физической культуры и спорта в Богучанском районе</c:v>
                </c:pt>
                <c:pt idx="6">
                  <c:v>Развитие инвестиционной деятельности, малого и среднего предпринимательства на территории Богучанского района</c:v>
                </c:pt>
                <c:pt idx="7">
                  <c:v>Развитие транспортной системы Богучанского района</c:v>
                </c:pt>
                <c:pt idx="8">
                  <c:v>Обеспечения доступным и комфортным жильем граждан  Богучанского района</c:v>
                </c:pt>
                <c:pt idx="9">
                  <c:v>Управление муниципальными финансами</c:v>
                </c:pt>
                <c:pt idx="10">
                  <c:v>Развитие сельского хозяйства в Богучанском районе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95.84</c:v>
                </c:pt>
                <c:pt idx="1">
                  <c:v>97.66</c:v>
                </c:pt>
                <c:pt idx="2">
                  <c:v>97.14</c:v>
                </c:pt>
                <c:pt idx="3">
                  <c:v>99.58</c:v>
                </c:pt>
                <c:pt idx="4">
                  <c:v>97.27</c:v>
                </c:pt>
                <c:pt idx="5">
                  <c:v>100</c:v>
                </c:pt>
                <c:pt idx="6">
                  <c:v>100</c:v>
                </c:pt>
                <c:pt idx="7">
                  <c:v>95.97</c:v>
                </c:pt>
                <c:pt idx="8">
                  <c:v>100</c:v>
                </c:pt>
                <c:pt idx="9">
                  <c:v>99.56</c:v>
                </c:pt>
                <c:pt idx="10">
                  <c:v>78.11</c:v>
                </c:pt>
              </c:numCache>
            </c:numRef>
          </c:val>
        </c:ser>
        <c:dLbls>
          <c:showVal val="1"/>
        </c:dLbls>
        <c:shape val="box"/>
        <c:axId val="72214016"/>
        <c:axId val="72215552"/>
        <c:axId val="0"/>
      </c:bar3DChart>
      <c:catAx>
        <c:axId val="72214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 baseline="0"/>
            </a:pPr>
            <a:endParaRPr lang="ru-RU"/>
          </a:p>
        </c:txPr>
        <c:crossAx val="72215552"/>
        <c:crosses val="autoZero"/>
        <c:auto val="1"/>
        <c:lblAlgn val="ctr"/>
        <c:lblOffset val="100"/>
      </c:catAx>
      <c:valAx>
        <c:axId val="72215552"/>
        <c:scaling>
          <c:orientation val="minMax"/>
          <c:max val="110"/>
          <c:min val="40"/>
        </c:scaling>
        <c:delete val="1"/>
        <c:axPos val="l"/>
        <c:numFmt formatCode="0.0" sourceLinked="1"/>
        <c:tickLblPos val="none"/>
        <c:crossAx val="722140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4012229093886688"/>
          <c:y val="3.2484560318106592E-2"/>
          <c:w val="0.68411830269887752"/>
          <c:h val="0.8693868820032353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2015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1646652.2</c:v>
                </c:pt>
                <c:pt idx="1">
                  <c:v>1697915.6</c:v>
                </c:pt>
                <c:pt idx="2">
                  <c:v>1790763</c:v>
                </c:pt>
                <c:pt idx="3">
                  <c:v>2274205.1</c:v>
                </c:pt>
                <c:pt idx="4">
                  <c:v>2250422.2999999998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8564A"/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2015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1617104.7</c:v>
                </c:pt>
                <c:pt idx="1">
                  <c:v>1713962.4</c:v>
                </c:pt>
                <c:pt idx="2">
                  <c:v>1835308</c:v>
                </c:pt>
                <c:pt idx="3">
                  <c:v>2232600.5</c:v>
                </c:pt>
                <c:pt idx="4">
                  <c:v>2254610.4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 без учета здравоохранения и соц.политики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2015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1174590.4000000004</c:v>
                </c:pt>
                <c:pt idx="1">
                  <c:v>1352000.9</c:v>
                </c:pt>
                <c:pt idx="2">
                  <c:v>1750027.3</c:v>
                </c:pt>
                <c:pt idx="3">
                  <c:v>2101123.7999999998</c:v>
                </c:pt>
                <c:pt idx="4">
                  <c:v>2196330.7999999998</c:v>
                </c:pt>
              </c:numCache>
            </c:numRef>
          </c:val>
        </c:ser>
        <c:shape val="cylinder"/>
        <c:axId val="100225792"/>
        <c:axId val="100227328"/>
        <c:axId val="0"/>
      </c:bar3DChart>
      <c:catAx>
        <c:axId val="1002257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Arial" pitchFamily="34" charset="0"/>
              </a:defRPr>
            </a:pPr>
            <a:endParaRPr lang="ru-RU"/>
          </a:p>
        </c:txPr>
        <c:crossAx val="100227328"/>
        <c:crosses val="autoZero"/>
        <c:auto val="1"/>
        <c:lblAlgn val="ctr"/>
        <c:lblOffset val="100"/>
      </c:catAx>
      <c:valAx>
        <c:axId val="100227328"/>
        <c:scaling>
          <c:orientation val="minMax"/>
          <c:max val="2300000"/>
          <c:min val="500000"/>
        </c:scaling>
        <c:axPos val="l"/>
        <c:majorGridlines/>
        <c:numFmt formatCode="#,##0.0" sourceLinked="0"/>
        <c:tickLblPos val="nextTo"/>
        <c:txPr>
          <a:bodyPr/>
          <a:lstStyle/>
          <a:p>
            <a:pPr>
              <a:defRPr sz="1200" baseline="0">
                <a:latin typeface="Arial" pitchFamily="34" charset="0"/>
              </a:defRPr>
            </a:pPr>
            <a:endParaRPr lang="ru-RU"/>
          </a:p>
        </c:txPr>
        <c:crossAx val="100225792"/>
        <c:crosses val="autoZero"/>
        <c:crossBetween val="between"/>
        <c:majorUnit val="100000"/>
      </c:valAx>
    </c:plotArea>
    <c:legend>
      <c:legendPos val="r"/>
      <c:layout>
        <c:manualLayout>
          <c:xMode val="edge"/>
          <c:yMode val="edge"/>
          <c:x val="0.80481386841791236"/>
          <c:y val="0.24245584929560113"/>
          <c:w val="0.19518613158208764"/>
          <c:h val="0.32192633723478797"/>
        </c:manualLayout>
      </c:layout>
      <c:txPr>
        <a:bodyPr/>
        <a:lstStyle/>
        <a:p>
          <a:pPr>
            <a:defRPr sz="1200" kern="7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5820393045013372E-2"/>
          <c:y val="2.811909787801356E-2"/>
          <c:w val="0.69256881753199695"/>
          <c:h val="0.8904571714253970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ln w="38100"/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2015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1646652.2</c:v>
                </c:pt>
                <c:pt idx="1">
                  <c:v>1697915.6</c:v>
                </c:pt>
                <c:pt idx="2">
                  <c:v>1790763</c:v>
                </c:pt>
                <c:pt idx="3">
                  <c:v>2274205.1</c:v>
                </c:pt>
                <c:pt idx="4">
                  <c:v>2250422.2999999998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FF0000"/>
              </a:solidFill>
            </c:spPr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2015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1617104.7</c:v>
                </c:pt>
                <c:pt idx="1">
                  <c:v>1713962.4</c:v>
                </c:pt>
                <c:pt idx="2">
                  <c:v>1835308</c:v>
                </c:pt>
                <c:pt idx="3">
                  <c:v>2232600.5</c:v>
                </c:pt>
                <c:pt idx="4">
                  <c:v>2254610.4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 без учета ЦРБ и Соц.политики</c:v>
                </c:pt>
              </c:strCache>
            </c:strRef>
          </c:tx>
          <c:spPr>
            <a:ln w="38100">
              <a:solidFill>
                <a:schemeClr val="accent5">
                  <a:lumMod val="75000"/>
                </a:schemeClr>
              </a:solidFill>
            </a:ln>
          </c:spPr>
          <c:marker>
            <c:spPr>
              <a:ln w="15875"/>
            </c:spPr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2015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1174590.4000000004</c:v>
                </c:pt>
                <c:pt idx="1">
                  <c:v>1352000.9</c:v>
                </c:pt>
                <c:pt idx="2">
                  <c:v>1750027.3</c:v>
                </c:pt>
                <c:pt idx="3">
                  <c:v>2101123.7999999998</c:v>
                </c:pt>
                <c:pt idx="4">
                  <c:v>2196330.7999999998</c:v>
                </c:pt>
              </c:numCache>
            </c:numRef>
          </c:val>
        </c:ser>
        <c:marker val="1"/>
        <c:axId val="41511552"/>
        <c:axId val="41521536"/>
      </c:lineChart>
      <c:catAx>
        <c:axId val="41511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>
                <a:latin typeface="Arial" pitchFamily="34" charset="0"/>
              </a:defRPr>
            </a:pPr>
            <a:endParaRPr lang="ru-RU"/>
          </a:p>
        </c:txPr>
        <c:crossAx val="41521536"/>
        <c:crosses val="autoZero"/>
        <c:auto val="1"/>
        <c:lblAlgn val="ctr"/>
        <c:lblOffset val="100"/>
      </c:catAx>
      <c:valAx>
        <c:axId val="41521536"/>
        <c:scaling>
          <c:orientation val="minMax"/>
          <c:max val="2300000"/>
          <c:min val="1000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41511552"/>
        <c:crosses val="autoZero"/>
        <c:crossBetween val="between"/>
        <c:majorUnit val="100000"/>
      </c:valAx>
    </c:plotArea>
    <c:legend>
      <c:legendPos val="r"/>
      <c:layout>
        <c:manualLayout>
          <c:xMode val="edge"/>
          <c:yMode val="edge"/>
          <c:x val="0.7443339628930119"/>
          <c:y val="0.3189306743695145"/>
          <c:w val="0.24724062260156621"/>
          <c:h val="0.22755138317964671"/>
        </c:manualLayout>
      </c:layout>
      <c:txPr>
        <a:bodyPr/>
        <a:lstStyle/>
        <a:p>
          <a:pPr>
            <a:defRPr sz="1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назначения</c:v>
                </c:pt>
              </c:strCache>
            </c:strRef>
          </c:tx>
          <c:spPr>
            <a:solidFill>
              <a:srgbClr val="00B050">
                <a:alpha val="62000"/>
              </a:srgbClr>
            </a:solidFill>
          </c:spPr>
          <c:dLbls>
            <c:dLbl>
              <c:idx val="0"/>
              <c:layout>
                <c:manualLayout>
                  <c:x val="-3.0864197530864378E-3"/>
                  <c:y val="1.1476673583058457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3.0960550811390389E-2"/>
                  <c:y val="1.9252593425821772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9.2592592592593507E-3"/>
                  <c:y val="1.4282706243953003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432714.8</c:v>
                </c:pt>
                <c:pt idx="1">
                  <c:v>444954.8</c:v>
                </c:pt>
                <c:pt idx="2">
                  <c:v>541771.6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Фактическое исполнение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5.4996717365279838E-3"/>
                  <c:y val="-2.2593842436362224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1893482569506604E-2"/>
                  <c:y val="-7.0418281048202601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1056590144144195E-2"/>
                  <c:y val="-4.0753239178436219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433980.7</c:v>
                </c:pt>
                <c:pt idx="1">
                  <c:v>455901.9</c:v>
                </c:pt>
                <c:pt idx="2">
                  <c:v>550460.1</c:v>
                </c:pt>
              </c:numCache>
            </c:numRef>
          </c:val>
        </c:ser>
        <c:dLbls>
          <c:showVal val="1"/>
        </c:dLbls>
        <c:axId val="40268928"/>
        <c:axId val="40270464"/>
      </c:barChart>
      <c:catAx>
        <c:axId val="40268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tx1"/>
                </a:solidFill>
                <a:latin typeface="Calibri" pitchFamily="34" charset="0"/>
              </a:defRPr>
            </a:pPr>
            <a:endParaRPr lang="ru-RU"/>
          </a:p>
        </c:txPr>
        <c:crossAx val="40270464"/>
        <c:crosses val="autoZero"/>
        <c:auto val="1"/>
        <c:lblAlgn val="ctr"/>
        <c:lblOffset val="100"/>
      </c:catAx>
      <c:valAx>
        <c:axId val="40270464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ru-RU"/>
          </a:p>
        </c:txPr>
        <c:crossAx val="402689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6094524642753891"/>
          <c:y val="0.36107210774811932"/>
          <c:w val="0.22323800741103544"/>
          <c:h val="0.32130733658292732"/>
        </c:manualLayout>
      </c:layout>
      <c:spPr>
        <a:noFill/>
      </c:spPr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7A0000"/>
            </a:solidFill>
          </c:spPr>
          <c:explosion val="25"/>
          <c:dPt>
            <c:idx val="0"/>
            <c:spPr>
              <a:solidFill>
                <a:srgbClr val="CCFF99"/>
              </a:solidFill>
            </c:spPr>
          </c:dPt>
          <c:dPt>
            <c:idx val="1"/>
            <c:spPr>
              <a:solidFill>
                <a:schemeClr val="accent3">
                  <a:lumMod val="75000"/>
                </a:schemeClr>
              </a:solidFill>
            </c:spPr>
          </c:dPt>
          <c:dLbls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0.24500000000000033</c:v>
                </c:pt>
                <c:pt idx="1">
                  <c:v>0.75500000000000145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spPr>
        <a:noFill/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871912380105953"/>
          <c:y val="8.7754142046676559E-2"/>
          <c:w val="0.54765581602044489"/>
          <c:h val="0.813267585263068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0345308854571812E-2"/>
                  <c:y val="1.403016330447244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0"/>
                  <c:y val="7.5762881844152127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8.8184646150428741E-3"/>
                  <c:y val="-3.0866359269839376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1.1757952820057057E-2"/>
                  <c:y val="-5.612065321788976E-3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2.7925137947635452E-2"/>
                  <c:y val="-5.6120653217889761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2.0576417435099852E-2"/>
                  <c:y val="-1.964222862626153E-2"/>
                </c:manualLayout>
              </c:layout>
              <c:dLblPos val="bestFit"/>
              <c:showVal val="1"/>
            </c:dLbl>
            <c:dLblPos val="outEnd"/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физических лиц</c:v>
                </c:pt>
                <c:pt idx="2">
                  <c:v>Единый налог на вмененный доход </c:v>
                </c:pt>
                <c:pt idx="3">
                  <c:v>Арендная плата за земельные участки</c:v>
                </c:pt>
                <c:pt idx="4">
                  <c:v>Доходы от оказания платных услуг</c:v>
                </c:pt>
                <c:pt idx="5">
                  <c:v>Доходы от продажи земельных участков</c:v>
                </c:pt>
                <c:pt idx="6">
                  <c:v>Налог, взимаемый в связи с применением упрощенной системы налогооблажения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5.9000000000000115E-2</c:v>
                </c:pt>
                <c:pt idx="1">
                  <c:v>0.61600000000000132</c:v>
                </c:pt>
                <c:pt idx="2">
                  <c:v>4.2000000000000023E-2</c:v>
                </c:pt>
                <c:pt idx="3">
                  <c:v>5.7000000000000023E-2</c:v>
                </c:pt>
                <c:pt idx="4">
                  <c:v>4.0000000000000022E-2</c:v>
                </c:pt>
                <c:pt idx="5">
                  <c:v>2.7000000000000059E-2</c:v>
                </c:pt>
                <c:pt idx="6">
                  <c:v>0.10500000000000002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70849919801691452"/>
          <c:y val="6.5628022146888903E-3"/>
          <c:w val="0.28224154272382579"/>
          <c:h val="0.93458386646112668"/>
        </c:manualLayout>
      </c:layout>
      <c:spPr>
        <a:noFill/>
      </c:spPr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A0000">
                <a:alpha val="89000"/>
              </a:srgbClr>
            </a:solidFill>
          </c:spPr>
          <c:explosion val="25"/>
          <c:dPt>
            <c:idx val="0"/>
            <c:spPr>
              <a:solidFill>
                <a:schemeClr val="accent5">
                  <a:lumMod val="60000"/>
                  <a:lumOff val="40000"/>
                  <a:alpha val="89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75000"/>
                  <a:alpha val="89000"/>
                </a:schemeClr>
              </a:solidFill>
            </c:spPr>
          </c:dPt>
          <c:dPt>
            <c:idx val="2"/>
            <c:spPr>
              <a:solidFill>
                <a:srgbClr val="00B050">
                  <a:alpha val="89000"/>
                </a:srgbClr>
              </a:solidFill>
            </c:spPr>
          </c:dPt>
          <c:dLbls>
            <c:dLbl>
              <c:idx val="0"/>
              <c:layout>
                <c:manualLayout>
                  <c:x val="-1.2793443309935771E-2"/>
                  <c:y val="-0.10486822785456271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2.0789345378645845E-2"/>
                  <c:y val="-2.8600425778517111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3.086419753086446E-3"/>
                  <c:y val="6.5625761987117073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5.2469135802469105E-2"/>
                  <c:y val="-4.1016101241948821E-3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0.13117283950617281"/>
                  <c:y val="3.6914491117753349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3.0864197530864296E-2"/>
                  <c:y val="-4.1016101241948821E-3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7.0987654320987734E-2"/>
                  <c:y val="-4.1016101241948821E-3"/>
                </c:manualLayout>
              </c:layout>
              <c:dLblPos val="bestFit"/>
              <c:showVal val="1"/>
            </c:dLbl>
            <c:dLblPos val="out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0.34300000000000008</c:v>
                </c:pt>
                <c:pt idx="1">
                  <c:v>9.0000000000000024E-2</c:v>
                </c:pt>
                <c:pt idx="2">
                  <c:v>0.56699999999999995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82187578983182652"/>
          <c:y val="7.0089734832520956E-2"/>
          <c:w val="0.16886495090891415"/>
          <c:h val="0.49704987734096057"/>
        </c:manualLayout>
      </c:layout>
      <c:spPr>
        <a:noFill/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CCCC"/>
            </a:solidFill>
          </c:spPr>
          <c:dLbls>
            <c:dLbl>
              <c:idx val="0"/>
              <c:layout>
                <c:manualLayout>
                  <c:x val="-9.122611239015279E-3"/>
                  <c:y val="-2.2537181842604044E-7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2.2806374004421228E-2"/>
                  <c:y val="-5.7244441880213983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5.1694447743354147E-2"/>
                  <c:y val="7.1555552350267476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9765524137165046E-2"/>
                  <c:y val="-2.862222094010698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0642974535396451E-2"/>
                  <c:y val="0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6.0816949931855957E-3"/>
                  <c:y val="-2.8622220940106463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7.6021246681402055E-3"/>
                  <c:y val="7.441777444427887E-2"/>
                </c:manualLayout>
              </c:layout>
              <c:dLblPos val="outEnd"/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Лист1!$A$2:$A$8</c:f>
              <c:strCache>
                <c:ptCount val="7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безвозмездные поступления</c:v>
                </c:pt>
                <c:pt idx="5">
                  <c:v>доходы от возврата остатков субсидий и субвенций</c:v>
                </c:pt>
                <c:pt idx="6">
                  <c:v>возврат остатков субсидий и субвенций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576184.69999999786</c:v>
                </c:pt>
                <c:pt idx="1">
                  <c:v>157559</c:v>
                </c:pt>
                <c:pt idx="2">
                  <c:v>966854.8</c:v>
                </c:pt>
                <c:pt idx="3">
                  <c:v>24390.400000000001</c:v>
                </c:pt>
                <c:pt idx="4">
                  <c:v>2608</c:v>
                </c:pt>
                <c:pt idx="5">
                  <c:v>18371.2</c:v>
                </c:pt>
                <c:pt idx="6">
                  <c:v>-23829.599999999951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3.3840711868098262E-2"/>
                  <c:y val="-2.8622446311925408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8019312485631406E-2"/>
                  <c:y val="-4.579555350417118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6.6898697079634833E-2"/>
                  <c:y val="5.4382219786203598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8.0536981039510524E-3"/>
                  <c:y val="-3.148444303411763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0191386875605678E-2"/>
                  <c:y val="-2.2897776752085604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6724626856641892E-2"/>
                  <c:y val="-3.4346665128128354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3.3449391211757551E-2"/>
                  <c:y val="9.4453554474171489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Лист1!$A$2:$A$8</c:f>
              <c:strCache>
                <c:ptCount val="7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безвозмездные поступления</c:v>
                </c:pt>
                <c:pt idx="5">
                  <c:v>доходы от возврата остатков субсидий и субвенций</c:v>
                </c:pt>
                <c:pt idx="6">
                  <c:v>возврат остатков субсидий и субвенций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576184.69999999786</c:v>
                </c:pt>
                <c:pt idx="1">
                  <c:v>150649.29999999999</c:v>
                </c:pt>
                <c:pt idx="2">
                  <c:v>953680.2</c:v>
                </c:pt>
                <c:pt idx="3">
                  <c:v>22298.400000000001</c:v>
                </c:pt>
                <c:pt idx="4">
                  <c:v>2608</c:v>
                </c:pt>
                <c:pt idx="5">
                  <c:v>18371.2</c:v>
                </c:pt>
                <c:pt idx="6">
                  <c:v>-23829.599999999951</c:v>
                </c:pt>
              </c:numCache>
            </c:numRef>
          </c:val>
        </c:ser>
        <c:dLbls>
          <c:showVal val="1"/>
        </c:dLbls>
        <c:axId val="70565248"/>
        <c:axId val="70567040"/>
      </c:barChart>
      <c:catAx>
        <c:axId val="70565248"/>
        <c:scaling>
          <c:orientation val="minMax"/>
        </c:scaling>
        <c:axPos val="b"/>
        <c:tickLblPos val="nextTo"/>
        <c:spPr>
          <a:noFill/>
          <a:ln w="25400" cmpd="sng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100" b="1" baseline="0">
                <a:solidFill>
                  <a:srgbClr val="7A0000"/>
                </a:solidFill>
              </a:defRPr>
            </a:pPr>
            <a:endParaRPr lang="ru-RU"/>
          </a:p>
        </c:txPr>
        <c:crossAx val="70567040"/>
        <c:crosses val="autoZero"/>
        <c:auto val="1"/>
        <c:lblAlgn val="ctr"/>
        <c:lblOffset val="100"/>
      </c:catAx>
      <c:valAx>
        <c:axId val="70567040"/>
        <c:scaling>
          <c:orientation val="minMax"/>
          <c:max val="1200000"/>
          <c:min val="-200000"/>
        </c:scaling>
        <c:delete val="1"/>
        <c:axPos val="l"/>
        <c:numFmt formatCode="#,##0.0" sourceLinked="1"/>
        <c:tickLblPos val="none"/>
        <c:crossAx val="70565248"/>
        <c:crosses val="autoZero"/>
        <c:crossBetween val="between"/>
        <c:majorUnit val="5000"/>
      </c:valAx>
      <c:spPr>
        <a:noFill/>
      </c:spPr>
    </c:plotArea>
    <c:legend>
      <c:legendPos val="r"/>
      <c:layout>
        <c:manualLayout>
          <c:xMode val="edge"/>
          <c:yMode val="edge"/>
          <c:x val="0.88019166737249355"/>
          <c:y val="0.69605207170790206"/>
          <c:w val="9.5361171555650964E-2"/>
          <c:h val="0.11737138931809685"/>
        </c:manualLayout>
      </c:layout>
      <c:spPr>
        <a:noFill/>
      </c:spPr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-26404.799999999996</c:v>
                </c:pt>
                <c:pt idx="1">
                  <c:v>-43055.8</c:v>
                </c:pt>
                <c:pt idx="2">
                  <c:v>-66979.5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31891.599999999969</c:v>
                </c:pt>
                <c:pt idx="1">
                  <c:v>41604.6</c:v>
                </c:pt>
                <c:pt idx="2">
                  <c:v>-4188.1000000000004</c:v>
                </c:pt>
              </c:numCache>
            </c:numRef>
          </c:val>
        </c:ser>
        <c:marker val="1"/>
        <c:axId val="72233344"/>
        <c:axId val="72234880"/>
      </c:lineChart>
      <c:catAx>
        <c:axId val="72233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latin typeface="Calibri" pitchFamily="34" charset="0"/>
              </a:defRPr>
            </a:pPr>
            <a:endParaRPr lang="ru-RU"/>
          </a:p>
        </c:txPr>
        <c:crossAx val="72234880"/>
        <c:crosses val="autoZero"/>
        <c:auto val="1"/>
        <c:lblAlgn val="ctr"/>
        <c:lblOffset val="100"/>
      </c:catAx>
      <c:valAx>
        <c:axId val="722348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2233344"/>
        <c:crosses val="autoZero"/>
        <c:crossBetween val="between"/>
        <c:majorUnit val="100000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372133865467952"/>
          <c:y val="4.1879652945665896E-2"/>
          <c:w val="0.87610350986642449"/>
          <c:h val="0.663504910585756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3.3917171596318401E-3"/>
                  <c:y val="-3.9902793709697321E-2"/>
                </c:manualLayout>
              </c:layout>
              <c:showVal val="1"/>
            </c:dLbl>
            <c:dLbl>
              <c:idx val="1"/>
              <c:layout>
                <c:manualLayout>
                  <c:x val="-3.5613030176134292E-2"/>
                  <c:y val="-4.3530320410578895E-2"/>
                </c:manualLayout>
              </c:layout>
              <c:showVal val="1"/>
            </c:dLbl>
            <c:dLbl>
              <c:idx val="2"/>
              <c:layout>
                <c:manualLayout>
                  <c:x val="1.6791824633032152E-3"/>
                  <c:y val="1.9439177916390403E-2"/>
                </c:manualLayout>
              </c:layout>
              <c:showVal val="1"/>
            </c:dLbl>
            <c:dLbl>
              <c:idx val="3"/>
              <c:layout>
                <c:manualLayout>
                  <c:x val="-3.4918829590745541E-2"/>
                  <c:y val="-4.9207207394315902E-2"/>
                </c:manualLayout>
              </c:layout>
              <c:showVal val="1"/>
            </c:dLbl>
            <c:dLbl>
              <c:idx val="4"/>
              <c:layout>
                <c:manualLayout>
                  <c:x val="-1.2345679012345723E-2"/>
                  <c:y val="5.0508587896100833E-2"/>
                </c:manualLayout>
              </c:layout>
              <c:showVal val="1"/>
            </c:dLbl>
            <c:dLbl>
              <c:idx val="5"/>
              <c:layout>
                <c:manualLayout>
                  <c:x val="-6.7834343192636924E-3"/>
                  <c:y val="3.2647740307934499E-2"/>
                </c:manualLayout>
              </c:layout>
              <c:showVal val="1"/>
            </c:dLbl>
            <c:dLbl>
              <c:idx val="6"/>
              <c:layout>
                <c:manualLayout>
                  <c:x val="-5.3762029746282107E-3"/>
                  <c:y val="-3.1891113559700153E-2"/>
                </c:manualLayout>
              </c:layout>
              <c:showVal val="1"/>
            </c:dLbl>
            <c:dLbl>
              <c:idx val="7"/>
              <c:layout>
                <c:manualLayout>
                  <c:x val="1.676873724117836E-5"/>
                  <c:y val="3.2712596192235772E-2"/>
                </c:manualLayout>
              </c:layout>
              <c:showVal val="1"/>
            </c:dLbl>
            <c:dLbl>
              <c:idx val="8"/>
              <c:layout>
                <c:manualLayout>
                  <c:x val="-2.2046161537606992E-2"/>
                  <c:y val="-2.9020213607052602E-2"/>
                </c:manualLayout>
              </c:layout>
              <c:showVal val="1"/>
            </c:dLbl>
            <c:dLbl>
              <c:idx val="9"/>
              <c:layout>
                <c:manualLayout>
                  <c:x val="-8.479292899079751E-3"/>
                  <c:y val="-2.9020213607052602E-2"/>
                </c:manualLayout>
              </c:layout>
              <c:showVal val="1"/>
            </c:dLbl>
            <c:dLbl>
              <c:idx val="10"/>
              <c:layout>
                <c:manualLayout>
                  <c:x val="-1.6958585798159266E-2"/>
                  <c:y val="-2.902021360705260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Лист1!$A$2:$A$12</c:f>
              <c:numCache>
                <c:formatCode>dd/mm/yyyy</c:formatCode>
                <c:ptCount val="11"/>
                <c:pt idx="0">
                  <c:v>42736</c:v>
                </c:pt>
                <c:pt idx="1">
                  <c:v>42917</c:v>
                </c:pt>
                <c:pt idx="2">
                  <c:v>43009</c:v>
                </c:pt>
                <c:pt idx="3">
                  <c:v>43101</c:v>
                </c:pt>
                <c:pt idx="4">
                  <c:v>43160</c:v>
                </c:pt>
                <c:pt idx="5">
                  <c:v>43435</c:v>
                </c:pt>
                <c:pt idx="6">
                  <c:v>43466</c:v>
                </c:pt>
                <c:pt idx="7">
                  <c:v>43525</c:v>
                </c:pt>
                <c:pt idx="8">
                  <c:v>43831</c:v>
                </c:pt>
                <c:pt idx="9">
                  <c:v>43891</c:v>
                </c:pt>
                <c:pt idx="10">
                  <c:v>44197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103000</c:v>
                </c:pt>
                <c:pt idx="1">
                  <c:v>33000</c:v>
                </c:pt>
                <c:pt idx="2">
                  <c:v>33000</c:v>
                </c:pt>
                <c:pt idx="3">
                  <c:v>55000</c:v>
                </c:pt>
                <c:pt idx="4">
                  <c:v>22000</c:v>
                </c:pt>
                <c:pt idx="5">
                  <c:v>22000</c:v>
                </c:pt>
                <c:pt idx="6">
                  <c:v>38000</c:v>
                </c:pt>
                <c:pt idx="7">
                  <c:v>22000</c:v>
                </c:pt>
                <c:pt idx="8">
                  <c:v>22000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marker val="1"/>
        <c:axId val="80893824"/>
        <c:axId val="80895360"/>
      </c:lineChart>
      <c:dateAx>
        <c:axId val="80893824"/>
        <c:scaling>
          <c:orientation val="minMax"/>
        </c:scaling>
        <c:axPos val="b"/>
        <c:numFmt formatCode="dd/mm/yyyy" sourceLinked="1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>
                <a:latin typeface="Calibri" pitchFamily="34" charset="0"/>
              </a:defRPr>
            </a:pPr>
            <a:endParaRPr lang="ru-RU"/>
          </a:p>
        </c:txPr>
        <c:crossAx val="80895360"/>
        <c:crosses val="autoZero"/>
        <c:auto val="1"/>
        <c:lblOffset val="100"/>
      </c:dateAx>
      <c:valAx>
        <c:axId val="80895360"/>
        <c:scaling>
          <c:orientation val="minMax"/>
        </c:scaling>
        <c:axPos val="l"/>
        <c:majorGridlines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808938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023269660736891"/>
          <c:y val="2.8307844486897202E-2"/>
          <c:w val="0.84864841547585279"/>
          <c:h val="0.8560087604786907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Первоначальный план</c:v>
                </c:pt>
                <c:pt idx="1">
                  <c:v>Уточненный план</c:v>
                </c:pt>
                <c:pt idx="2">
                  <c:v>Исполнение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2226584</c:v>
                </c:pt>
                <c:pt idx="1">
                  <c:v>2330889.7999999998</c:v>
                </c:pt>
                <c:pt idx="2">
                  <c:v>2254610.4</c:v>
                </c:pt>
              </c:numCache>
            </c:numRef>
          </c:val>
        </c:ser>
        <c:dLbls>
          <c:showVal val="1"/>
        </c:dLbls>
        <c:axId val="72281088"/>
        <c:axId val="72487680"/>
      </c:barChart>
      <c:catAx>
        <c:axId val="72281088"/>
        <c:scaling>
          <c:orientation val="minMax"/>
        </c:scaling>
        <c:axPos val="b"/>
        <c:tickLblPos val="nextTo"/>
        <c:crossAx val="72487680"/>
        <c:crosses val="autoZero"/>
        <c:auto val="1"/>
        <c:lblAlgn val="ctr"/>
        <c:lblOffset val="100"/>
      </c:catAx>
      <c:valAx>
        <c:axId val="72487680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22810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0E5663-7C0C-4550-8604-3A86CD3A028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2FECA3D-C17C-4E69-A394-0E87EF3A4BA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</a:rPr>
            <a:t>Межбюджетные трансферты  </a:t>
          </a:r>
          <a:r>
            <a:rPr lang="ru-RU" sz="1600" b="1" dirty="0" smtClean="0">
              <a:solidFill>
                <a:srgbClr val="FFFF00"/>
              </a:solidFill>
            </a:rPr>
            <a:t>                   </a:t>
          </a:r>
        </a:p>
        <a:p>
          <a:r>
            <a:rPr lang="ru-RU" sz="1800" b="1" dirty="0" smtClean="0">
              <a:solidFill>
                <a:srgbClr val="C00000"/>
              </a:solidFill>
              <a:latin typeface="Calibri" pitchFamily="34" charset="0"/>
            </a:rPr>
            <a:t>1 699 962,2  </a:t>
          </a:r>
          <a:r>
            <a:rPr lang="ru-RU" sz="1800" b="1" dirty="0" smtClean="0">
              <a:solidFill>
                <a:srgbClr val="C00000"/>
              </a:solidFill>
            </a:rPr>
            <a:t>тыс.рублей</a:t>
          </a:r>
          <a:endParaRPr lang="ru-RU" sz="1800" b="1" dirty="0">
            <a:solidFill>
              <a:srgbClr val="C00000"/>
            </a:solidFill>
          </a:endParaRPr>
        </a:p>
      </dgm:t>
    </dgm:pt>
    <dgm:pt modelId="{AB4D18F5-3876-4F24-93FB-BF34F317589A}" type="parTrans" cxnId="{74A13C19-75D0-4CCD-92BB-8AC3CAB10346}">
      <dgm:prSet/>
      <dgm:spPr/>
      <dgm:t>
        <a:bodyPr/>
        <a:lstStyle/>
        <a:p>
          <a:endParaRPr lang="ru-RU"/>
        </a:p>
      </dgm:t>
    </dgm:pt>
    <dgm:pt modelId="{6247BC66-48DF-46F8-BE2B-B711A728D68F}" type="sibTrans" cxnId="{74A13C19-75D0-4CCD-92BB-8AC3CAB10346}">
      <dgm:prSet/>
      <dgm:spPr/>
      <dgm:t>
        <a:bodyPr/>
        <a:lstStyle/>
        <a:p>
          <a:endParaRPr lang="ru-RU"/>
        </a:p>
      </dgm:t>
    </dgm:pt>
    <dgm:pt modelId="{7143D9C2-17FC-4514-9100-044E64EF2FFD}">
      <dgm:prSet phldrT="[Текст]" custT="1"/>
      <dgm:spPr/>
      <dgm:t>
        <a:bodyPr/>
        <a:lstStyle/>
        <a:p>
          <a:pPr algn="l"/>
          <a:r>
            <a:rPr lang="ru-RU" sz="3200" b="1" kern="800" baseline="0" dirty="0" smtClean="0">
              <a:solidFill>
                <a:srgbClr val="FFFF00"/>
              </a:solidFill>
            </a:rPr>
            <a:t>ДОХОДЫ   </a:t>
          </a:r>
          <a:r>
            <a:rPr lang="ru-RU" sz="2400" b="1" kern="800" baseline="0" dirty="0" smtClean="0">
              <a:solidFill>
                <a:srgbClr val="C00000"/>
              </a:solidFill>
              <a:latin typeface="Calibri" pitchFamily="34" charset="0"/>
            </a:rPr>
            <a:t>2 250 422,3 </a:t>
          </a:r>
          <a:r>
            <a:rPr lang="ru-RU" sz="2400" b="1" kern="800" baseline="0" dirty="0" smtClean="0">
              <a:solidFill>
                <a:srgbClr val="C00000"/>
              </a:solidFill>
            </a:rPr>
            <a:t>тыс. рублей</a:t>
          </a:r>
          <a:endParaRPr lang="ru-RU" sz="2400" b="1" kern="800" baseline="0" dirty="0">
            <a:solidFill>
              <a:srgbClr val="C00000"/>
            </a:solidFill>
          </a:endParaRPr>
        </a:p>
      </dgm:t>
    </dgm:pt>
    <dgm:pt modelId="{BB633A7F-1CC8-46B7-B269-0E499F9F57B9}" type="parTrans" cxnId="{A1C1273F-CEDB-4AF5-9F38-D8D88B7D951B}">
      <dgm:prSet/>
      <dgm:spPr/>
      <dgm:t>
        <a:bodyPr/>
        <a:lstStyle/>
        <a:p>
          <a:endParaRPr lang="ru-RU"/>
        </a:p>
      </dgm:t>
    </dgm:pt>
    <dgm:pt modelId="{A935E982-9716-43B7-928D-2FDDFF7033C3}" type="sibTrans" cxnId="{A1C1273F-CEDB-4AF5-9F38-D8D88B7D951B}">
      <dgm:prSet/>
      <dgm:spPr/>
      <dgm:t>
        <a:bodyPr/>
        <a:lstStyle/>
        <a:p>
          <a:endParaRPr lang="ru-RU"/>
        </a:p>
      </dgm:t>
    </dgm:pt>
    <dgm:pt modelId="{944B3F45-6F91-4C7E-92ED-2F986D679283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rgbClr val="FFFF00"/>
              </a:solidFill>
            </a:rPr>
            <a:t> Налоговые и                     неналоговые доходы                    </a:t>
          </a:r>
          <a:r>
            <a:rPr lang="ru-RU" sz="1800" b="1" dirty="0" smtClean="0">
              <a:solidFill>
                <a:srgbClr val="C00000"/>
              </a:solidFill>
              <a:latin typeface="Calibri" pitchFamily="34" charset="0"/>
            </a:rPr>
            <a:t>550 460,1  </a:t>
          </a:r>
          <a:r>
            <a:rPr lang="ru-RU" sz="1800" b="1" dirty="0" smtClean="0">
              <a:solidFill>
                <a:srgbClr val="C00000"/>
              </a:solidFill>
            </a:rPr>
            <a:t>тыс. рублей</a:t>
          </a:r>
          <a:endParaRPr lang="ru-RU" sz="1800" b="1" dirty="0">
            <a:solidFill>
              <a:srgbClr val="C00000"/>
            </a:solidFill>
          </a:endParaRPr>
        </a:p>
      </dgm:t>
    </dgm:pt>
    <dgm:pt modelId="{134FC35F-90AD-43F6-A9EE-065CB26E6CA2}" type="parTrans" cxnId="{BA6D8387-6D1F-40C1-858F-378CF03CDF4F}">
      <dgm:prSet/>
      <dgm:spPr/>
      <dgm:t>
        <a:bodyPr/>
        <a:lstStyle/>
        <a:p>
          <a:endParaRPr lang="ru-RU"/>
        </a:p>
      </dgm:t>
    </dgm:pt>
    <dgm:pt modelId="{28374751-27BA-4E77-B7AB-B8B424F1CE0F}" type="sibTrans" cxnId="{BA6D8387-6D1F-40C1-858F-378CF03CDF4F}">
      <dgm:prSet/>
      <dgm:spPr/>
      <dgm:t>
        <a:bodyPr/>
        <a:lstStyle/>
        <a:p>
          <a:endParaRPr lang="ru-RU"/>
        </a:p>
      </dgm:t>
    </dgm:pt>
    <dgm:pt modelId="{B43D7519-C2EE-4F40-9BD2-244068A05FBA}" type="pres">
      <dgm:prSet presAssocID="{D00E5663-7C0C-4550-8604-3A86CD3A028E}" presName="compositeShape" presStyleCnt="0">
        <dgm:presLayoutVars>
          <dgm:chMax val="7"/>
          <dgm:dir/>
          <dgm:resizeHandles val="exact"/>
        </dgm:presLayoutVars>
      </dgm:prSet>
      <dgm:spPr/>
    </dgm:pt>
    <dgm:pt modelId="{9EC446A5-757C-4B53-9D0F-7EED56A11251}" type="pres">
      <dgm:prSet presAssocID="{B2FECA3D-C17C-4E69-A394-0E87EF3A4BA6}" presName="circ1" presStyleLbl="vennNode1" presStyleIdx="0" presStyleCnt="3" custScaleX="107592" custScaleY="63555" custLinFactNeighborX="96088" custLinFactNeighborY="-19825"/>
      <dgm:spPr/>
      <dgm:t>
        <a:bodyPr/>
        <a:lstStyle/>
        <a:p>
          <a:endParaRPr lang="ru-RU"/>
        </a:p>
      </dgm:t>
    </dgm:pt>
    <dgm:pt modelId="{65423679-F551-478D-8008-67DE7A11B7AD}" type="pres">
      <dgm:prSet presAssocID="{B2FECA3D-C17C-4E69-A394-0E87EF3A4BA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7E061-07D4-4622-AF4E-C4C98F3502BF}" type="pres">
      <dgm:prSet presAssocID="{7143D9C2-17FC-4514-9100-044E64EF2FFD}" presName="circ2" presStyleLbl="vennNode1" presStyleIdx="1" presStyleCnt="3" custScaleX="105973" custScaleY="72127" custLinFactNeighborX="-40180" custLinFactNeighborY="15168"/>
      <dgm:spPr/>
      <dgm:t>
        <a:bodyPr/>
        <a:lstStyle/>
        <a:p>
          <a:endParaRPr lang="ru-RU"/>
        </a:p>
      </dgm:t>
    </dgm:pt>
    <dgm:pt modelId="{9819A5DA-252D-4F54-B0D7-86D4B1F7BB1B}" type="pres">
      <dgm:prSet presAssocID="{7143D9C2-17FC-4514-9100-044E64EF2FF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54DAE-2698-4F81-B247-07B331F51D41}" type="pres">
      <dgm:prSet presAssocID="{944B3F45-6F91-4C7E-92ED-2F986D679283}" presName="circ3" presStyleLbl="vennNode1" presStyleIdx="2" presStyleCnt="3" custScaleX="112113" custScaleY="63894" custLinFactNeighborX="-46354" custLinFactNeighborY="-82155"/>
      <dgm:spPr/>
      <dgm:t>
        <a:bodyPr/>
        <a:lstStyle/>
        <a:p>
          <a:endParaRPr lang="ru-RU"/>
        </a:p>
      </dgm:t>
    </dgm:pt>
    <dgm:pt modelId="{6419BE57-7F3F-437B-BD36-62D934425AD7}" type="pres">
      <dgm:prSet presAssocID="{944B3F45-6F91-4C7E-92ED-2F986D67928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19B10E-9230-4A2F-A0AF-4691516DF513}" type="presOf" srcId="{D00E5663-7C0C-4550-8604-3A86CD3A028E}" destId="{B43D7519-C2EE-4F40-9BD2-244068A05FBA}" srcOrd="0" destOrd="0" presId="urn:microsoft.com/office/officeart/2005/8/layout/venn1"/>
    <dgm:cxn modelId="{74A13C19-75D0-4CCD-92BB-8AC3CAB10346}" srcId="{D00E5663-7C0C-4550-8604-3A86CD3A028E}" destId="{B2FECA3D-C17C-4E69-A394-0E87EF3A4BA6}" srcOrd="0" destOrd="0" parTransId="{AB4D18F5-3876-4F24-93FB-BF34F317589A}" sibTransId="{6247BC66-48DF-46F8-BE2B-B711A728D68F}"/>
    <dgm:cxn modelId="{B7D2596A-7E55-476E-99E3-04F91E286194}" type="presOf" srcId="{7143D9C2-17FC-4514-9100-044E64EF2FFD}" destId="{AAA7E061-07D4-4622-AF4E-C4C98F3502BF}" srcOrd="0" destOrd="0" presId="urn:microsoft.com/office/officeart/2005/8/layout/venn1"/>
    <dgm:cxn modelId="{FF9EDBDB-D506-43E8-8252-97C407144912}" type="presOf" srcId="{B2FECA3D-C17C-4E69-A394-0E87EF3A4BA6}" destId="{9EC446A5-757C-4B53-9D0F-7EED56A11251}" srcOrd="0" destOrd="0" presId="urn:microsoft.com/office/officeart/2005/8/layout/venn1"/>
    <dgm:cxn modelId="{A1C1273F-CEDB-4AF5-9F38-D8D88B7D951B}" srcId="{D00E5663-7C0C-4550-8604-3A86CD3A028E}" destId="{7143D9C2-17FC-4514-9100-044E64EF2FFD}" srcOrd="1" destOrd="0" parTransId="{BB633A7F-1CC8-46B7-B269-0E499F9F57B9}" sibTransId="{A935E982-9716-43B7-928D-2FDDFF7033C3}"/>
    <dgm:cxn modelId="{5C2B353D-D861-4262-BC1B-C9DE575118AD}" type="presOf" srcId="{7143D9C2-17FC-4514-9100-044E64EF2FFD}" destId="{9819A5DA-252D-4F54-B0D7-86D4B1F7BB1B}" srcOrd="1" destOrd="0" presId="urn:microsoft.com/office/officeart/2005/8/layout/venn1"/>
    <dgm:cxn modelId="{21A239B5-022E-4E9C-80D4-56175DEBB666}" type="presOf" srcId="{944B3F45-6F91-4C7E-92ED-2F986D679283}" destId="{31C54DAE-2698-4F81-B247-07B331F51D41}" srcOrd="0" destOrd="0" presId="urn:microsoft.com/office/officeart/2005/8/layout/venn1"/>
    <dgm:cxn modelId="{0439629C-A83B-4B6F-A8C9-D1DB76DB1F7A}" type="presOf" srcId="{B2FECA3D-C17C-4E69-A394-0E87EF3A4BA6}" destId="{65423679-F551-478D-8008-67DE7A11B7AD}" srcOrd="1" destOrd="0" presId="urn:microsoft.com/office/officeart/2005/8/layout/venn1"/>
    <dgm:cxn modelId="{64307FFD-1645-45DB-A21D-58C17699DCB9}" type="presOf" srcId="{944B3F45-6F91-4C7E-92ED-2F986D679283}" destId="{6419BE57-7F3F-437B-BD36-62D934425AD7}" srcOrd="1" destOrd="0" presId="urn:microsoft.com/office/officeart/2005/8/layout/venn1"/>
    <dgm:cxn modelId="{BA6D8387-6D1F-40C1-858F-378CF03CDF4F}" srcId="{D00E5663-7C0C-4550-8604-3A86CD3A028E}" destId="{944B3F45-6F91-4C7E-92ED-2F986D679283}" srcOrd="2" destOrd="0" parTransId="{134FC35F-90AD-43F6-A9EE-065CB26E6CA2}" sibTransId="{28374751-27BA-4E77-B7AB-B8B424F1CE0F}"/>
    <dgm:cxn modelId="{83253D0A-8473-44FE-A1AB-1B6CDA627DAB}" type="presParOf" srcId="{B43D7519-C2EE-4F40-9BD2-244068A05FBA}" destId="{9EC446A5-757C-4B53-9D0F-7EED56A11251}" srcOrd="0" destOrd="0" presId="urn:microsoft.com/office/officeart/2005/8/layout/venn1"/>
    <dgm:cxn modelId="{E8751BC1-CBF9-4CDE-B0F0-7C5B7DEEDF86}" type="presParOf" srcId="{B43D7519-C2EE-4F40-9BD2-244068A05FBA}" destId="{65423679-F551-478D-8008-67DE7A11B7AD}" srcOrd="1" destOrd="0" presId="urn:microsoft.com/office/officeart/2005/8/layout/venn1"/>
    <dgm:cxn modelId="{D56CC4DE-2C8A-4FC5-9245-8F00BA6152B6}" type="presParOf" srcId="{B43D7519-C2EE-4F40-9BD2-244068A05FBA}" destId="{AAA7E061-07D4-4622-AF4E-C4C98F3502BF}" srcOrd="2" destOrd="0" presId="urn:microsoft.com/office/officeart/2005/8/layout/venn1"/>
    <dgm:cxn modelId="{8C806A04-993F-4E1B-B3F2-CFB51F680668}" type="presParOf" srcId="{B43D7519-C2EE-4F40-9BD2-244068A05FBA}" destId="{9819A5DA-252D-4F54-B0D7-86D4B1F7BB1B}" srcOrd="3" destOrd="0" presId="urn:microsoft.com/office/officeart/2005/8/layout/venn1"/>
    <dgm:cxn modelId="{17E827A1-BB11-429C-94F0-42AD2FD74CA6}" type="presParOf" srcId="{B43D7519-C2EE-4F40-9BD2-244068A05FBA}" destId="{31C54DAE-2698-4F81-B247-07B331F51D41}" srcOrd="4" destOrd="0" presId="urn:microsoft.com/office/officeart/2005/8/layout/venn1"/>
    <dgm:cxn modelId="{EFC2F2C8-B52C-47B3-B53F-06D7411FBE62}" type="presParOf" srcId="{B43D7519-C2EE-4F40-9BD2-244068A05FBA}" destId="{6419BE57-7F3F-437B-BD36-62D934425AD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DB3EAB-0BDC-4E55-821E-0C937D2838E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5226E3-EB6A-4E6F-AE42-C65626EF3A83}" type="pres">
      <dgm:prSet presAssocID="{B9DB3EAB-0BDC-4E55-821E-0C937D2838E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7BD112-6505-4BE2-892F-D7F048A45D68}" type="pres">
      <dgm:prSet presAssocID="{B9DB3EAB-0BDC-4E55-821E-0C937D2838E5}" presName="cycle" presStyleCnt="0"/>
      <dgm:spPr/>
    </dgm:pt>
  </dgm:ptLst>
  <dgm:cxnLst>
    <dgm:cxn modelId="{89937549-0E61-4C69-BE62-A835B726B328}" type="presOf" srcId="{B9DB3EAB-0BDC-4E55-821E-0C937D2838E5}" destId="{5C5226E3-EB6A-4E6F-AE42-C65626EF3A83}" srcOrd="0" destOrd="0" presId="urn:microsoft.com/office/officeart/2005/8/layout/radial2"/>
    <dgm:cxn modelId="{24364991-4C23-4C60-A3F8-9BC3F2BC0608}" type="presParOf" srcId="{5C5226E3-EB6A-4E6F-AE42-C65626EF3A83}" destId="{D07BD112-6505-4BE2-892F-D7F048A45D68}" srcOrd="0" destOrd="0" presId="urn:microsoft.com/office/officeart/2005/8/layout/radial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5B6E42-544A-41E5-B92F-0C09C902BEB3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91FFD5FB-4254-48DB-9919-3331132CB1B9}">
      <dgm:prSet phldrT="[Текст]" custT="1"/>
      <dgm:spPr/>
      <dgm:t>
        <a:bodyPr/>
        <a:lstStyle/>
        <a:p>
          <a:endParaRPr lang="ru-RU" sz="1400" b="1" dirty="0" smtClean="0"/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1 место:     </a:t>
          </a:r>
        </a:p>
        <a:p>
          <a:r>
            <a:rPr lang="ru-RU" sz="1350" b="1" dirty="0" smtClean="0"/>
            <a:t>   </a:t>
          </a:r>
          <a:r>
            <a:rPr lang="ru-RU" sz="1350" dirty="0" smtClean="0"/>
            <a:t>Управление культуры, физической культуры, спорта и молодежной политики,                       Финансовое управление администрации </a:t>
          </a:r>
          <a:r>
            <a:rPr lang="ru-RU" sz="1350" dirty="0" err="1" smtClean="0"/>
            <a:t>Богучанского</a:t>
          </a:r>
          <a:r>
            <a:rPr lang="ru-RU" sz="1350" dirty="0" smtClean="0"/>
            <a:t> района</a:t>
          </a:r>
        </a:p>
      </dgm:t>
    </dgm:pt>
    <dgm:pt modelId="{1EEF54AE-B5AE-4026-871E-50F8637BC36C}" type="parTrans" cxnId="{79D1DDFF-8A28-448F-BDB9-CBE7A25735B6}">
      <dgm:prSet/>
      <dgm:spPr/>
      <dgm:t>
        <a:bodyPr/>
        <a:lstStyle/>
        <a:p>
          <a:endParaRPr lang="ru-RU"/>
        </a:p>
      </dgm:t>
    </dgm:pt>
    <dgm:pt modelId="{A65055D0-B463-4ABA-8A84-E26700B4A316}" type="sibTrans" cxnId="{79D1DDFF-8A28-448F-BDB9-CBE7A25735B6}">
      <dgm:prSet/>
      <dgm:spPr/>
      <dgm:t>
        <a:bodyPr/>
        <a:lstStyle/>
        <a:p>
          <a:endParaRPr lang="ru-RU"/>
        </a:p>
      </dgm:t>
    </dgm:pt>
    <dgm:pt modelId="{C264A47D-1593-408C-BEC9-809E765BDAD8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2 место: </a:t>
          </a:r>
        </a:p>
        <a:p>
          <a:r>
            <a:rPr lang="ru-RU" sz="1350" dirty="0" smtClean="0"/>
            <a:t>Управление  образования администрации </a:t>
          </a:r>
          <a:r>
            <a:rPr lang="ru-RU" sz="1350" dirty="0" err="1" smtClean="0"/>
            <a:t>Богучанского</a:t>
          </a:r>
          <a:r>
            <a:rPr lang="ru-RU" sz="1350" dirty="0" smtClean="0"/>
            <a:t> района,                 МКУ «Централизованная бухгалтерия»</a:t>
          </a:r>
          <a:endParaRPr lang="ru-RU" sz="1350" dirty="0"/>
        </a:p>
      </dgm:t>
    </dgm:pt>
    <dgm:pt modelId="{348C1462-5CA3-4671-AD6F-5425D5BE5058}" type="parTrans" cxnId="{CB019134-7A2D-47C3-8759-48742EB395A9}">
      <dgm:prSet/>
      <dgm:spPr/>
      <dgm:t>
        <a:bodyPr/>
        <a:lstStyle/>
        <a:p>
          <a:endParaRPr lang="ru-RU"/>
        </a:p>
      </dgm:t>
    </dgm:pt>
    <dgm:pt modelId="{201F3854-9909-47A0-95D8-FAD5FD9087CE}" type="sibTrans" cxnId="{CB019134-7A2D-47C3-8759-48742EB395A9}">
      <dgm:prSet/>
      <dgm:spPr/>
      <dgm:t>
        <a:bodyPr/>
        <a:lstStyle/>
        <a:p>
          <a:endParaRPr lang="ru-RU"/>
        </a:p>
      </dgm:t>
    </dgm:pt>
    <dgm:pt modelId="{24DED5E3-6066-4FB3-80D3-9F65D463E8C6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3 место: </a:t>
          </a:r>
        </a:p>
        <a:p>
          <a:r>
            <a:rPr lang="ru-RU" sz="1350" dirty="0" smtClean="0"/>
            <a:t>Контрольно-счетная комиссия </a:t>
          </a:r>
          <a:r>
            <a:rPr lang="ru-RU" sz="1350" dirty="0" err="1" smtClean="0"/>
            <a:t>Богучанского</a:t>
          </a:r>
          <a:r>
            <a:rPr lang="ru-RU" sz="1350" dirty="0" smtClean="0"/>
            <a:t> района</a:t>
          </a:r>
          <a:endParaRPr lang="ru-RU" sz="1350" dirty="0"/>
        </a:p>
      </dgm:t>
    </dgm:pt>
    <dgm:pt modelId="{6AEE6EC9-C709-443C-A15C-D96ED26A0214}" type="parTrans" cxnId="{1CAB336F-DBE0-4B2F-83C8-397011C16B44}">
      <dgm:prSet/>
      <dgm:spPr/>
      <dgm:t>
        <a:bodyPr/>
        <a:lstStyle/>
        <a:p>
          <a:endParaRPr lang="ru-RU"/>
        </a:p>
      </dgm:t>
    </dgm:pt>
    <dgm:pt modelId="{8BE20C49-9B20-41CC-9E5B-AAA635E62239}" type="sibTrans" cxnId="{1CAB336F-DBE0-4B2F-83C8-397011C16B44}">
      <dgm:prSet/>
      <dgm:spPr/>
      <dgm:t>
        <a:bodyPr/>
        <a:lstStyle/>
        <a:p>
          <a:endParaRPr lang="ru-RU"/>
        </a:p>
      </dgm:t>
    </dgm:pt>
    <dgm:pt modelId="{3529FA0F-58BB-4CDA-BDB5-0D8CEA711F66}" type="pres">
      <dgm:prSet presAssocID="{F05B6E42-544A-41E5-B92F-0C09C902BEB3}" presName="Name0" presStyleCnt="0">
        <dgm:presLayoutVars>
          <dgm:dir/>
          <dgm:animLvl val="lvl"/>
          <dgm:resizeHandles val="exact"/>
        </dgm:presLayoutVars>
      </dgm:prSet>
      <dgm:spPr/>
    </dgm:pt>
    <dgm:pt modelId="{0B7C0961-C59B-4A73-AF26-4EFC39A04435}" type="pres">
      <dgm:prSet presAssocID="{91FFD5FB-4254-48DB-9919-3331132CB1B9}" presName="Name8" presStyleCnt="0"/>
      <dgm:spPr/>
    </dgm:pt>
    <dgm:pt modelId="{331FC8D9-8D94-438B-87CB-7ACADE0150EC}" type="pres">
      <dgm:prSet presAssocID="{91FFD5FB-4254-48DB-9919-3331132CB1B9}" presName="level" presStyleLbl="node1" presStyleIdx="0" presStyleCnt="3" custScaleX="101804" custScaleY="124730" custLinFactNeighborX="-1995" custLinFactNeighborY="-39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A847C-4ED5-49D9-A04F-40295E5CDBBB}" type="pres">
      <dgm:prSet presAssocID="{91FFD5FB-4254-48DB-9919-3331132CB1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BAE9F-1C45-438A-B69A-81A5335D729D}" type="pres">
      <dgm:prSet presAssocID="{C264A47D-1593-408C-BEC9-809E765BDAD8}" presName="Name8" presStyleCnt="0"/>
      <dgm:spPr/>
    </dgm:pt>
    <dgm:pt modelId="{19552C3A-FECD-451D-B201-9E054E594F6F}" type="pres">
      <dgm:prSet presAssocID="{C264A47D-1593-408C-BEC9-809E765BDAD8}" presName="level" presStyleLbl="node1" presStyleIdx="1" presStyleCnt="3" custScaleX="99263" custScaleY="920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899C6-F5BF-4283-BCF6-5878F20D903B}" type="pres">
      <dgm:prSet presAssocID="{C264A47D-1593-408C-BEC9-809E765BDA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D1B1D-1776-4629-A790-DF1245ADFBB4}" type="pres">
      <dgm:prSet presAssocID="{24DED5E3-6066-4FB3-80D3-9F65D463E8C6}" presName="Name8" presStyleCnt="0"/>
      <dgm:spPr/>
    </dgm:pt>
    <dgm:pt modelId="{101988CD-4C95-42CF-8096-E76BAC7FB22F}" type="pres">
      <dgm:prSet presAssocID="{24DED5E3-6066-4FB3-80D3-9F65D463E8C6}" presName="level" presStyleLbl="node1" presStyleIdx="2" presStyleCnt="3" custScaleY="695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19B48-15BB-4D5B-A628-C8B8A98412D5}" type="pres">
      <dgm:prSet presAssocID="{24DED5E3-6066-4FB3-80D3-9F65D463E8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AB336F-DBE0-4B2F-83C8-397011C16B44}" srcId="{F05B6E42-544A-41E5-B92F-0C09C902BEB3}" destId="{24DED5E3-6066-4FB3-80D3-9F65D463E8C6}" srcOrd="2" destOrd="0" parTransId="{6AEE6EC9-C709-443C-A15C-D96ED26A0214}" sibTransId="{8BE20C49-9B20-41CC-9E5B-AAA635E62239}"/>
    <dgm:cxn modelId="{9741D9D8-C72E-4D06-AF21-28DB94830243}" type="presOf" srcId="{C264A47D-1593-408C-BEC9-809E765BDAD8}" destId="{19552C3A-FECD-451D-B201-9E054E594F6F}" srcOrd="0" destOrd="0" presId="urn:microsoft.com/office/officeart/2005/8/layout/pyramid1"/>
    <dgm:cxn modelId="{9E6D46A7-6511-4CA2-A65E-C982CB0AACC9}" type="presOf" srcId="{91FFD5FB-4254-48DB-9919-3331132CB1B9}" destId="{235A847C-4ED5-49D9-A04F-40295E5CDBBB}" srcOrd="1" destOrd="0" presId="urn:microsoft.com/office/officeart/2005/8/layout/pyramid1"/>
    <dgm:cxn modelId="{C9A833BC-4EA2-4484-8BDE-F3B814FF41D2}" type="presOf" srcId="{24DED5E3-6066-4FB3-80D3-9F65D463E8C6}" destId="{101988CD-4C95-42CF-8096-E76BAC7FB22F}" srcOrd="0" destOrd="0" presId="urn:microsoft.com/office/officeart/2005/8/layout/pyramid1"/>
    <dgm:cxn modelId="{79D1DDFF-8A28-448F-BDB9-CBE7A25735B6}" srcId="{F05B6E42-544A-41E5-B92F-0C09C902BEB3}" destId="{91FFD5FB-4254-48DB-9919-3331132CB1B9}" srcOrd="0" destOrd="0" parTransId="{1EEF54AE-B5AE-4026-871E-50F8637BC36C}" sibTransId="{A65055D0-B463-4ABA-8A84-E26700B4A316}"/>
    <dgm:cxn modelId="{62B84893-0677-4118-A377-388ACF619E38}" type="presOf" srcId="{91FFD5FB-4254-48DB-9919-3331132CB1B9}" destId="{331FC8D9-8D94-438B-87CB-7ACADE0150EC}" srcOrd="0" destOrd="0" presId="urn:microsoft.com/office/officeart/2005/8/layout/pyramid1"/>
    <dgm:cxn modelId="{CB019134-7A2D-47C3-8759-48742EB395A9}" srcId="{F05B6E42-544A-41E5-B92F-0C09C902BEB3}" destId="{C264A47D-1593-408C-BEC9-809E765BDAD8}" srcOrd="1" destOrd="0" parTransId="{348C1462-5CA3-4671-AD6F-5425D5BE5058}" sibTransId="{201F3854-9909-47A0-95D8-FAD5FD9087CE}"/>
    <dgm:cxn modelId="{4E54E667-D09E-4159-8385-18C871DA1CC5}" type="presOf" srcId="{C264A47D-1593-408C-BEC9-809E765BDAD8}" destId="{3B4899C6-F5BF-4283-BCF6-5878F20D903B}" srcOrd="1" destOrd="0" presId="urn:microsoft.com/office/officeart/2005/8/layout/pyramid1"/>
    <dgm:cxn modelId="{CAEDB241-7EE6-4E1E-8B03-EB19113C4EC8}" type="presOf" srcId="{F05B6E42-544A-41E5-B92F-0C09C902BEB3}" destId="{3529FA0F-58BB-4CDA-BDB5-0D8CEA711F66}" srcOrd="0" destOrd="0" presId="urn:microsoft.com/office/officeart/2005/8/layout/pyramid1"/>
    <dgm:cxn modelId="{FEF80644-4305-4DAD-8893-DAF0E6753FE0}" type="presOf" srcId="{24DED5E3-6066-4FB3-80D3-9F65D463E8C6}" destId="{67419B48-15BB-4D5B-A628-C8B8A98412D5}" srcOrd="1" destOrd="0" presId="urn:microsoft.com/office/officeart/2005/8/layout/pyramid1"/>
    <dgm:cxn modelId="{E8C7498F-0B91-40F3-8153-688C4EBCD6C5}" type="presParOf" srcId="{3529FA0F-58BB-4CDA-BDB5-0D8CEA711F66}" destId="{0B7C0961-C59B-4A73-AF26-4EFC39A04435}" srcOrd="0" destOrd="0" presId="urn:microsoft.com/office/officeart/2005/8/layout/pyramid1"/>
    <dgm:cxn modelId="{77EBC6C7-E58B-4BDE-8757-AB08E783EE70}" type="presParOf" srcId="{0B7C0961-C59B-4A73-AF26-4EFC39A04435}" destId="{331FC8D9-8D94-438B-87CB-7ACADE0150EC}" srcOrd="0" destOrd="0" presId="urn:microsoft.com/office/officeart/2005/8/layout/pyramid1"/>
    <dgm:cxn modelId="{FCF57C6E-7309-4390-BE19-38B4D0D3CB84}" type="presParOf" srcId="{0B7C0961-C59B-4A73-AF26-4EFC39A04435}" destId="{235A847C-4ED5-49D9-A04F-40295E5CDBBB}" srcOrd="1" destOrd="0" presId="urn:microsoft.com/office/officeart/2005/8/layout/pyramid1"/>
    <dgm:cxn modelId="{DB402182-0BBA-45F5-9E61-638E82700678}" type="presParOf" srcId="{3529FA0F-58BB-4CDA-BDB5-0D8CEA711F66}" destId="{90BBAE9F-1C45-438A-B69A-81A5335D729D}" srcOrd="1" destOrd="0" presId="urn:microsoft.com/office/officeart/2005/8/layout/pyramid1"/>
    <dgm:cxn modelId="{98D46173-525B-4B5A-BA8B-6A7259A92D60}" type="presParOf" srcId="{90BBAE9F-1C45-438A-B69A-81A5335D729D}" destId="{19552C3A-FECD-451D-B201-9E054E594F6F}" srcOrd="0" destOrd="0" presId="urn:microsoft.com/office/officeart/2005/8/layout/pyramid1"/>
    <dgm:cxn modelId="{3E0E3286-AED7-46CA-9224-DABFA2F396D0}" type="presParOf" srcId="{90BBAE9F-1C45-438A-B69A-81A5335D729D}" destId="{3B4899C6-F5BF-4283-BCF6-5878F20D903B}" srcOrd="1" destOrd="0" presId="urn:microsoft.com/office/officeart/2005/8/layout/pyramid1"/>
    <dgm:cxn modelId="{847E9F52-EBC0-4A5F-A362-17169C990BD6}" type="presParOf" srcId="{3529FA0F-58BB-4CDA-BDB5-0D8CEA711F66}" destId="{A25D1B1D-1776-4629-A790-DF1245ADFBB4}" srcOrd="2" destOrd="0" presId="urn:microsoft.com/office/officeart/2005/8/layout/pyramid1"/>
    <dgm:cxn modelId="{470B4C57-485D-406F-862A-F8E3DC152DFA}" type="presParOf" srcId="{A25D1B1D-1776-4629-A790-DF1245ADFBB4}" destId="{101988CD-4C95-42CF-8096-E76BAC7FB22F}" srcOrd="0" destOrd="0" presId="urn:microsoft.com/office/officeart/2005/8/layout/pyramid1"/>
    <dgm:cxn modelId="{667A9E82-0551-4904-B39C-929962F37339}" type="presParOf" srcId="{A25D1B1D-1776-4629-A790-DF1245ADFBB4}" destId="{67419B48-15BB-4D5B-A628-C8B8A98412D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174CD0-426E-45B9-975A-7F39317CACAD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BC2C988C-D259-4CA6-B090-5323396AC0BC}">
      <dgm:prSet phldrT="[Текст]" custT="1"/>
      <dgm:spPr/>
      <dgm:t>
        <a:bodyPr/>
        <a:lstStyle/>
        <a:p>
          <a:endParaRPr lang="ru-RU" sz="1400" b="1" dirty="0" smtClean="0"/>
        </a:p>
        <a:p>
          <a:endParaRPr lang="ru-RU" sz="1400" b="1" dirty="0" smtClean="0"/>
        </a:p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1 степень: </a:t>
          </a:r>
        </a:p>
        <a:p>
          <a:r>
            <a:rPr lang="ru-RU" sz="1350" b="1" dirty="0" smtClean="0"/>
            <a:t>0</a:t>
          </a:r>
        </a:p>
      </dgm:t>
    </dgm:pt>
    <dgm:pt modelId="{2C8C383C-6503-4FF0-8794-E53DECA96987}" type="parTrans" cxnId="{D7E56660-FF4A-4333-864E-DA8F7C568441}">
      <dgm:prSet/>
      <dgm:spPr/>
      <dgm:t>
        <a:bodyPr/>
        <a:lstStyle/>
        <a:p>
          <a:endParaRPr lang="ru-RU"/>
        </a:p>
      </dgm:t>
    </dgm:pt>
    <dgm:pt modelId="{5AE2058C-6B59-4544-AC97-2C39EBC2E70B}" type="sibTrans" cxnId="{D7E56660-FF4A-4333-864E-DA8F7C568441}">
      <dgm:prSet/>
      <dgm:spPr/>
      <dgm:t>
        <a:bodyPr/>
        <a:lstStyle/>
        <a:p>
          <a:endParaRPr lang="ru-RU"/>
        </a:p>
      </dgm:t>
    </dgm:pt>
    <dgm:pt modelId="{4BCA7CA3-D6C1-4C8A-84FE-A8FDE2B473F8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2 степень:</a:t>
          </a:r>
        </a:p>
        <a:p>
          <a:r>
            <a:rPr lang="ru-RU" sz="1350" dirty="0" smtClean="0"/>
            <a:t>0</a:t>
          </a:r>
          <a:endParaRPr lang="ru-RU" sz="1350" dirty="0"/>
        </a:p>
      </dgm:t>
    </dgm:pt>
    <dgm:pt modelId="{B5B7B773-A7B6-4EA0-A594-D84F107951C2}" type="parTrans" cxnId="{2393D82B-FD7C-40A1-809A-A401341E2B47}">
      <dgm:prSet/>
      <dgm:spPr/>
      <dgm:t>
        <a:bodyPr/>
        <a:lstStyle/>
        <a:p>
          <a:endParaRPr lang="ru-RU"/>
        </a:p>
      </dgm:t>
    </dgm:pt>
    <dgm:pt modelId="{2809183B-F28F-48DD-A65B-5C4F2F737AAB}" type="sibTrans" cxnId="{2393D82B-FD7C-40A1-809A-A401341E2B47}">
      <dgm:prSet/>
      <dgm:spPr/>
      <dgm:t>
        <a:bodyPr/>
        <a:lstStyle/>
        <a:p>
          <a:endParaRPr lang="ru-RU"/>
        </a:p>
      </dgm:t>
    </dgm:pt>
    <dgm:pt modelId="{263AD41F-6498-48AB-AF85-CBD19E7ED5FA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3 степень: </a:t>
          </a:r>
        </a:p>
        <a:p>
          <a:r>
            <a:rPr lang="ru-RU" sz="1350" dirty="0" smtClean="0"/>
            <a:t>Все администрации</a:t>
          </a:r>
          <a:endParaRPr lang="ru-RU" sz="1350" dirty="0"/>
        </a:p>
      </dgm:t>
    </dgm:pt>
    <dgm:pt modelId="{D8801EDE-0361-4255-88A0-52E665EF0EE3}" type="parTrans" cxnId="{EEBEE1C8-8783-4030-B189-FD56BE67ED87}">
      <dgm:prSet/>
      <dgm:spPr/>
      <dgm:t>
        <a:bodyPr/>
        <a:lstStyle/>
        <a:p>
          <a:endParaRPr lang="ru-RU"/>
        </a:p>
      </dgm:t>
    </dgm:pt>
    <dgm:pt modelId="{6802B657-F950-435A-B8EC-007C55B39F04}" type="sibTrans" cxnId="{EEBEE1C8-8783-4030-B189-FD56BE67ED87}">
      <dgm:prSet/>
      <dgm:spPr/>
      <dgm:t>
        <a:bodyPr/>
        <a:lstStyle/>
        <a:p>
          <a:endParaRPr lang="ru-RU"/>
        </a:p>
      </dgm:t>
    </dgm:pt>
    <dgm:pt modelId="{705C051E-4FF5-4C00-B2B7-0331309A237C}" type="pres">
      <dgm:prSet presAssocID="{84174CD0-426E-45B9-975A-7F39317CACAD}" presName="Name0" presStyleCnt="0">
        <dgm:presLayoutVars>
          <dgm:dir/>
          <dgm:animLvl val="lvl"/>
          <dgm:resizeHandles val="exact"/>
        </dgm:presLayoutVars>
      </dgm:prSet>
      <dgm:spPr/>
    </dgm:pt>
    <dgm:pt modelId="{6415E40F-7E8B-4A95-A201-9727713133E8}" type="pres">
      <dgm:prSet presAssocID="{BC2C988C-D259-4CA6-B090-5323396AC0BC}" presName="Name8" presStyleCnt="0"/>
      <dgm:spPr/>
    </dgm:pt>
    <dgm:pt modelId="{78774AD0-35A5-4CA6-BEF8-DCACF72F3C74}" type="pres">
      <dgm:prSet presAssocID="{BC2C988C-D259-4CA6-B090-5323396AC0BC}" presName="level" presStyleLbl="node1" presStyleIdx="0" presStyleCnt="3" custScaleY="1161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744CB-EB0F-4139-8D1C-A8D95A84D50F}" type="pres">
      <dgm:prSet presAssocID="{BC2C988C-D259-4CA6-B090-5323396AC0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7CF4E-AF82-4916-82AE-487FA43E3634}" type="pres">
      <dgm:prSet presAssocID="{4BCA7CA3-D6C1-4C8A-84FE-A8FDE2B473F8}" presName="Name8" presStyleCnt="0"/>
      <dgm:spPr/>
    </dgm:pt>
    <dgm:pt modelId="{872C9A79-0BAC-4322-914A-96DB0F89219B}" type="pres">
      <dgm:prSet presAssocID="{4BCA7CA3-D6C1-4C8A-84FE-A8FDE2B473F8}" presName="level" presStyleLbl="node1" presStyleIdx="1" presStyleCnt="3" custScaleY="64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FEB45-2BE1-4D02-953D-0F93F3C77CB1}" type="pres">
      <dgm:prSet presAssocID="{4BCA7CA3-D6C1-4C8A-84FE-A8FDE2B473F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09CB1-8A20-4226-AD9A-1D2B8F8A669C}" type="pres">
      <dgm:prSet presAssocID="{263AD41F-6498-48AB-AF85-CBD19E7ED5FA}" presName="Name8" presStyleCnt="0"/>
      <dgm:spPr/>
    </dgm:pt>
    <dgm:pt modelId="{E532D4EF-4EB8-4FE4-9D22-212CDA8F1E19}" type="pres">
      <dgm:prSet presAssocID="{263AD41F-6498-48AB-AF85-CBD19E7ED5FA}" presName="level" presStyleLbl="node1" presStyleIdx="2" presStyleCnt="3" custScaleY="87721" custLinFactNeighborX="-104" custLinFactNeighborY="-1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09F01-0B3E-43F9-BECB-34DAB10A6CCA}" type="pres">
      <dgm:prSet presAssocID="{263AD41F-6498-48AB-AF85-CBD19E7ED5F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636EA-9625-4F84-A5AF-E3E3C2F04FEB}" type="presOf" srcId="{263AD41F-6498-48AB-AF85-CBD19E7ED5FA}" destId="{E532D4EF-4EB8-4FE4-9D22-212CDA8F1E19}" srcOrd="0" destOrd="0" presId="urn:microsoft.com/office/officeart/2005/8/layout/pyramid1"/>
    <dgm:cxn modelId="{009D7F62-7381-416F-8FCA-F70E9DFBC26F}" type="presOf" srcId="{BC2C988C-D259-4CA6-B090-5323396AC0BC}" destId="{78774AD0-35A5-4CA6-BEF8-DCACF72F3C74}" srcOrd="0" destOrd="0" presId="urn:microsoft.com/office/officeart/2005/8/layout/pyramid1"/>
    <dgm:cxn modelId="{17674296-7C4B-488C-8838-B0FA62A753EF}" type="presOf" srcId="{BC2C988C-D259-4CA6-B090-5323396AC0BC}" destId="{6C0744CB-EB0F-4139-8D1C-A8D95A84D50F}" srcOrd="1" destOrd="0" presId="urn:microsoft.com/office/officeart/2005/8/layout/pyramid1"/>
    <dgm:cxn modelId="{D7E56660-FF4A-4333-864E-DA8F7C568441}" srcId="{84174CD0-426E-45B9-975A-7F39317CACAD}" destId="{BC2C988C-D259-4CA6-B090-5323396AC0BC}" srcOrd="0" destOrd="0" parTransId="{2C8C383C-6503-4FF0-8794-E53DECA96987}" sibTransId="{5AE2058C-6B59-4544-AC97-2C39EBC2E70B}"/>
    <dgm:cxn modelId="{2393D82B-FD7C-40A1-809A-A401341E2B47}" srcId="{84174CD0-426E-45B9-975A-7F39317CACAD}" destId="{4BCA7CA3-D6C1-4C8A-84FE-A8FDE2B473F8}" srcOrd="1" destOrd="0" parTransId="{B5B7B773-A7B6-4EA0-A594-D84F107951C2}" sibTransId="{2809183B-F28F-48DD-A65B-5C4F2F737AAB}"/>
    <dgm:cxn modelId="{04DE4644-3A83-4CF4-AD46-55D4FA5E4340}" type="presOf" srcId="{84174CD0-426E-45B9-975A-7F39317CACAD}" destId="{705C051E-4FF5-4C00-B2B7-0331309A237C}" srcOrd="0" destOrd="0" presId="urn:microsoft.com/office/officeart/2005/8/layout/pyramid1"/>
    <dgm:cxn modelId="{141AD912-B776-4807-B6C1-691ED6988F64}" type="presOf" srcId="{4BCA7CA3-D6C1-4C8A-84FE-A8FDE2B473F8}" destId="{872C9A79-0BAC-4322-914A-96DB0F89219B}" srcOrd="0" destOrd="0" presId="urn:microsoft.com/office/officeart/2005/8/layout/pyramid1"/>
    <dgm:cxn modelId="{EEBEE1C8-8783-4030-B189-FD56BE67ED87}" srcId="{84174CD0-426E-45B9-975A-7F39317CACAD}" destId="{263AD41F-6498-48AB-AF85-CBD19E7ED5FA}" srcOrd="2" destOrd="0" parTransId="{D8801EDE-0361-4255-88A0-52E665EF0EE3}" sibTransId="{6802B657-F950-435A-B8EC-007C55B39F04}"/>
    <dgm:cxn modelId="{BA6CBCF5-4056-426F-A9C7-730548E13759}" type="presOf" srcId="{263AD41F-6498-48AB-AF85-CBD19E7ED5FA}" destId="{DA709F01-0B3E-43F9-BECB-34DAB10A6CCA}" srcOrd="1" destOrd="0" presId="urn:microsoft.com/office/officeart/2005/8/layout/pyramid1"/>
    <dgm:cxn modelId="{93B0CEC4-7093-42DF-9BE3-AC58DB44C23F}" type="presOf" srcId="{4BCA7CA3-D6C1-4C8A-84FE-A8FDE2B473F8}" destId="{E45FEB45-2BE1-4D02-953D-0F93F3C77CB1}" srcOrd="1" destOrd="0" presId="urn:microsoft.com/office/officeart/2005/8/layout/pyramid1"/>
    <dgm:cxn modelId="{E1D0D896-4168-432C-B2D5-9091A551978C}" type="presParOf" srcId="{705C051E-4FF5-4C00-B2B7-0331309A237C}" destId="{6415E40F-7E8B-4A95-A201-9727713133E8}" srcOrd="0" destOrd="0" presId="urn:microsoft.com/office/officeart/2005/8/layout/pyramid1"/>
    <dgm:cxn modelId="{6B23E833-5E73-4A31-995C-BF9FA0DED846}" type="presParOf" srcId="{6415E40F-7E8B-4A95-A201-9727713133E8}" destId="{78774AD0-35A5-4CA6-BEF8-DCACF72F3C74}" srcOrd="0" destOrd="0" presId="urn:microsoft.com/office/officeart/2005/8/layout/pyramid1"/>
    <dgm:cxn modelId="{787F3A52-1744-4666-AFD4-A9E254AD2207}" type="presParOf" srcId="{6415E40F-7E8B-4A95-A201-9727713133E8}" destId="{6C0744CB-EB0F-4139-8D1C-A8D95A84D50F}" srcOrd="1" destOrd="0" presId="urn:microsoft.com/office/officeart/2005/8/layout/pyramid1"/>
    <dgm:cxn modelId="{0B57FEE8-1121-47DD-803C-3D2ED81B9EC4}" type="presParOf" srcId="{705C051E-4FF5-4C00-B2B7-0331309A237C}" destId="{3877CF4E-AF82-4916-82AE-487FA43E3634}" srcOrd="1" destOrd="0" presId="urn:microsoft.com/office/officeart/2005/8/layout/pyramid1"/>
    <dgm:cxn modelId="{5AE54445-4C31-4FFE-BC5E-55BA912CF412}" type="presParOf" srcId="{3877CF4E-AF82-4916-82AE-487FA43E3634}" destId="{872C9A79-0BAC-4322-914A-96DB0F89219B}" srcOrd="0" destOrd="0" presId="urn:microsoft.com/office/officeart/2005/8/layout/pyramid1"/>
    <dgm:cxn modelId="{CC8E5A61-546D-4A7F-BE12-39D550543257}" type="presParOf" srcId="{3877CF4E-AF82-4916-82AE-487FA43E3634}" destId="{E45FEB45-2BE1-4D02-953D-0F93F3C77CB1}" srcOrd="1" destOrd="0" presId="urn:microsoft.com/office/officeart/2005/8/layout/pyramid1"/>
    <dgm:cxn modelId="{00A17648-01F6-4CBB-B89B-1050C54AD4E0}" type="presParOf" srcId="{705C051E-4FF5-4C00-B2B7-0331309A237C}" destId="{C7D09CB1-8A20-4226-AD9A-1D2B8F8A669C}" srcOrd="2" destOrd="0" presId="urn:microsoft.com/office/officeart/2005/8/layout/pyramid1"/>
    <dgm:cxn modelId="{90DA0E5E-A958-4FAF-B5BE-C2DB3F67416A}" type="presParOf" srcId="{C7D09CB1-8A20-4226-AD9A-1D2B8F8A669C}" destId="{E532D4EF-4EB8-4FE4-9D22-212CDA8F1E19}" srcOrd="0" destOrd="0" presId="urn:microsoft.com/office/officeart/2005/8/layout/pyramid1"/>
    <dgm:cxn modelId="{5DC0AEE3-3B24-4870-A749-A76EA93CE246}" type="presParOf" srcId="{C7D09CB1-8A20-4226-AD9A-1D2B8F8A669C}" destId="{DA709F01-0B3E-43F9-BECB-34DAB10A6CC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C446A5-757C-4B53-9D0F-7EED56A11251}">
      <dsp:nvSpPr>
        <dsp:cNvPr id="0" name=""/>
        <dsp:cNvSpPr/>
      </dsp:nvSpPr>
      <dsp:spPr>
        <a:xfrm>
          <a:off x="4499314" y="30332"/>
          <a:ext cx="3000035" cy="17721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Межбюджетные трансферты  </a:t>
          </a:r>
          <a:r>
            <a:rPr lang="ru-RU" sz="1600" b="1" kern="1200" dirty="0" smtClean="0">
              <a:solidFill>
                <a:srgbClr val="FFFF00"/>
              </a:solidFill>
            </a:rPr>
            <a:t>                 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Calibri" pitchFamily="34" charset="0"/>
            </a:rPr>
            <a:t>1 699 962,2  </a:t>
          </a:r>
          <a:r>
            <a:rPr lang="ru-RU" sz="1800" b="1" kern="1200" dirty="0" smtClean="0">
              <a:solidFill>
                <a:srgbClr val="C00000"/>
              </a:solidFill>
            </a:rPr>
            <a:t>тыс.рублей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4899319" y="340455"/>
        <a:ext cx="2200026" cy="797459"/>
      </dsp:txXfrm>
    </dsp:sp>
    <dsp:sp modelId="{AAA7E061-07D4-4622-AF4E-C4C98F3502BF}">
      <dsp:nvSpPr>
        <dsp:cNvPr id="0" name=""/>
        <dsp:cNvSpPr/>
      </dsp:nvSpPr>
      <dsp:spPr>
        <a:xfrm>
          <a:off x="2200800" y="2629264"/>
          <a:ext cx="2954892" cy="2011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800" baseline="0" dirty="0" smtClean="0">
              <a:solidFill>
                <a:srgbClr val="FFFF00"/>
              </a:solidFill>
            </a:rPr>
            <a:t>ДОХОДЫ   </a:t>
          </a:r>
          <a:r>
            <a:rPr lang="ru-RU" sz="2400" b="1" kern="800" baseline="0" dirty="0" smtClean="0">
              <a:solidFill>
                <a:srgbClr val="C00000"/>
              </a:solidFill>
              <a:latin typeface="Calibri" pitchFamily="34" charset="0"/>
            </a:rPr>
            <a:t>2 250 422,3 </a:t>
          </a:r>
          <a:r>
            <a:rPr lang="ru-RU" sz="2400" b="1" kern="800" baseline="0" dirty="0" smtClean="0">
              <a:solidFill>
                <a:srgbClr val="C00000"/>
              </a:solidFill>
            </a:rPr>
            <a:t>тыс. рублей</a:t>
          </a:r>
          <a:endParaRPr lang="ru-RU" sz="2400" b="1" kern="800" baseline="0" dirty="0">
            <a:solidFill>
              <a:srgbClr val="C00000"/>
            </a:solidFill>
          </a:endParaRPr>
        </a:p>
      </dsp:txBody>
      <dsp:txXfrm>
        <a:off x="3104505" y="3148811"/>
        <a:ext cx="1772935" cy="1106132"/>
      </dsp:txXfrm>
    </dsp:sp>
    <dsp:sp modelId="{31C54DAE-2698-4F81-B247-07B331F51D41}">
      <dsp:nvSpPr>
        <dsp:cNvPr id="0" name=""/>
        <dsp:cNvSpPr/>
      </dsp:nvSpPr>
      <dsp:spPr>
        <a:xfrm>
          <a:off x="0" y="30346"/>
          <a:ext cx="3126096" cy="17815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 Налоговые и                     неналоговые доходы                    </a:t>
          </a:r>
          <a:r>
            <a:rPr lang="ru-RU" sz="1800" b="1" kern="1200" dirty="0" smtClean="0">
              <a:solidFill>
                <a:srgbClr val="C00000"/>
              </a:solidFill>
              <a:latin typeface="Calibri" pitchFamily="34" charset="0"/>
            </a:rPr>
            <a:t>550 460,1  </a:t>
          </a:r>
          <a:r>
            <a:rPr lang="ru-RU" sz="1800" b="1" kern="1200" dirty="0" smtClean="0">
              <a:solidFill>
                <a:srgbClr val="C00000"/>
              </a:solidFill>
            </a:rPr>
            <a:t>тыс. рублей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294374" y="490589"/>
        <a:ext cx="1875658" cy="9798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1FC8D9-8D94-438B-87CB-7ACADE0150EC}">
      <dsp:nvSpPr>
        <dsp:cNvPr id="0" name=""/>
        <dsp:cNvSpPr/>
      </dsp:nvSpPr>
      <dsp:spPr>
        <a:xfrm>
          <a:off x="1088862" y="0"/>
          <a:ext cx="1790691" cy="2038540"/>
        </a:xfrm>
        <a:prstGeom prst="trapezoid">
          <a:avLst>
            <a:gd name="adj" fmla="val 4911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1 место:   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   </a:t>
          </a:r>
          <a:r>
            <a:rPr lang="ru-RU" sz="1350" kern="1200" dirty="0" smtClean="0"/>
            <a:t>Управление культуры, физической культуры, спорта и молодежной политики,                       Финансовое управление администрации </a:t>
          </a:r>
          <a:r>
            <a:rPr lang="ru-RU" sz="1350" kern="1200" dirty="0" err="1" smtClean="0"/>
            <a:t>Богучанского</a:t>
          </a:r>
          <a:r>
            <a:rPr lang="ru-RU" sz="1350" kern="1200" dirty="0" smtClean="0"/>
            <a:t> района</a:t>
          </a:r>
        </a:p>
      </dsp:txBody>
      <dsp:txXfrm>
        <a:off x="1088862" y="0"/>
        <a:ext cx="1790691" cy="2038540"/>
      </dsp:txXfrm>
    </dsp:sp>
    <dsp:sp modelId="{19552C3A-FECD-451D-B201-9E054E594F6F}">
      <dsp:nvSpPr>
        <dsp:cNvPr id="0" name=""/>
        <dsp:cNvSpPr/>
      </dsp:nvSpPr>
      <dsp:spPr>
        <a:xfrm>
          <a:off x="501984" y="2038540"/>
          <a:ext cx="3034630" cy="1504545"/>
        </a:xfrm>
        <a:prstGeom prst="trapezoid">
          <a:avLst>
            <a:gd name="adj" fmla="val 43143"/>
          </a:avLst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2 место: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Управление  образования администрации </a:t>
          </a:r>
          <a:r>
            <a:rPr lang="ru-RU" sz="1350" kern="1200" dirty="0" err="1" smtClean="0"/>
            <a:t>Богучанского</a:t>
          </a:r>
          <a:r>
            <a:rPr lang="ru-RU" sz="1350" kern="1200" dirty="0" smtClean="0"/>
            <a:t> района,                 МКУ «Централизованная бухгалтерия»</a:t>
          </a:r>
          <a:endParaRPr lang="ru-RU" sz="1350" kern="1200" dirty="0"/>
        </a:p>
      </dsp:txBody>
      <dsp:txXfrm>
        <a:off x="1033045" y="2038540"/>
        <a:ext cx="1972509" cy="1504545"/>
      </dsp:txXfrm>
    </dsp:sp>
    <dsp:sp modelId="{101988CD-4C95-42CF-8096-E76BAC7FB22F}">
      <dsp:nvSpPr>
        <dsp:cNvPr id="0" name=""/>
        <dsp:cNvSpPr/>
      </dsp:nvSpPr>
      <dsp:spPr>
        <a:xfrm>
          <a:off x="0" y="3543085"/>
          <a:ext cx="4038600" cy="1137434"/>
        </a:xfrm>
        <a:prstGeom prst="trapezoid">
          <a:avLst>
            <a:gd name="adj" fmla="val 43143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3 место: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Контрольно-счетная комиссия </a:t>
          </a:r>
          <a:r>
            <a:rPr lang="ru-RU" sz="1350" kern="1200" dirty="0" err="1" smtClean="0"/>
            <a:t>Богучанского</a:t>
          </a:r>
          <a:r>
            <a:rPr lang="ru-RU" sz="1350" kern="1200" dirty="0" smtClean="0"/>
            <a:t> района</a:t>
          </a:r>
          <a:endParaRPr lang="ru-RU" sz="1350" kern="1200" dirty="0"/>
        </a:p>
      </dsp:txBody>
      <dsp:txXfrm>
        <a:off x="706754" y="3543085"/>
        <a:ext cx="2625090" cy="113743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774AD0-35A5-4CA6-BEF8-DCACF72F3C74}">
      <dsp:nvSpPr>
        <dsp:cNvPr id="0" name=""/>
        <dsp:cNvSpPr/>
      </dsp:nvSpPr>
      <dsp:spPr>
        <a:xfrm>
          <a:off x="1140993" y="0"/>
          <a:ext cx="1746268" cy="1997812"/>
        </a:xfrm>
        <a:prstGeom prst="trapezoid">
          <a:avLst>
            <a:gd name="adj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1 степень: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0</a:t>
          </a:r>
        </a:p>
      </dsp:txBody>
      <dsp:txXfrm>
        <a:off x="1140993" y="0"/>
        <a:ext cx="1746268" cy="1997812"/>
      </dsp:txXfrm>
    </dsp:sp>
    <dsp:sp modelId="{872C9A79-0BAC-4322-914A-96DB0F89219B}">
      <dsp:nvSpPr>
        <dsp:cNvPr id="0" name=""/>
        <dsp:cNvSpPr/>
      </dsp:nvSpPr>
      <dsp:spPr>
        <a:xfrm>
          <a:off x="659691" y="1997812"/>
          <a:ext cx="2708872" cy="1101263"/>
        </a:xfrm>
        <a:prstGeom prst="trapezoid">
          <a:avLst>
            <a:gd name="adj" fmla="val 43705"/>
          </a:avLst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2 степень: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</a:t>
          </a:r>
          <a:endParaRPr lang="ru-RU" sz="1350" kern="1200" dirty="0"/>
        </a:p>
      </dsp:txBody>
      <dsp:txXfrm>
        <a:off x="1133744" y="1997812"/>
        <a:ext cx="1760766" cy="1101263"/>
      </dsp:txXfrm>
    </dsp:sp>
    <dsp:sp modelId="{E532D4EF-4EB8-4FE4-9D22-212CDA8F1E19}">
      <dsp:nvSpPr>
        <dsp:cNvPr id="0" name=""/>
        <dsp:cNvSpPr/>
      </dsp:nvSpPr>
      <dsp:spPr>
        <a:xfrm>
          <a:off x="0" y="3096339"/>
          <a:ext cx="4028256" cy="1509436"/>
        </a:xfrm>
        <a:prstGeom prst="trapezoid">
          <a:avLst>
            <a:gd name="adj" fmla="val 43705"/>
          </a:avLst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3 степень: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Все администрации</a:t>
          </a:r>
          <a:endParaRPr lang="ru-RU" sz="1350" kern="1200" dirty="0"/>
        </a:p>
      </dsp:txBody>
      <dsp:txXfrm>
        <a:off x="704944" y="3096339"/>
        <a:ext cx="2618366" cy="1509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0.63874</cdr:x>
      <cdr:y>0.1899</cdr:y>
    </cdr:from>
    <cdr:to>
      <cdr:x>0.78749</cdr:x>
      <cdr:y>0.33598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5256584" y="936104"/>
          <a:ext cx="1224136" cy="720080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6600">
            <a:alpha val="65000"/>
          </a:srgbClr>
        </a:solidFill>
        <a:ln xmlns:a="http://schemas.openxmlformats.org/drawingml/2006/main">
          <a:solidFill>
            <a:srgbClr val="7A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  99,4 %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0.36251</cdr:x>
      <cdr:y>0.3227</cdr:y>
    </cdr:from>
    <cdr:to>
      <cdr:x>0.59001</cdr:x>
      <cdr:y>0.75227</cdr:y>
    </cdr:to>
    <cdr:sp macro="" textlink="">
      <cdr:nvSpPr>
        <cdr:cNvPr id="3" name="Круговая стрелка 2"/>
        <cdr:cNvSpPr/>
      </cdr:nvSpPr>
      <cdr:spPr>
        <a:xfrm xmlns:a="http://schemas.openxmlformats.org/drawingml/2006/main">
          <a:off x="2808312" y="1549152"/>
          <a:ext cx="1762403" cy="2062194"/>
        </a:xfrm>
        <a:prstGeom xmlns:a="http://schemas.openxmlformats.org/drawingml/2006/main" prst="circularArrow">
          <a:avLst>
            <a:gd name="adj1" fmla="val 12500"/>
            <a:gd name="adj2" fmla="val 1450419"/>
            <a:gd name="adj3" fmla="val 20457681"/>
            <a:gd name="adj4" fmla="val 10800000"/>
            <a:gd name="adj5" fmla="val 10786"/>
          </a:avLst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7A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0.47375</cdr:x>
      <cdr:y>0.38816</cdr:y>
    </cdr:from>
    <cdr:to>
      <cdr:x>0.58486</cdr:x>
      <cdr:y>0.51544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98776" y="1756792"/>
          <a:ext cx="91440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0.40899</cdr:x>
      <cdr:y>0.4127</cdr:y>
    </cdr:from>
    <cdr:to>
      <cdr:x>0.55771</cdr:x>
      <cdr:y>0.55589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68352" y="1981200"/>
          <a:ext cx="1152128" cy="687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alibri" pitchFamily="34" charset="0"/>
            </a:rPr>
            <a:t>+94 558,2     </a:t>
          </a:r>
          <a:r>
            <a:rPr lang="ru-RU" sz="1200" b="1" dirty="0" smtClean="0"/>
            <a:t>тыс. руб</a:t>
          </a:r>
        </a:p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0.41828</cdr:x>
      <cdr:y>0.5027</cdr:y>
    </cdr:from>
    <cdr:to>
      <cdr:x>0.50578</cdr:x>
      <cdr:y>0.58225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40360" y="2413248"/>
          <a:ext cx="677847" cy="3818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alibri" pitchFamily="34" charset="0"/>
            </a:rPr>
            <a:t>20,7 </a:t>
          </a:r>
          <a:r>
            <a:rPr lang="ru-RU" sz="1200" b="1" dirty="0" smtClean="0"/>
            <a:t>%</a:t>
          </a:r>
          <a:endParaRPr lang="ru-RU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0.63695</cdr:x>
      <cdr:y>0.20414</cdr:y>
    </cdr:from>
    <cdr:to>
      <cdr:x>0.82809</cdr:x>
      <cdr:y>0.35022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423626">
          <a:off x="5241832" y="1006279"/>
          <a:ext cx="1572998" cy="720089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9999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  </a:t>
          </a:r>
          <a:r>
            <a:rPr lang="ru-RU" sz="1400" dirty="0" smtClean="0">
              <a:solidFill>
                <a:schemeClr val="tx1"/>
              </a:solidFill>
              <a:latin typeface="Calibri" pitchFamily="34" charset="0"/>
            </a:rPr>
            <a:t>96,7 </a:t>
          </a:r>
          <a:r>
            <a:rPr lang="ru-RU" sz="1400" dirty="0" smtClean="0">
              <a:solidFill>
                <a:schemeClr val="tx1"/>
              </a:solidFill>
            </a:rPr>
            <a:t>%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0.43119</cdr:x>
      <cdr:y>0.46667</cdr:y>
    </cdr:from>
    <cdr:to>
      <cdr:x>0.55963</cdr:x>
      <cdr:y>0.50667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4376" y="2520280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Arial" pitchFamily="34" charset="0"/>
              <a:cs typeface="Arial" pitchFamily="34" charset="0"/>
            </a:rPr>
            <a:t>1 750 027</a:t>
          </a:r>
        </a:p>
        <a:p xmlns:a="http://schemas.openxmlformats.org/drawingml/2006/main">
          <a:endParaRPr lang="ru-RU" sz="1200" dirty="0" smtClean="0">
            <a:latin typeface="Arial" pitchFamily="34" charset="0"/>
            <a:cs typeface="Arial" pitchFamily="34" charset="0"/>
          </a:endParaRP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>
          <a:off x="-1115616" y="-126876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0.44037</cdr:x>
      <cdr:y>0.41333</cdr:y>
    </cdr:from>
    <cdr:to>
      <cdr:x>0.47706</cdr:x>
      <cdr:y>0.48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H="1" flipV="1">
          <a:off x="3456384" y="2232248"/>
          <a:ext cx="288032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5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0.33945</cdr:x>
      <cdr:y>0.34667</cdr:y>
    </cdr:from>
    <cdr:to>
      <cdr:x>0.44954</cdr:x>
      <cdr:y>0.37333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>
          <a:off x="2664296" y="1872208"/>
          <a:ext cx="864096" cy="144016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F6FC6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ill Sans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ill Sans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ill Sans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ill Sans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ill Sans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ill Sans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ill Sans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ill Sans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0.17431</cdr:x>
      <cdr:y>0.49333</cdr:y>
    </cdr:from>
    <cdr:to>
      <cdr:x>0.21101</cdr:x>
      <cdr:y>0.53333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H="1" flipV="1">
          <a:off x="1368152" y="2664296"/>
          <a:ext cx="288032" cy="21602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0.14679</cdr:x>
      <cdr:y>0.41333</cdr:y>
    </cdr:from>
    <cdr:to>
      <cdr:x>0.16514</cdr:x>
      <cdr:y>0.45333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1152128" y="2232248"/>
          <a:ext cx="144016" cy="21602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F6FC6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ill Sans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ill Sans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ill Sans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ill Sans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ill Sans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ill Sans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ill Sans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ill Sans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0.17431</cdr:x>
      <cdr:y>0.8</cdr:y>
    </cdr:from>
    <cdr:to>
      <cdr:x>0.22936</cdr:x>
      <cdr:y>0.80847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H="1" flipV="1">
          <a:off x="1368152" y="4320480"/>
          <a:ext cx="432048" cy="4571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7CCA62">
              <a:lumMod val="7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ill Sans MT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ill Sans MT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ill Sans MT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ill Sans MT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ill Sans MT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ill Sans MT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ill Sans MT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ill Sans MT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0661D-FB4B-481F-AD83-BE5AA15C4AB1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E3CAC-EC91-46A5-AE42-A8FA105C2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40842-1E3E-4B59-BF81-A4FB88670127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070F0-ADCB-486A-A14E-9208F477D1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070F0-ADCB-486A-A14E-9208F477D11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070F0-ADCB-486A-A14E-9208F477D114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CCD7D-348C-470E-B01A-91CABE1E8D0E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6CCD7D-348C-470E-B01A-91CABE1E8D0E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88CEB0-1004-4C01-9E22-8345DAD114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Picture 2" descr="Y:\Пользователи\Панова Р.М\герб Богучан район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260648"/>
            <a:ext cx="1043608" cy="12241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 userDrawn="1"/>
        </p:nvSpPr>
        <p:spPr>
          <a:xfrm rot="16200000">
            <a:off x="-2034398" y="3817449"/>
            <a:ext cx="5373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Финансовое управление администрации </a:t>
            </a:r>
            <a:r>
              <a:rPr lang="ru-RU" sz="2000" b="1" dirty="0" err="1" smtClean="0">
                <a:solidFill>
                  <a:schemeClr val="bg1">
                    <a:lumMod val="95000"/>
                  </a:schemeClr>
                </a:solidFill>
              </a:rPr>
              <a:t>Богучанского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 района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5904656" cy="980728"/>
          </a:xfrm>
          <a:noFill/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800" b="1" dirty="0" smtClean="0">
                <a:gradFill>
                  <a:gsLst>
                    <a:gs pos="0">
                      <a:srgbClr val="FFC000"/>
                    </a:gs>
                    <a:gs pos="50000">
                      <a:srgbClr val="FF660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РОССИЙСКАЯ ФЕДЕРАЦИЯ</a:t>
            </a:r>
            <a:r>
              <a:rPr lang="ru-RU" sz="1800" b="1" dirty="0" smtClean="0">
                <a:gradFill>
                  <a:gsLst>
                    <a:gs pos="0">
                      <a:srgbClr val="FFC000"/>
                    </a:gs>
                    <a:gs pos="50000">
                      <a:srgbClr val="FF660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atin typeface="Arial" pitchFamily="34" charset="0"/>
              </a:rPr>
              <a:t/>
            </a:r>
            <a:br>
              <a:rPr lang="ru-RU" sz="1800" b="1" dirty="0" smtClean="0">
                <a:gradFill>
                  <a:gsLst>
                    <a:gs pos="0">
                      <a:srgbClr val="FFC000"/>
                    </a:gs>
                    <a:gs pos="50000">
                      <a:srgbClr val="FF660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atin typeface="Arial" pitchFamily="34" charset="0"/>
              </a:rPr>
            </a:br>
            <a:r>
              <a:rPr lang="ru-RU" sz="1800" b="1" dirty="0" smtClean="0">
                <a:gradFill>
                  <a:gsLst>
                    <a:gs pos="0">
                      <a:srgbClr val="FFC000"/>
                    </a:gs>
                    <a:gs pos="50000">
                      <a:srgbClr val="FF6600"/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КРАСНОЯРСКИЙ КРАЙ                                                       БОГУЧАНСКИЙ РАЙОН</a:t>
            </a:r>
            <a:r>
              <a:rPr lang="ru-RU" sz="1800" b="1" dirty="0" smtClean="0">
                <a:latin typeface="Arial" pitchFamily="34" charset="0"/>
              </a:rPr>
              <a:t/>
            </a:r>
            <a:br>
              <a:rPr lang="ru-RU" sz="1800" b="1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>
                    <a:alpha val="53000"/>
                  </a:srgbClr>
                </a:solidFill>
              </a:rPr>
              <a:t>Исполнение районного бюджета за 2020 год</a:t>
            </a: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2021 год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491064" cy="14401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A0000"/>
                </a:solidFill>
              </a:rPr>
              <a:t>ИСТОЧНИКИ ВНУТРЕННЕГО ФИНАНСИРОВАНИЯ ДЕФИЦИТА РАЙОННОГО  БЮДЖЕТА    </a:t>
            </a:r>
            <a:endParaRPr lang="ru-RU" sz="2800" dirty="0">
              <a:solidFill>
                <a:srgbClr val="7A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15616" y="2276872"/>
          <a:ext cx="7848873" cy="1260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008112"/>
                <a:gridCol w="1008112"/>
                <a:gridCol w="1008112"/>
                <a:gridCol w="1152128"/>
                <a:gridCol w="1008112"/>
                <a:gridCol w="936105"/>
              </a:tblGrid>
              <a:tr h="295182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2018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2019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2020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03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Дефицит(-) / </a:t>
                      </a:r>
                      <a:r>
                        <a:rPr lang="ru-RU" sz="1400" dirty="0" err="1" smtClean="0"/>
                        <a:t>профицит</a:t>
                      </a:r>
                      <a:r>
                        <a:rPr lang="ru-RU" sz="1400" dirty="0" smtClean="0"/>
                        <a:t>(+)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</a:rPr>
                        <a:t>-26 404,8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</a:rPr>
                        <a:t>+31 891,6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</a:rPr>
                        <a:t>-43 055,8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</a:rPr>
                        <a:t>+41 604,6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</a:rPr>
                        <a:t>-66 979,5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</a:rPr>
                        <a:t>-4 188,1</a:t>
                      </a:r>
                      <a:endParaRPr lang="ru-RU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55360" y="1916832"/>
            <a:ext cx="1188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тыс.рублей</a:t>
            </a:r>
            <a:endParaRPr lang="ru-RU" sz="14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619672" y="4005064"/>
          <a:ext cx="662473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7969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A0000"/>
                </a:solidFill>
              </a:rPr>
              <a:t>Динамика муниципального долга    </a:t>
            </a:r>
            <a:r>
              <a:rPr lang="ru-RU" sz="1200" dirty="0" smtClean="0">
                <a:solidFill>
                  <a:srgbClr val="7A0000"/>
                </a:solidFill>
              </a:rPr>
              <a:t>(тыс. рублей)</a:t>
            </a:r>
            <a:endParaRPr lang="ru-RU" sz="32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47800"/>
          <a:ext cx="820891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5486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A0000"/>
                </a:solidFill>
              </a:rPr>
              <a:t>Расходы районного бюджета   </a:t>
            </a:r>
            <a:r>
              <a:rPr lang="ru-RU" sz="1800" dirty="0" smtClean="0">
                <a:solidFill>
                  <a:srgbClr val="7A0000"/>
                </a:solidFill>
              </a:rPr>
              <a:t> </a:t>
            </a:r>
            <a:r>
              <a:rPr lang="ru-RU" sz="1800" b="1" dirty="0" smtClean="0">
                <a:solidFill>
                  <a:srgbClr val="7A0000"/>
                </a:solidFill>
              </a:rPr>
              <a:t>тыс. рублей</a:t>
            </a:r>
            <a:endParaRPr lang="ru-RU" b="1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556792"/>
          <a:ext cx="748883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Развернутая стрелка 4"/>
          <p:cNvSpPr/>
          <p:nvPr/>
        </p:nvSpPr>
        <p:spPr>
          <a:xfrm>
            <a:off x="3059832" y="980728"/>
            <a:ext cx="4824536" cy="1656184"/>
          </a:xfrm>
          <a:prstGeom prst="uturnArrow">
            <a:avLst/>
          </a:prstGeom>
          <a:solidFill>
            <a:srgbClr val="92D05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9807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101,3 </a:t>
            </a:r>
            <a:r>
              <a:rPr lang="ru-RU" dirty="0" smtClean="0"/>
              <a:t>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A0000"/>
                </a:solidFill>
              </a:rPr>
              <a:t>Расходы районного бюджета</a:t>
            </a:r>
            <a:endParaRPr lang="ru-RU" dirty="0">
              <a:solidFill>
                <a:srgbClr val="7A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475656" y="3429000"/>
            <a:ext cx="1584176" cy="1656184"/>
          </a:xfrm>
          <a:prstGeom prst="triangl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2018 95,1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851920" y="2996952"/>
            <a:ext cx="1656184" cy="2088232"/>
          </a:xfrm>
          <a:prstGeom prst="triangl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2019  96,4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588224" y="3068960"/>
            <a:ext cx="1656184" cy="2088232"/>
          </a:xfrm>
          <a:prstGeom prst="triangl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2020 96,7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20721691">
            <a:off x="5178729" y="3443129"/>
            <a:ext cx="1883654" cy="484632"/>
          </a:xfrm>
          <a:prstGeom prst="rightArrow">
            <a:avLst/>
          </a:prstGeom>
          <a:solidFill>
            <a:srgbClr val="FFCC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20837468">
            <a:off x="5385884" y="3449551"/>
            <a:ext cx="1537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r>
              <a:rPr lang="ru-RU" dirty="0" smtClean="0">
                <a:latin typeface="Calibri" pitchFamily="34" charset="0"/>
              </a:rPr>
              <a:t> 0,3</a:t>
            </a:r>
            <a:r>
              <a:rPr lang="ru-RU" dirty="0" smtClean="0"/>
              <a:t>%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2483768" y="1844824"/>
            <a:ext cx="4824536" cy="1152128"/>
            <a:chOff x="2411760" y="1988840"/>
            <a:chExt cx="4824536" cy="1152128"/>
          </a:xfrm>
        </p:grpSpPr>
        <p:sp>
          <p:nvSpPr>
            <p:cNvPr id="15" name="Арка 14"/>
            <p:cNvSpPr/>
            <p:nvPr/>
          </p:nvSpPr>
          <p:spPr>
            <a:xfrm>
              <a:off x="2411760" y="1988840"/>
              <a:ext cx="4680520" cy="1152128"/>
            </a:xfrm>
            <a:prstGeom prst="blockArc">
              <a:avLst>
                <a:gd name="adj1" fmla="val 10828876"/>
                <a:gd name="adj2" fmla="val 0"/>
                <a:gd name="adj3" fmla="val 25000"/>
              </a:avLst>
            </a:prstGeom>
            <a:gradFill>
              <a:gsLst>
                <a:gs pos="0">
                  <a:srgbClr val="FFCCCC"/>
                </a:gs>
                <a:gs pos="50000">
                  <a:srgbClr val="FFCCCC"/>
                </a:gs>
                <a:gs pos="97000">
                  <a:srgbClr val="FF6600"/>
                </a:gs>
                <a:gs pos="100000">
                  <a:srgbClr val="FF9999"/>
                </a:gs>
              </a:gsLst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6660232" y="2564904"/>
              <a:ext cx="576064" cy="576064"/>
            </a:xfrm>
            <a:prstGeom prst="downArrow">
              <a:avLst/>
            </a:prstGeom>
            <a:gradFill>
              <a:gsLst>
                <a:gs pos="0">
                  <a:srgbClr val="FFCCCC"/>
                </a:gs>
                <a:gs pos="50000">
                  <a:srgbClr val="FF6600"/>
                </a:gs>
                <a:gs pos="97000">
                  <a:srgbClr val="FF6600"/>
                </a:gs>
                <a:gs pos="100000">
                  <a:srgbClr val="FF6600"/>
                </a:gs>
              </a:gsLst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283968" y="17728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r>
              <a:rPr lang="ru-RU" dirty="0" smtClean="0">
                <a:latin typeface="Calibri" pitchFamily="34" charset="0"/>
              </a:rPr>
              <a:t>1,6</a:t>
            </a:r>
            <a:r>
              <a:rPr lang="ru-RU" dirty="0" smtClean="0"/>
              <a:t> 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128792" cy="92211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A0000"/>
                </a:solidFill>
              </a:rPr>
              <a:t>Отраслевая структура расходов районного бюджета за 2020 год, %</a:t>
            </a:r>
            <a:endParaRPr lang="ru-RU" sz="28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75656" y="1124744"/>
          <a:ext cx="756084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139136" cy="85010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A0000"/>
                </a:solidFill>
              </a:rPr>
              <a:t>Структура экономических статей расходов районного бюджета в 2020 году, %</a:t>
            </a:r>
            <a:endParaRPr lang="ru-RU" sz="28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700808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596336" cy="85010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7A0000"/>
                </a:solidFill>
              </a:rPr>
              <a:t>Исполнение расходов в 2020 году главными распорядителями бюджетных средств, %</a:t>
            </a:r>
            <a:endParaRPr lang="ru-RU" sz="32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556792"/>
          <a:ext cx="8064896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7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Times New Roman" pitchFamily="18" charset="0"/>
              </a:rPr>
              <a:t>МЕЖБЮДЖЕТНЫЕ ОТНОШЕНИЯ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44930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                                                                                              </a:t>
            </a:r>
          </a:p>
          <a:p>
            <a:pPr>
              <a:buNone/>
            </a:pPr>
            <a:r>
              <a:rPr lang="ru-RU" sz="1600" b="1" dirty="0" smtClean="0"/>
              <a:t>                </a:t>
            </a:r>
          </a:p>
          <a:p>
            <a:pPr>
              <a:buNone/>
            </a:pPr>
            <a:r>
              <a:rPr lang="ru-RU" sz="1600" b="1" dirty="0" smtClean="0"/>
              <a:t>                                                                                                   </a:t>
            </a:r>
          </a:p>
          <a:p>
            <a:pPr>
              <a:buNone/>
            </a:pPr>
            <a:endParaRPr lang="ru-RU" sz="1600" b="1" dirty="0" smtClean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259632" y="3933056"/>
            <a:ext cx="7560840" cy="252028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1 -  Межбюджетные трансферты из краевого бюджета – 1 700 591,2 тыс. рублей;</a:t>
            </a:r>
          </a:p>
          <a:p>
            <a:pPr>
              <a:buNone/>
            </a:pPr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– Межбюджетные трансферты из бюджетов поселений  - 2 221,3 тыс. рублей;</a:t>
            </a:r>
          </a:p>
          <a:p>
            <a:pPr>
              <a:buNone/>
            </a:pPr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– Межбюджетные трансферты в бюджеты поселений      - 128 770,4 </a:t>
            </a:r>
            <a:r>
              <a:rPr lang="ru-RU" sz="1600" b="1" dirty="0" smtClean="0">
                <a:solidFill>
                  <a:schemeClr val="tx1"/>
                </a:solidFill>
              </a:rPr>
              <a:t>тыс. рублей.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4088" y="328498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Дополнительно предоставлено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5 056,0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тыс.рублей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187624" y="980728"/>
            <a:ext cx="7776864" cy="2160240"/>
            <a:chOff x="1115616" y="2132856"/>
            <a:chExt cx="7776864" cy="2160240"/>
          </a:xfrm>
        </p:grpSpPr>
        <p:sp>
          <p:nvSpPr>
            <p:cNvPr id="8" name="Овал 7"/>
            <p:cNvSpPr/>
            <p:nvPr/>
          </p:nvSpPr>
          <p:spPr>
            <a:xfrm>
              <a:off x="1115616" y="2276872"/>
              <a:ext cx="1872208" cy="1872208"/>
            </a:xfrm>
            <a:prstGeom prst="ellipse">
              <a:avLst/>
            </a:prstGeom>
            <a:gradFill>
              <a:gsLst>
                <a:gs pos="0">
                  <a:srgbClr val="92D05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 w="31750">
              <a:noFill/>
            </a:ln>
            <a:scene3d>
              <a:camera prst="orthographicFront"/>
              <a:lightRig rig="threePt" dir="t"/>
            </a:scene3d>
            <a:sp3d>
              <a:bevelT w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Краевой бюджет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779912" y="2132856"/>
              <a:ext cx="2160240" cy="2160240"/>
            </a:xfrm>
            <a:prstGeom prst="ellipse">
              <a:avLst/>
            </a:prstGeom>
            <a:solidFill>
              <a:srgbClr val="92D050"/>
            </a:solidFill>
            <a:ln w="31750">
              <a:noFill/>
            </a:ln>
            <a:scene3d>
              <a:camera prst="orthographicFront"/>
              <a:lightRig rig="threePt" dir="t"/>
            </a:scene3d>
            <a:sp3d>
              <a:bevelT w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Районный</a:t>
              </a:r>
              <a:r>
                <a:rPr lang="ru-RU" sz="2000" dirty="0" smtClean="0"/>
                <a:t> </a:t>
              </a:r>
              <a:r>
                <a:rPr lang="ru-RU" sz="2000" dirty="0" smtClean="0">
                  <a:solidFill>
                    <a:schemeClr val="tx1"/>
                  </a:solidFill>
                </a:rPr>
                <a:t>бюджет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948264" y="2276872"/>
              <a:ext cx="1944216" cy="187220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31750">
              <a:noFill/>
            </a:ln>
            <a:scene3d>
              <a:camera prst="orthographicFront"/>
              <a:lightRig rig="threePt" dir="t"/>
            </a:scene3d>
            <a:sp3d>
              <a:bevelT w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ru-RU" sz="2000" dirty="0" smtClean="0">
                  <a:solidFill>
                    <a:schemeClr val="tx1"/>
                  </a:solidFill>
                </a:rPr>
                <a:t>Бюджеты поселений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Прямая со стрелкой 16"/>
            <p:cNvCxnSpPr>
              <a:stCxn id="8" idx="6"/>
              <a:endCxn id="11" idx="2"/>
            </p:cNvCxnSpPr>
            <p:nvPr/>
          </p:nvCxnSpPr>
          <p:spPr>
            <a:xfrm>
              <a:off x="2987824" y="3212976"/>
              <a:ext cx="79208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5868144" y="3501008"/>
              <a:ext cx="115212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 flipH="1">
              <a:off x="5868144" y="2924944"/>
              <a:ext cx="115212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Выгнутая вниз стрелка 19"/>
            <p:cNvSpPr/>
            <p:nvPr/>
          </p:nvSpPr>
          <p:spPr>
            <a:xfrm>
              <a:off x="5868144" y="3645024"/>
              <a:ext cx="1216152" cy="504056"/>
            </a:xfrm>
            <a:prstGeom prst="curved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2" name="Выгнутая вниз стрелка 21"/>
            <p:cNvSpPr/>
            <p:nvPr/>
          </p:nvSpPr>
          <p:spPr>
            <a:xfrm>
              <a:off x="2699792" y="3861048"/>
              <a:ext cx="1296144" cy="432048"/>
            </a:xfrm>
            <a:prstGeom prst="curved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619672" y="3284984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Дополнительно предоставлено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75 403,6 </a:t>
            </a:r>
            <a:r>
              <a:rPr lang="ru-RU" sz="1400" b="1" dirty="0" smtClean="0"/>
              <a:t>тыс.рублей</a:t>
            </a:r>
            <a:endParaRPr lang="ru-RU" sz="1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131840" y="1772816"/>
            <a:ext cx="3932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 1                                                       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372200" y="1412776"/>
            <a:ext cx="4768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 2                   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300192" y="2060848"/>
            <a:ext cx="325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A0000"/>
                </a:solidFill>
              </a:rPr>
              <a:t>Доля муниципальных программ в общем объеме расходов</a:t>
            </a:r>
            <a:endParaRPr lang="ru-RU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1143000"/>
          </a:xfrm>
        </p:spPr>
        <p:txBody>
          <a:bodyPr/>
          <a:lstStyle/>
          <a:p>
            <a:r>
              <a:rPr lang="ru-RU" dirty="0" smtClean="0">
                <a:solidFill>
                  <a:srgbClr val="7A0000"/>
                </a:solidFill>
              </a:rPr>
              <a:t>Национальные проекты</a:t>
            </a:r>
            <a:endParaRPr lang="ru-RU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196752"/>
          <a:ext cx="7704857" cy="557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656184"/>
                <a:gridCol w="2952328"/>
                <a:gridCol w="1296145"/>
              </a:tblGrid>
              <a:tr h="6397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Национальный проект</a:t>
                      </a:r>
                      <a:endParaRPr lang="ru-RU" sz="1600" dirty="0"/>
                    </a:p>
                  </a:txBody>
                  <a:tcPr>
                    <a:solidFill>
                      <a:srgbClr val="7A000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Федеральный проект</a:t>
                      </a:r>
                      <a:endParaRPr lang="ru-RU" sz="1600" dirty="0"/>
                    </a:p>
                  </a:txBody>
                  <a:tcPr>
                    <a:solidFill>
                      <a:srgbClr val="7A000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Направление расходов</a:t>
                      </a:r>
                      <a:endParaRPr lang="ru-RU" sz="1600" dirty="0"/>
                    </a:p>
                  </a:txBody>
                  <a:tcPr>
                    <a:solidFill>
                      <a:srgbClr val="7A000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Сумма,</a:t>
                      </a:r>
                      <a:r>
                        <a:rPr lang="ru-RU" sz="1200" dirty="0" smtClean="0"/>
                        <a:t>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>
                    <a:solidFill>
                      <a:srgbClr val="7A0000">
                        <a:alpha val="51000"/>
                      </a:srgbClr>
                    </a:solidFill>
                  </a:tcPr>
                </a:tc>
              </a:tr>
              <a:tr h="173650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«Образование»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«Современная школа»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Создание (обновление) материально-технической базы для реализации основных и дополнительных общеобразовательных программ цифрового и гуманитарного профилей в общеобразовательных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организациях (МКОУ </a:t>
                      </a:r>
                      <a:r>
                        <a:rPr lang="ru-RU" sz="1200" dirty="0" err="1" smtClean="0">
                          <a:latin typeface="Arial" pitchFamily="34" charset="0"/>
                          <a:cs typeface="Arial" pitchFamily="34" charset="0"/>
                        </a:rPr>
                        <a:t>Богучанская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 школа № 1,  МКОУ </a:t>
                      </a:r>
                      <a:r>
                        <a:rPr lang="ru-RU" sz="1200" dirty="0" err="1" smtClean="0">
                          <a:latin typeface="Arial" pitchFamily="34" charset="0"/>
                          <a:cs typeface="Arial" pitchFamily="34" charset="0"/>
                        </a:rPr>
                        <a:t>Таежнинская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 школа № 7)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2 400,9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«Безопасные и качественные автомобильные дороги»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«Безопасность дорожного движения»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Обустройство участков улично-дорожной сети вблизи образовательных организаций           (9 сельсоветов)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3 611,8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</a:tr>
              <a:tr h="617073">
                <a:tc rowSpan="2"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«Культура»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«Культурная среда»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Создание (реконструкция) и капитальный ремонт </a:t>
                      </a:r>
                      <a:r>
                        <a:rPr lang="ru-RU" sz="1200" dirty="0" err="1" smtClean="0">
                          <a:latin typeface="Arial" pitchFamily="34" charset="0"/>
                          <a:cs typeface="Arial" pitchFamily="34" charset="0"/>
                        </a:rPr>
                        <a:t>культурно-досуговых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 учреждений (</a:t>
                      </a:r>
                      <a:r>
                        <a:rPr lang="ru-RU" sz="1200" dirty="0" err="1" smtClean="0">
                          <a:latin typeface="Arial" pitchFamily="34" charset="0"/>
                          <a:cs typeface="Arial" pitchFamily="34" charset="0"/>
                        </a:rPr>
                        <a:t>п.Новохайский</a:t>
                      </a: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378,0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</a:tr>
              <a:tr h="594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«Творческие люди»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Средства для постоянно действующих коллективов самодеятельного художественного творчества) на поддержку творческих фестивалей и конкурсов, в том числе для детей и молодежи (п.Чунояр)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153,0</a:t>
                      </a: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8D7BE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8689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A0000">
                    <a:alpha val="85000"/>
                  </a:srgbClr>
                </a:solidFill>
              </a:rPr>
              <a:t>Доходы районного бюджета </a:t>
            </a:r>
            <a:endParaRPr lang="ru-RU" dirty="0">
              <a:solidFill>
                <a:srgbClr val="7A0000">
                  <a:alpha val="85000"/>
                </a:srgbClr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Выгнутая влево стрелка 18"/>
          <p:cNvSpPr/>
          <p:nvPr/>
        </p:nvSpPr>
        <p:spPr>
          <a:xfrm>
            <a:off x="2555776" y="3356992"/>
            <a:ext cx="792088" cy="1800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Выгнутая вправо стрелка 19"/>
          <p:cNvSpPr/>
          <p:nvPr/>
        </p:nvSpPr>
        <p:spPr>
          <a:xfrm>
            <a:off x="7164288" y="3284984"/>
            <a:ext cx="792088" cy="1800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48872" cy="4046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A0000"/>
                </a:solidFill>
              </a:rPr>
              <a:t>Исполнение муниципальных программ района</a:t>
            </a:r>
            <a:endParaRPr lang="ru-RU" sz="28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9102" y="692697"/>
          <a:ext cx="7957394" cy="5701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49"/>
                <a:gridCol w="4095761"/>
                <a:gridCol w="1368152"/>
                <a:gridCol w="1224136"/>
                <a:gridCol w="864096"/>
              </a:tblGrid>
              <a:tr h="66606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программы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Плановые назначения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Исполнено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образования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1 338 705,67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1 282 971,72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95,84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90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Реформирование и модернизация ЖКХ и повышение энергетической эффективности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276 946,84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270 471,47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97,66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93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Защита населения и территорий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 от чрезвычайных ситуаций природного и техногенного характера 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32 506,12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31 577,01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97,14</a:t>
                      </a:r>
                    </a:p>
                    <a:p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культуры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287 472,13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286 259,56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99,58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Молодежь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Приангарья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17 189,83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16 720,8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97,27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90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физической культуры и спорта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15 877,65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15 877,65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100,0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93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инвестиционной деятельности, малого и среднего предпринимательства на территории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8 100,68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8 100,68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100,0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транспортной системы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95 599,71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91 745,5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95,97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90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Обеспечения доступным и комфортным жильем граждан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1 339,52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1 339,52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100,0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муниципальными финансами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159 960,16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159 254,88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200" dirty="0" smtClean="0">
                          <a:latin typeface="Calibri" pitchFamily="34" charset="0"/>
                        </a:rPr>
                        <a:t>99,56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сельского хозяйства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районе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2</a:t>
                      </a:r>
                      <a:r>
                        <a:rPr lang="ru-RU" sz="1200" baseline="0" dirty="0" smtClean="0">
                          <a:latin typeface="Calibri" pitchFamily="34" charset="0"/>
                        </a:rPr>
                        <a:t> 015,53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1 574,31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alibri" pitchFamily="34" charset="0"/>
                        </a:rPr>
                        <a:t>78,11</a:t>
                      </a:r>
                      <a:endParaRPr lang="ru-RU" sz="12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721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Всего</a:t>
                      </a:r>
                      <a:endParaRPr lang="ru-RU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</a:t>
                      </a:r>
                      <a:r>
                        <a:rPr lang="ru-RU" sz="1200" b="1" baseline="0" dirty="0" smtClean="0">
                          <a:latin typeface="Calibri" pitchFamily="34" charset="0"/>
                        </a:rPr>
                        <a:t> 235 713,84</a:t>
                      </a:r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2 165 893,09</a:t>
                      </a:r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</a:rPr>
                        <a:t>96,9</a:t>
                      </a:r>
                      <a:endParaRPr lang="ru-RU" sz="1200" b="1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149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районного бюджета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  <a:cs typeface="Times New Roman" pitchFamily="18" charset="0"/>
                        </a:rPr>
                        <a:t>2 330 889,77</a:t>
                      </a:r>
                      <a:endParaRPr lang="ru-RU" sz="1200" b="1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  <a:cs typeface="Times New Roman" pitchFamily="18" charset="0"/>
                        </a:rPr>
                        <a:t>2 254 610,43</a:t>
                      </a:r>
                      <a:endParaRPr lang="ru-RU" sz="1200" b="1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>
                        <a:alpha val="70000"/>
                      </a:srgbClr>
                    </a:solidFill>
                  </a:tcPr>
                </a:tc>
              </a:tr>
              <a:tr h="32065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программных расходов, 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  <a:cs typeface="Times New Roman" pitchFamily="18" charset="0"/>
                        </a:rPr>
                        <a:t>95,9</a:t>
                      </a:r>
                      <a:endParaRPr lang="ru-RU" sz="1200" b="1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Calibri" pitchFamily="34" charset="0"/>
                          <a:cs typeface="Times New Roman" pitchFamily="18" charset="0"/>
                        </a:rPr>
                        <a:t>96,1</a:t>
                      </a:r>
                      <a:endParaRPr lang="ru-RU" sz="1200" b="1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404664"/>
            <a:ext cx="1187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(тыс.рублей)</a:t>
            </a:r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83152" cy="49006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A0000"/>
                </a:solidFill>
              </a:rPr>
              <a:t>Исполнение муниципальных программ </a:t>
            </a:r>
            <a:r>
              <a:rPr lang="ru-RU" sz="3200" dirty="0" err="1" smtClean="0">
                <a:solidFill>
                  <a:srgbClr val="7A0000"/>
                </a:solidFill>
              </a:rPr>
              <a:t>Богучанского</a:t>
            </a:r>
            <a:r>
              <a:rPr lang="ru-RU" sz="3200" dirty="0" smtClean="0">
                <a:solidFill>
                  <a:srgbClr val="7A0000"/>
                </a:solidFill>
              </a:rPr>
              <a:t> района, %</a:t>
            </a:r>
            <a:endParaRPr lang="ru-RU" sz="32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196752"/>
          <a:ext cx="8604448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571184" cy="77809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7A0000"/>
                </a:solidFill>
              </a:rPr>
              <a:t>Реализация плана мероприятий по росту доходов, оптимизации расходов и совершенствования долговой политики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80728"/>
            <a:ext cx="7931224" cy="5328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</a:t>
            </a:r>
            <a:endParaRPr lang="ru-RU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1043608" y="908720"/>
            <a:ext cx="7992890" cy="5400600"/>
            <a:chOff x="755576" y="764704"/>
            <a:chExt cx="8208914" cy="540060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347864" y="764704"/>
              <a:ext cx="2664296" cy="432048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мероприятия</a:t>
              </a:r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899592" y="1556792"/>
              <a:ext cx="2160240" cy="98640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По увеличению поступлений налоговых и неналоговых доходов бюджета</a:t>
              </a:r>
              <a:endParaRPr lang="ru-RU" sz="1400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779912" y="1628800"/>
              <a:ext cx="2160240" cy="9144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По оптимизации  расходов бюджета</a:t>
              </a:r>
              <a:endParaRPr lang="ru-RU" sz="1400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588224" y="1628800"/>
              <a:ext cx="2160240" cy="9144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По сокращению муниципального долга</a:t>
              </a:r>
              <a:endParaRPr lang="ru-RU" sz="1400" dirty="0"/>
            </a:p>
          </p:txBody>
        </p:sp>
        <p:sp>
          <p:nvSpPr>
            <p:cNvPr id="9" name="Стрелка вниз 8"/>
            <p:cNvSpPr/>
            <p:nvPr/>
          </p:nvSpPr>
          <p:spPr>
            <a:xfrm rot="3269598">
              <a:off x="2656934" y="908496"/>
              <a:ext cx="484632" cy="732023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трелка вниз 9"/>
            <p:cNvSpPr/>
            <p:nvPr/>
          </p:nvSpPr>
          <p:spPr>
            <a:xfrm rot="18359523">
              <a:off x="6206726" y="882700"/>
              <a:ext cx="484632" cy="72792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4644008" y="1196752"/>
              <a:ext cx="432048" cy="432048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1691680" y="2636912"/>
              <a:ext cx="484632" cy="648072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4716016" y="2636912"/>
              <a:ext cx="484632" cy="648072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7524328" y="2636912"/>
              <a:ext cx="484632" cy="648072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755576" y="3356992"/>
              <a:ext cx="2218625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32</a:t>
              </a:r>
              <a:r>
                <a:rPr lang="ru-RU" sz="1400" dirty="0" smtClean="0"/>
                <a:t> мероприятий</a:t>
              </a:r>
              <a:endParaRPr lang="ru-RU" sz="1400" dirty="0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923928" y="3356992"/>
              <a:ext cx="2230302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1400" dirty="0" smtClean="0"/>
                <a:t> мероприятий</a:t>
              </a:r>
              <a:endParaRPr lang="ru-RU" sz="1400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6732240" y="3356992"/>
              <a:ext cx="2232248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5</a:t>
              </a:r>
              <a:r>
                <a:rPr lang="ru-RU" sz="1400" dirty="0" smtClean="0"/>
                <a:t> мероприятие</a:t>
              </a:r>
              <a:endParaRPr lang="ru-RU" sz="1400" dirty="0"/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1691680" y="4365104"/>
              <a:ext cx="484632" cy="792088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55576" y="5229200"/>
              <a:ext cx="2376264" cy="914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Поступление в доход района 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24 791,8 </a:t>
              </a:r>
              <a:r>
                <a:rPr lang="ru-RU" sz="1400" dirty="0" smtClean="0"/>
                <a:t>тыс. рублей</a:t>
              </a:r>
              <a:endParaRPr lang="ru-RU" sz="1400" dirty="0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4788024" y="4365104"/>
              <a:ext cx="484632" cy="72008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491880" y="5229200"/>
              <a:ext cx="2448272" cy="914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Сокращение расходов  на  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11 834,1 </a:t>
              </a:r>
              <a:r>
                <a:rPr lang="ru-RU" sz="1400" dirty="0" smtClean="0"/>
                <a:t>тыс.рублей</a:t>
              </a:r>
            </a:p>
          </p:txBody>
        </p:sp>
        <p:sp>
          <p:nvSpPr>
            <p:cNvPr id="22" name="Стрелка вниз 21"/>
            <p:cNvSpPr/>
            <p:nvPr/>
          </p:nvSpPr>
          <p:spPr>
            <a:xfrm>
              <a:off x="7668344" y="4365104"/>
              <a:ext cx="432048" cy="72008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302138" y="5229200"/>
              <a:ext cx="2662352" cy="9361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Сокращение муниципального долга на </a:t>
              </a: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22 000 </a:t>
              </a:r>
              <a:r>
                <a:rPr lang="ru-RU" sz="1400" dirty="0" smtClean="0"/>
                <a:t>тыс. рублей</a:t>
              </a:r>
              <a:endParaRPr lang="ru-RU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A0000"/>
                </a:solidFill>
              </a:rPr>
              <a:t>Работа по повышению открытости данных районного бюджета</a:t>
            </a:r>
            <a:endParaRPr lang="ru-RU" sz="2800" b="1" dirty="0">
              <a:solidFill>
                <a:srgbClr val="7A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                                        </a:t>
            </a:r>
          </a:p>
          <a:p>
            <a:endParaRPr lang="ru-RU" sz="1800" b="1" dirty="0"/>
          </a:p>
        </p:txBody>
      </p:sp>
      <p:sp>
        <p:nvSpPr>
          <p:cNvPr id="4" name="Овал 3"/>
          <p:cNvSpPr/>
          <p:nvPr/>
        </p:nvSpPr>
        <p:spPr>
          <a:xfrm>
            <a:off x="1043608" y="1700808"/>
            <a:ext cx="2016224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Методы реализации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131840" y="1988840"/>
            <a:ext cx="504056" cy="28803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07904" y="1556792"/>
            <a:ext cx="3888432" cy="113042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Официальный сайт «Муниципальное образование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Богучанский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район»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 rot="318668">
            <a:off x="7554132" y="2024110"/>
            <a:ext cx="824810" cy="1352619"/>
          </a:xfrm>
          <a:prstGeom prst="curved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44008" y="2924944"/>
            <a:ext cx="2808312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Открытый бюджет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3356992"/>
            <a:ext cx="1656184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Путиводитель</a:t>
            </a:r>
            <a:r>
              <a:rPr lang="ru-RU" sz="1400" dirty="0" smtClean="0"/>
              <a:t> по бюджету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4005064"/>
            <a:ext cx="1800200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Текущее исполнение по бюджету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4581128"/>
            <a:ext cx="1800200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Проект решения о районном бюджете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5301208"/>
            <a:ext cx="172819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Решение о районном бюджете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5589240"/>
            <a:ext cx="2160240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Информация о муниципальном долге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343800" y="4149080"/>
            <a:ext cx="1800200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Оценка финансового менеджмента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851920" y="5661248"/>
            <a:ext cx="1728192" cy="43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Итоги исполнения бюджета</a:t>
            </a:r>
            <a:endParaRPr lang="ru-RU" sz="1400" dirty="0"/>
          </a:p>
        </p:txBody>
      </p:sp>
      <p:sp>
        <p:nvSpPr>
          <p:cNvPr id="19" name="Стрелка влево 18"/>
          <p:cNvSpPr/>
          <p:nvPr/>
        </p:nvSpPr>
        <p:spPr>
          <a:xfrm>
            <a:off x="2771800" y="3429000"/>
            <a:ext cx="172819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лево 19"/>
          <p:cNvSpPr/>
          <p:nvPr/>
        </p:nvSpPr>
        <p:spPr>
          <a:xfrm rot="20687094">
            <a:off x="3138865" y="3980452"/>
            <a:ext cx="1482806" cy="1804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 rot="19996524">
            <a:off x="3385493" y="4382921"/>
            <a:ext cx="1403076" cy="1803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 rot="18742394" flipV="1">
            <a:off x="3870744" y="4729699"/>
            <a:ext cx="1250348" cy="1549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658938">
            <a:off x="5135727" y="4418914"/>
            <a:ext cx="164593" cy="10877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21158406">
            <a:off x="6004757" y="4441909"/>
            <a:ext cx="158897" cy="10176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9098904">
            <a:off x="7767407" y="3635409"/>
            <a:ext cx="187005" cy="5671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588224" y="4869160"/>
            <a:ext cx="2232248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Оценка управления муниципальными финансами в поселениях</a:t>
            </a:r>
            <a:endParaRPr lang="ru-RU" sz="1400" dirty="0"/>
          </a:p>
        </p:txBody>
      </p:sp>
      <p:sp>
        <p:nvSpPr>
          <p:cNvPr id="27" name="Стрелка вниз 26"/>
          <p:cNvSpPr/>
          <p:nvPr/>
        </p:nvSpPr>
        <p:spPr>
          <a:xfrm rot="20236866">
            <a:off x="6701624" y="4232649"/>
            <a:ext cx="185324" cy="6244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096" y="260648"/>
            <a:ext cx="8136904" cy="72008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A0000"/>
                </a:solidFill>
              </a:rPr>
              <a:t>Итоги мониторинга и оценки качества управления муниципальными финансами за 2020 год</a:t>
            </a:r>
            <a:endParaRPr lang="ru-RU" sz="2800" dirty="0">
              <a:solidFill>
                <a:srgbClr val="7A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971600" y="1556792"/>
          <a:ext cx="4038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5004048" y="1628800"/>
          <a:ext cx="402825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119675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Среди ГРБС </a:t>
            </a:r>
            <a:r>
              <a:rPr lang="ru-RU" dirty="0" err="1" smtClean="0"/>
              <a:t>Богучанского</a:t>
            </a:r>
            <a:r>
              <a:rPr lang="ru-RU" dirty="0" smtClean="0"/>
              <a:t> района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119675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Среди поселений </a:t>
            </a:r>
            <a:r>
              <a:rPr lang="ru-RU" dirty="0" err="1" smtClean="0"/>
              <a:t>Богучанского</a:t>
            </a:r>
            <a:r>
              <a:rPr lang="ru-RU" dirty="0" smtClean="0"/>
              <a:t>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A0000"/>
                </a:solidFill>
              </a:rPr>
              <a:t>Основные характеристики исполнения районного бюджета за 2020 год, тыс. рублей</a:t>
            </a:r>
            <a:endParaRPr lang="ru-RU" sz="2800" b="1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988840"/>
          <a:ext cx="7139136" cy="23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170"/>
                <a:gridCol w="1561664"/>
                <a:gridCol w="1624131"/>
                <a:gridCol w="1508171"/>
              </a:tblGrid>
              <a:tr h="807195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Бюджетные назначения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D6B19C"/>
                        </a:gs>
                        <a:gs pos="30000">
                          <a:srgbClr val="D49E6C"/>
                        </a:gs>
                        <a:gs pos="70000">
                          <a:srgbClr val="A65528"/>
                        </a:gs>
                        <a:gs pos="100000">
                          <a:srgbClr val="663012"/>
                        </a:gs>
                      </a:gsLst>
                      <a:lin ang="2700000" scaled="1"/>
                    </a:gradFill>
                  </a:tcPr>
                </a:tc>
              </a:tr>
              <a:tr h="46765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ДОХОДЫ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2 263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910,2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2 250 422,3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99,4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</a:tr>
              <a:tr h="46765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РАСХОДЫ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2 330 889,8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2 254 610,4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96,7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>
                        <a:alpha val="60000"/>
                      </a:srgbClr>
                    </a:solidFill>
                  </a:tcPr>
                </a:tc>
              </a:tr>
              <a:tr h="63375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ДЕФИЦИТ(-)/ПРОФИЦИТ(+)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-66 979,5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-4 188,1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8D7B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332656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A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Динамика районного бюджета за 2011-2020 годы, тыс. рублей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A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3608" y="1412776"/>
          <a:ext cx="7776864" cy="47366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80120"/>
                <a:gridCol w="1008112"/>
                <a:gridCol w="1008112"/>
                <a:gridCol w="1008112"/>
                <a:gridCol w="1080120"/>
                <a:gridCol w="1008112"/>
                <a:gridCol w="864096"/>
                <a:gridCol w="720080"/>
              </a:tblGrid>
              <a:tr h="432048"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Темп роста 2020 к 2011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Темп роста 2020 к 2015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68000"/>
                      </a:srgbClr>
                    </a:solidFill>
                  </a:tcPr>
                </a:tc>
              </a:tr>
              <a:tr h="12100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Доходы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1 646 652,2</a:t>
                      </a: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1 697 915,6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1 790 763</a:t>
                      </a: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2 274 205,1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2 250 422,3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136,7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125,7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</a:tr>
              <a:tr h="12100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Расходы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617 104,7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1 713 962,4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1 835 308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2 232 600,5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2 254 610,4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139,4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122,8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</a:tr>
              <a:tr h="12100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Расходы без учета Здравоохранения и соц.политики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1 174 590,4</a:t>
                      </a: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1 352 000,9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1 750 027,3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2 101 123,8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2 196 330,8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186,9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125,5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187624" y="332656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A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Динамика районного бюджета за 2011-2020 годы, тыс. рублей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A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99592" y="1397000"/>
          <a:ext cx="8244408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115616" y="1268760"/>
          <a:ext cx="78488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18864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A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Динамика районного бюджета за 2011-2020 годы, тыс. рублей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A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544522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1 174 590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7824" y="299695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1 790 763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8264" y="191683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2 196 330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ая со стрелкой 7"/>
          <p:cNvSpPr/>
          <p:nvPr/>
        </p:nvSpPr>
        <p:spPr>
          <a:xfrm flipH="1" flipV="1">
            <a:off x="6732240" y="1772816"/>
            <a:ext cx="288032" cy="216024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99792" y="400506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1 617 104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99695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1 835 308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ая со стрелкой 10"/>
          <p:cNvSpPr/>
          <p:nvPr/>
        </p:nvSpPr>
        <p:spPr>
          <a:xfrm flipH="1" flipV="1">
            <a:off x="4572000" y="3114679"/>
            <a:ext cx="576064" cy="457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380312" y="148478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2 254 610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ая со стрелкой 12"/>
          <p:cNvSpPr/>
          <p:nvPr/>
        </p:nvSpPr>
        <p:spPr>
          <a:xfrm flipH="1" flipV="1">
            <a:off x="6804248" y="1556791"/>
            <a:ext cx="576064" cy="457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96136" y="1124744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2 250 422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ая со стрелкой 14"/>
          <p:cNvSpPr/>
          <p:nvPr/>
        </p:nvSpPr>
        <p:spPr>
          <a:xfrm>
            <a:off x="6444208" y="1340768"/>
            <a:ext cx="216024" cy="216024"/>
          </a:xfrm>
          <a:prstGeom prst="straightConnector1">
            <a:avLst/>
          </a:prstGeom>
          <a:noFill/>
          <a:ln w="9525" cap="flat" cmpd="sng" algn="ctr">
            <a:solidFill>
              <a:srgbClr val="0F6FC6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907704" y="328498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1 646 652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988840"/>
            <a:ext cx="4219560" cy="1472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A0000"/>
                </a:solidFill>
                <a:latin typeface="Century Schoolbook" pitchFamily="18" charset="0"/>
                <a:ea typeface="BatangChe" pitchFamily="49" charset="-127"/>
              </a:rPr>
              <a:t>СПАСИБО ЗА ВНИМАНИЕ!</a:t>
            </a:r>
            <a:endParaRPr lang="ru-RU" b="1" dirty="0">
              <a:solidFill>
                <a:srgbClr val="7A0000"/>
              </a:solidFill>
              <a:latin typeface="Century Schoolbook" pitchFamily="18" charset="0"/>
              <a:ea typeface="BatangChe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7969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A0000"/>
                </a:solidFill>
              </a:rPr>
              <a:t>Доходы районного бюджета   </a:t>
            </a:r>
            <a:r>
              <a:rPr lang="ru-RU" sz="1800" dirty="0" smtClean="0">
                <a:solidFill>
                  <a:srgbClr val="7A0000"/>
                </a:solidFill>
              </a:rPr>
              <a:t> </a:t>
            </a:r>
            <a:r>
              <a:rPr lang="ru-RU" sz="1800" b="1" dirty="0" smtClean="0">
                <a:solidFill>
                  <a:srgbClr val="7A0000"/>
                </a:solidFill>
              </a:rPr>
              <a:t>тыс. рублей</a:t>
            </a:r>
            <a:endParaRPr lang="ru-RU" b="1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124744"/>
          <a:ext cx="7725544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Развернутая стрелка 4"/>
          <p:cNvSpPr/>
          <p:nvPr/>
        </p:nvSpPr>
        <p:spPr>
          <a:xfrm>
            <a:off x="2771800" y="980728"/>
            <a:ext cx="5112568" cy="648072"/>
          </a:xfrm>
          <a:prstGeom prst="uturnArrow">
            <a:avLst>
              <a:gd name="adj1" fmla="val 31800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rgbClr val="FF6600">
              <a:alpha val="65000"/>
            </a:srgbClr>
          </a:solidFill>
          <a:ln>
            <a:solidFill>
              <a:srgbClr val="7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90872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alibri" pitchFamily="34" charset="0"/>
              </a:rPr>
              <a:t>102,1</a:t>
            </a:r>
            <a:r>
              <a:rPr lang="ru-RU" sz="1600" dirty="0" smtClean="0"/>
              <a:t> %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704856" cy="63408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7A0000"/>
                </a:solidFill>
              </a:rPr>
              <a:t>Собственные доходы районного бюджета за </a:t>
            </a:r>
            <a:r>
              <a:rPr lang="ru-RU" sz="3100" dirty="0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2018-2020</a:t>
            </a:r>
            <a:r>
              <a:rPr lang="ru-RU" sz="4000" dirty="0" smtClean="0">
                <a:solidFill>
                  <a:srgbClr val="7A0000"/>
                </a:solidFill>
              </a:rPr>
              <a:t> годы</a:t>
            </a:r>
            <a:r>
              <a:rPr lang="ru-RU" dirty="0" smtClean="0">
                <a:solidFill>
                  <a:srgbClr val="7A0000"/>
                </a:solidFill>
              </a:rPr>
              <a:t>, </a:t>
            </a:r>
            <a:r>
              <a:rPr lang="ru-RU" sz="1800" dirty="0" smtClean="0">
                <a:solidFill>
                  <a:srgbClr val="7A0000"/>
                </a:solidFill>
              </a:rPr>
              <a:t>тыс. рублей</a:t>
            </a:r>
            <a:endParaRPr lang="ru-RU" sz="18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1447800"/>
          <a:ext cx="774682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7A0000"/>
                </a:solidFill>
              </a:rPr>
              <a:t>Доля собственных доходов в общем объеме доходов районного бюджета</a:t>
            </a:r>
            <a:endParaRPr lang="ru-RU" sz="36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A0000"/>
                </a:solidFill>
              </a:rPr>
              <a:t>Структура собственных доходов районного бюджета</a:t>
            </a:r>
            <a:endParaRPr lang="ru-RU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00200"/>
          <a:ext cx="86409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380312" cy="6926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7A0000"/>
                </a:solidFill>
              </a:rPr>
              <a:t>Структура безвозмездных поступлений</a:t>
            </a:r>
            <a:endParaRPr lang="ru-RU" sz="3600" dirty="0">
              <a:solidFill>
                <a:srgbClr val="7A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476672"/>
          <a:ext cx="72934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475656" y="2420888"/>
          <a:ext cx="7272808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28384" y="299695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7A0000"/>
                </a:solidFill>
              </a:rPr>
              <a:t>тыс.рублей</a:t>
            </a:r>
            <a:endParaRPr lang="ru-RU" sz="1200" dirty="0">
              <a:solidFill>
                <a:srgbClr val="7A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355160" cy="7920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A0000"/>
                </a:solidFill>
              </a:rPr>
              <a:t>Крупные налогоплательщики, формирующие основную долю собственных доходов районного бюджета</a:t>
            </a:r>
            <a:endParaRPr lang="ru-RU" sz="2400" b="1" dirty="0">
              <a:solidFill>
                <a:srgbClr val="7A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1043608" y="2132856"/>
            <a:ext cx="3096344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ЗАО «БоАЗ»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43608" y="2636912"/>
            <a:ext cx="3096344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ФКУ ОИУ-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26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/>
              <a:t>ОУХД Гуфсин России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3429000"/>
            <a:ext cx="3096344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АО «Краслесинвест»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3608" y="4005064"/>
            <a:ext cx="3096344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КГБУЗ «Богучанская ЦРБ»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580112" y="2636912"/>
            <a:ext cx="3312368" cy="187220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Районный бюджет 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550 460,1  </a:t>
            </a:r>
            <a:r>
              <a:rPr lang="ru-RU" b="1" dirty="0" smtClean="0">
                <a:solidFill>
                  <a:srgbClr val="C00000"/>
                </a:solidFill>
              </a:rPr>
              <a:t>тыс.рублей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852901">
            <a:off x="4321158" y="2232384"/>
            <a:ext cx="1457525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14,2</a:t>
            </a:r>
            <a:r>
              <a:rPr lang="ru-RU" dirty="0" smtClean="0">
                <a:solidFill>
                  <a:schemeClr val="tx1"/>
                </a:solidFill>
              </a:rPr>
              <a:t> 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921746">
            <a:off x="4427984" y="2852936"/>
            <a:ext cx="1080120" cy="484632"/>
          </a:xfrm>
          <a:prstGeom prst="rightArrow">
            <a:avLst>
              <a:gd name="adj1" fmla="val 45453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4,2</a:t>
            </a:r>
            <a:r>
              <a:rPr lang="ru-RU" dirty="0" smtClean="0">
                <a:solidFill>
                  <a:schemeClr val="tx1"/>
                </a:solidFill>
              </a:rPr>
              <a:t> 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392253">
            <a:off x="4377222" y="3417067"/>
            <a:ext cx="1080120" cy="43491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4292157" y="3964140"/>
            <a:ext cx="1346620" cy="3837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2,4</a:t>
            </a:r>
            <a:r>
              <a:rPr lang="ru-RU" dirty="0" smtClean="0">
                <a:solidFill>
                  <a:schemeClr val="tx1"/>
                </a:solidFill>
              </a:rPr>
              <a:t> 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 rot="1387787">
            <a:off x="6253711" y="1302662"/>
            <a:ext cx="3011217" cy="105405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Учреждения бюджетной сферы 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7,6</a:t>
            </a:r>
            <a:r>
              <a:rPr lang="ru-RU" dirty="0" smtClean="0">
                <a:solidFill>
                  <a:schemeClr val="tx1"/>
                </a:solidFill>
              </a:rPr>
              <a:t> 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 rot="903170">
            <a:off x="6760319" y="2055841"/>
            <a:ext cx="291584" cy="45634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1835696" y="5777880"/>
            <a:ext cx="1296144" cy="108012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itchFamily="34" charset="0"/>
              </a:rPr>
              <a:t>2019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4572000" y="5445224"/>
            <a:ext cx="1944216" cy="1412776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itchFamily="34" charset="0"/>
              </a:rPr>
              <a:t>2020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 rot="14952165">
            <a:off x="3792904" y="5175659"/>
            <a:ext cx="484632" cy="1860869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 rot="20296751">
            <a:off x="3343989" y="5877747"/>
            <a:ext cx="171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alibri" pitchFamily="34" charset="0"/>
              </a:rPr>
              <a:t>+94 558,2  </a:t>
            </a:r>
            <a:r>
              <a:rPr lang="ru-RU" sz="1400" dirty="0" smtClean="0"/>
              <a:t>тыс.руб</a:t>
            </a:r>
            <a:endParaRPr lang="ru-RU" sz="1400" dirty="0"/>
          </a:p>
        </p:txBody>
      </p:sp>
      <p:sp>
        <p:nvSpPr>
          <p:cNvPr id="27" name="Стрелка вправо 26"/>
          <p:cNvSpPr/>
          <p:nvPr/>
        </p:nvSpPr>
        <p:spPr>
          <a:xfrm rot="21355386">
            <a:off x="4294398" y="4575218"/>
            <a:ext cx="1872208" cy="3600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260000"/>
                </a:solidFill>
                <a:latin typeface="Calibri" pitchFamily="34" charset="0"/>
              </a:rPr>
              <a:t>3,4</a:t>
            </a:r>
            <a:r>
              <a:rPr lang="ru-RU" dirty="0" smtClean="0">
                <a:solidFill>
                  <a:srgbClr val="260000"/>
                </a:solidFill>
              </a:rPr>
              <a:t> %</a:t>
            </a:r>
            <a:endParaRPr lang="ru-RU" dirty="0">
              <a:solidFill>
                <a:srgbClr val="26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 rot="924984">
            <a:off x="6487363" y="4942165"/>
            <a:ext cx="2724654" cy="100811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260000"/>
                </a:solidFill>
              </a:rPr>
              <a:t>Предприятия лесной отрасли </a:t>
            </a:r>
            <a:r>
              <a:rPr lang="ru-RU" dirty="0" smtClean="0">
                <a:solidFill>
                  <a:srgbClr val="260000"/>
                </a:solidFill>
                <a:latin typeface="Calibri" pitchFamily="34" charset="0"/>
              </a:rPr>
              <a:t>8,7</a:t>
            </a:r>
            <a:r>
              <a:rPr lang="ru-RU" dirty="0" smtClean="0">
                <a:solidFill>
                  <a:srgbClr val="260000"/>
                </a:solidFill>
              </a:rPr>
              <a:t> %</a:t>
            </a:r>
            <a:endParaRPr lang="ru-RU" dirty="0">
              <a:solidFill>
                <a:srgbClr val="260000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15113065">
            <a:off x="6659230" y="4555197"/>
            <a:ext cx="433050" cy="3139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043608" y="4653136"/>
            <a:ext cx="3096344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260000"/>
                </a:solidFill>
              </a:rPr>
              <a:t>Ангарский филиал АО «КРЭК»</a:t>
            </a:r>
            <a:endParaRPr lang="ru-RU" dirty="0">
              <a:solidFill>
                <a:srgbClr val="2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6912768" cy="64807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Общая сумма недоимки по налогам  в районный бюджет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76672"/>
            <a:ext cx="7931224" cy="514543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2000" dirty="0" smtClean="0"/>
              <a:t>   </a:t>
            </a:r>
          </a:p>
          <a:p>
            <a:pPr algn="ctr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Итоги работы межведомственной комиссии по снижению                                                                                         задолженности по платежам в бюджет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692696"/>
            <a:ext cx="223224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 01.01.2020 год</a:t>
            </a:r>
          </a:p>
          <a:p>
            <a:pPr algn="ctr"/>
            <a:r>
              <a:rPr lang="ru-RU" sz="1400" b="1" dirty="0" smtClean="0">
                <a:latin typeface="Calibri" pitchFamily="34" charset="0"/>
              </a:rPr>
              <a:t>10427,7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smtClean="0"/>
              <a:t>тыс. рублей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692696"/>
            <a:ext cx="223224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 01.01.2021 год</a:t>
            </a:r>
            <a:r>
              <a:rPr lang="ru-RU" sz="1400" dirty="0" smtClean="0">
                <a:latin typeface="Calibri" pitchFamily="34" charset="0"/>
              </a:rPr>
              <a:t>       </a:t>
            </a:r>
            <a:r>
              <a:rPr lang="ru-RU" sz="1400" b="1" dirty="0" smtClean="0">
                <a:latin typeface="Calibri" pitchFamily="34" charset="0"/>
              </a:rPr>
              <a:t>8566,5</a:t>
            </a:r>
            <a:r>
              <a:rPr lang="ru-RU" sz="1400" dirty="0" smtClean="0">
                <a:latin typeface="Calibri" pitchFamily="34" charset="0"/>
              </a:rPr>
              <a:t> </a:t>
            </a:r>
            <a:r>
              <a:rPr lang="ru-RU" sz="1400" dirty="0" smtClean="0"/>
              <a:t>тыс. рублей</a:t>
            </a:r>
            <a:endParaRPr lang="ru-RU" sz="1400" dirty="0"/>
          </a:p>
        </p:txBody>
      </p:sp>
      <p:sp>
        <p:nvSpPr>
          <p:cNvPr id="6" name="Стрелка вниз 5"/>
          <p:cNvSpPr/>
          <p:nvPr/>
        </p:nvSpPr>
        <p:spPr>
          <a:xfrm rot="10800000" flipV="1">
            <a:off x="3779912" y="1268760"/>
            <a:ext cx="1728192" cy="792088"/>
          </a:xfrm>
          <a:prstGeom prst="downArrow">
            <a:avLst>
              <a:gd name="adj1" fmla="val 50000"/>
              <a:gd name="adj2" fmla="val 4821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043608" y="2708920"/>
            <a:ext cx="7992888" cy="2016224"/>
            <a:chOff x="179512" y="3140968"/>
            <a:chExt cx="8259216" cy="2016224"/>
          </a:xfrm>
        </p:grpSpPr>
        <p:sp>
          <p:nvSpPr>
            <p:cNvPr id="8" name="Стрелка вниз 7"/>
            <p:cNvSpPr/>
            <p:nvPr/>
          </p:nvSpPr>
          <p:spPr>
            <a:xfrm>
              <a:off x="899592" y="3212976"/>
              <a:ext cx="484632" cy="432048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3995936" y="3140968"/>
              <a:ext cx="432048" cy="432048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79512" y="3789040"/>
              <a:ext cx="1562554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Проведено 10 заседаний по снижению задолженности</a:t>
              </a:r>
              <a:endParaRPr lang="ru-RU" sz="1400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491879" y="3789040"/>
              <a:ext cx="1375295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Заслушано </a:t>
              </a:r>
              <a:r>
                <a:rPr lang="ru-RU" sz="1200" dirty="0" smtClean="0">
                  <a:latin typeface="Calibri" pitchFamily="34" charset="0"/>
                </a:rPr>
                <a:t>41</a:t>
              </a:r>
              <a:r>
                <a:rPr lang="ru-RU" sz="1400" dirty="0" smtClean="0"/>
                <a:t> организации </a:t>
              </a:r>
              <a:endParaRPr lang="ru-RU" sz="1400" dirty="0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2411760" y="3212976"/>
              <a:ext cx="484632" cy="432048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816474" y="3789040"/>
              <a:ext cx="1562554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Приглашено </a:t>
              </a:r>
              <a:r>
                <a:rPr lang="ru-RU" sz="1200" dirty="0" smtClean="0">
                  <a:latin typeface="Calibri" pitchFamily="34" charset="0"/>
                </a:rPr>
                <a:t>205</a:t>
              </a:r>
              <a:r>
                <a:rPr lang="ru-RU" sz="1400" dirty="0" smtClean="0"/>
                <a:t> организаций</a:t>
              </a:r>
              <a:endParaRPr lang="ru-RU" sz="1400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148063" y="3645024"/>
              <a:ext cx="172811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/>
                <a:t>Осуществили постановку на учет обособленные подразделения </a:t>
              </a:r>
              <a:r>
                <a:rPr lang="ru-RU" sz="1000" dirty="0" smtClean="0"/>
                <a:t>2 хозяйствующего </a:t>
              </a:r>
              <a:r>
                <a:rPr lang="ru-RU" sz="1200" dirty="0" smtClean="0"/>
                <a:t>субъекта</a:t>
              </a:r>
              <a:endParaRPr lang="ru-RU" sz="1200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099396" y="3645024"/>
              <a:ext cx="1339332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Проведено 5 заседаний по снижению неформальной занятости</a:t>
              </a:r>
            </a:p>
            <a:p>
              <a:pPr algn="ctr"/>
              <a:r>
                <a:rPr lang="ru-RU" sz="1200" dirty="0" smtClean="0"/>
                <a:t> </a:t>
              </a:r>
              <a:endParaRPr lang="ru-RU" sz="1200" dirty="0"/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5796136" y="3140968"/>
              <a:ext cx="432048" cy="432048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7452320" y="3140968"/>
              <a:ext cx="360040" cy="432048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1187624" y="4653136"/>
              <a:ext cx="2592288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2411760" y="4509120"/>
              <a:ext cx="1512168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4123102" y="4581128"/>
              <a:ext cx="0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flipH="1">
              <a:off x="4427984" y="4725144"/>
              <a:ext cx="1368152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flipH="1">
              <a:off x="4499992" y="4725144"/>
              <a:ext cx="3096344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3059832" y="479715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Дополнительно получено доходов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>
            <a:off x="4211960" y="5085184"/>
            <a:ext cx="151216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8 581,7 </a:t>
            </a:r>
            <a:r>
              <a:rPr lang="ru-RU" dirty="0" smtClean="0">
                <a:solidFill>
                  <a:schemeClr val="tx1"/>
                </a:solidFill>
              </a:rPr>
              <a:t>тыс. руб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1960" y="141277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Calibri" pitchFamily="34" charset="0"/>
              </a:rPr>
              <a:t>-1861,2   </a:t>
            </a:r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691680" y="573325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Итоги </a:t>
            </a:r>
            <a:r>
              <a:rPr lang="ru-RU" dirty="0" err="1" smtClean="0"/>
              <a:t>претензионно-исковой</a:t>
            </a:r>
            <a:r>
              <a:rPr lang="ru-RU" dirty="0" smtClean="0"/>
              <a:t> работы по неналоговым платежам  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4283968" y="6165304"/>
            <a:ext cx="151216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8058,5 </a:t>
            </a:r>
            <a:r>
              <a:rPr lang="ru-RU" dirty="0" smtClean="0">
                <a:solidFill>
                  <a:schemeClr val="tx1"/>
                </a:solidFill>
              </a:rPr>
              <a:t>тыс. руб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4302</TotalTime>
  <Words>1219</Words>
  <Application>Microsoft Office PowerPoint</Application>
  <PresentationFormat>Экран (4:3)</PresentationFormat>
  <Paragraphs>371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РОССИЙСКАЯ ФЕДЕРАЦИЯ КРАСНОЯРСКИЙ КРАЙ                                                       БОГУЧАНСКИЙ РАЙОН </vt:lpstr>
      <vt:lpstr>Доходы районного бюджета </vt:lpstr>
      <vt:lpstr>Доходы районного бюджета    тыс. рублей</vt:lpstr>
      <vt:lpstr>Собственные доходы районного бюджета за 2018-2020 годы, тыс. рублей</vt:lpstr>
      <vt:lpstr>Доля собственных доходов в общем объеме доходов районного бюджета</vt:lpstr>
      <vt:lpstr>Структура собственных доходов районного бюджета</vt:lpstr>
      <vt:lpstr>Структура безвозмездных поступлений</vt:lpstr>
      <vt:lpstr>Крупные налогоплательщики, формирующие основную долю собственных доходов районного бюджета</vt:lpstr>
      <vt:lpstr>Общая сумма недоимки по налогам  в районный бюджет</vt:lpstr>
      <vt:lpstr>ИСТОЧНИКИ ВНУТРЕННЕГО ФИНАНСИРОВАНИЯ ДЕФИЦИТА РАЙОННОГО  БЮДЖЕТА    </vt:lpstr>
      <vt:lpstr>Динамика муниципального долга    (тыс. рублей)</vt:lpstr>
      <vt:lpstr>Расходы районного бюджета    тыс. рублей</vt:lpstr>
      <vt:lpstr>Расходы районного бюджета</vt:lpstr>
      <vt:lpstr>Отраслевая структура расходов районного бюджета за 2020 год, %</vt:lpstr>
      <vt:lpstr>Структура экономических статей расходов районного бюджета в 2020 году, %</vt:lpstr>
      <vt:lpstr>Исполнение расходов в 2020 году главными распорядителями бюджетных средств, %</vt:lpstr>
      <vt:lpstr>МЕЖБЮДЖЕТНЫЕ ОТНОШЕНИЯ </vt:lpstr>
      <vt:lpstr>Доля муниципальных программ в общем объеме расходов</vt:lpstr>
      <vt:lpstr>Национальные проекты</vt:lpstr>
      <vt:lpstr>Исполнение муниципальных программ района</vt:lpstr>
      <vt:lpstr>Исполнение муниципальных программ Богучанского района, %</vt:lpstr>
      <vt:lpstr>Реализация плана мероприятий по росту доходов, оптимизации расходов и совершенствования долговой политики </vt:lpstr>
      <vt:lpstr>Работа по повышению открытости данных районного бюджета</vt:lpstr>
      <vt:lpstr>Итоги мониторинга и оценки качества управления муниципальными финансами за 2020 год</vt:lpstr>
      <vt:lpstr>Основные характеристики исполнения районного бюджета за 2020 год, тыс. рублей</vt:lpstr>
      <vt:lpstr>Слайд 26</vt:lpstr>
      <vt:lpstr>Слайд 27</vt:lpstr>
      <vt:lpstr>Слайд 28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ФЕДЕРАЦИЯ КРАСНОЯРСКИЙ КРАЙ                                                       БОГУЧАНСКИЙ РАЙОН</dc:title>
  <dc:creator>Userrfu</dc:creator>
  <cp:lastModifiedBy>Userrfu</cp:lastModifiedBy>
  <cp:revision>365</cp:revision>
  <dcterms:created xsi:type="dcterms:W3CDTF">2019-05-16T03:40:48Z</dcterms:created>
  <dcterms:modified xsi:type="dcterms:W3CDTF">2021-06-24T03:58:42Z</dcterms:modified>
</cp:coreProperties>
</file>