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9" r:id="rId3"/>
    <p:sldId id="260" r:id="rId4"/>
    <p:sldId id="319" r:id="rId5"/>
    <p:sldId id="298" r:id="rId6"/>
    <p:sldId id="320" r:id="rId7"/>
    <p:sldId id="324" r:id="rId8"/>
    <p:sldId id="325" r:id="rId9"/>
    <p:sldId id="327" r:id="rId10"/>
    <p:sldId id="321" r:id="rId11"/>
    <p:sldId id="322" r:id="rId12"/>
    <p:sldId id="329" r:id="rId13"/>
    <p:sldId id="333" r:id="rId14"/>
    <p:sldId id="328" r:id="rId15"/>
    <p:sldId id="267" r:id="rId16"/>
    <p:sldId id="266" r:id="rId17"/>
    <p:sldId id="264" r:id="rId18"/>
    <p:sldId id="330" r:id="rId19"/>
    <p:sldId id="337" r:id="rId20"/>
    <p:sldId id="270" r:id="rId21"/>
    <p:sldId id="338" r:id="rId22"/>
    <p:sldId id="339" r:id="rId23"/>
    <p:sldId id="269" r:id="rId24"/>
    <p:sldId id="274" r:id="rId25"/>
    <p:sldId id="273" r:id="rId26"/>
    <p:sldId id="306" r:id="rId27"/>
    <p:sldId id="318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32" r:id="rId40"/>
    <p:sldId id="340" r:id="rId41"/>
    <p:sldId id="341" r:id="rId42"/>
    <p:sldId id="278" r:id="rId4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Userrfu\Desktop\&#1076;&#1072;&#1085;&#1085;&#1099;&#1077;%20&#1082;%20&#1087;&#1091;&#1090;&#1077;&#1074;&#1086;&#1076;&#1080;&#1090;&#1077;&#1083;&#1102;%202017\&#1057;&#1088;&#1072;&#1074;&#1085;&#1080;&#1090;.%20&#1087;&#1086;%20&#1088;&#1072;&#1081;&#1086;&#1085;&#1072;&#10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Userrfu\Documents\&#1050;&#1086;&#1089;&#1086;&#1083;&#1072;&#1087;&#1086;&#1074;&#1072;%20&#1058;&#1072;&#1090;&#1100;&#1103;&#1085;&#1072;\&#1056;&#1040;&#1049;&#1054;&#1053;&#1053;&#1067;&#1049;%20&#1055;&#1059;&#1058;&#1045;&#1042;&#1054;&#1044;&#1048;&#1058;&#1045;&#1051;&#1068;%20&#1055;&#1054;%20&#1041;&#1070;&#1044;&#1046;&#1045;&#1058;&#1059;\&#1073;&#1102;&#1076;&#1078;&#1077;&#1090;%202016\&#1082;%20&#1087;&#1091;&#1090;&#1077;&#1074;&#1086;&#1076;&#1080;&#1090;&#1077;&#1083;&#1102;%202016\&#1089;&#1090;&#1088;.15-16(&#1076;&#1086;&#1093;&#1086;&#1076;&#1099;-&#1088;&#1072;&#1089;&#1093;&#1086;&#1076;&#1099;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Userrfu\Desktop\&#1076;&#1072;&#1085;&#1085;&#1099;&#1077;%20&#1082;%20&#1087;&#1091;&#1090;&#1077;&#1074;&#1086;&#1076;&#1080;&#1090;&#1077;&#1083;&#1102;%202017\&#1089;&#1090;&#1088;&#1091;&#1082;&#1090;&#1091;&#1088;&#1072;%20&#1076;&#1086;&#1093;&#1086;&#1076;&#1086;&#1074;%20&#1088;&#1072;&#1081;&#1086;&#1085;&#1085;&#1086;&#1075;&#1086;%20&#1073;&#1102;&#1076;&#1078;&#1077;&#1090;&#107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Userrfu\Desktop\&#1076;&#1072;&#1085;&#1085;&#1099;&#1077;%20&#1082;%20&#1087;&#1091;&#1090;&#1077;&#1074;&#1086;&#1076;&#1080;&#1090;&#1077;&#1083;&#1102;%202017\&#1089;&#1090;&#1088;&#1091;&#1082;&#1090;&#1091;&#1088;&#1072;%20&#1076;&#1086;&#1093;&#1086;&#1076;&#1086;&#1074;%20&#1088;&#1072;&#1081;&#1086;&#1085;&#1085;&#1086;&#1075;&#1086;%20&#1073;&#1102;&#1076;&#1078;&#1077;&#1090;&#107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\&#1050;&#1086;&#1089;&#1086;&#1083;&#1072;&#1087;&#1086;&#1074;&#1072;%20&#1058;&#1072;&#1090;&#1100;&#1103;&#1085;&#1072;\&#1056;&#1040;&#1049;&#1054;&#1053;&#1053;&#1067;&#1049;%20&#1055;&#1059;&#1058;&#1045;&#1042;&#1054;&#1044;&#1048;&#1058;&#1045;&#1051;&#1068;%20&#1055;&#1054;%20&#1041;&#1070;&#1044;&#1046;&#1045;&#1058;&#1059;\&#1073;&#1102;&#1076;&#1078;&#1077;&#1090;%202016\&#1082;%20&#1087;&#1091;&#1090;&#1077;&#1074;&#1086;&#1076;&#1080;&#1090;&#1077;&#1083;&#1102;%202016\&#1055;&#1077;&#1088;&#1077;&#1095;&#1077;&#1085;&#1100;%20&#1084;&#1091;&#1085;&#1080;&#1094;&#1080;&#1087;&#1072;&#1083;&#1100;&#1085;&#1099;&#1093;%20&#1087;&#1088;&#1086;&#1075;&#1088;&#1072;&#1084;&#1084;%202016-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Лист1!$A$7:$A$12</c:f>
              <c:strCache>
                <c:ptCount val="6"/>
                <c:pt idx="0">
                  <c:v>Богучанский </c:v>
                </c:pt>
                <c:pt idx="1">
                  <c:v>Абанский </c:v>
                </c:pt>
                <c:pt idx="2">
                  <c:v>Енисейский </c:v>
                </c:pt>
                <c:pt idx="3">
                  <c:v>Кежемский </c:v>
                </c:pt>
                <c:pt idx="4">
                  <c:v>Курагинский </c:v>
                </c:pt>
                <c:pt idx="5">
                  <c:v>Мотыгинский </c:v>
                </c:pt>
              </c:strCache>
            </c:strRef>
          </c:cat>
          <c:val>
            <c:numRef>
              <c:f>Лист1!$B$7:$B$12</c:f>
              <c:numCache>
                <c:formatCode>General</c:formatCode>
                <c:ptCount val="6"/>
                <c:pt idx="0">
                  <c:v>1880464</c:v>
                </c:pt>
                <c:pt idx="1">
                  <c:v>753305</c:v>
                </c:pt>
                <c:pt idx="2">
                  <c:v>1839568</c:v>
                </c:pt>
                <c:pt idx="3">
                  <c:v>1216410</c:v>
                </c:pt>
                <c:pt idx="4">
                  <c:v>1485859</c:v>
                </c:pt>
                <c:pt idx="5">
                  <c:v>977295</c:v>
                </c:pt>
              </c:numCache>
            </c:numRef>
          </c:val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367239193073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2090489913417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7160493827161218E-3"/>
                  <c:y val="-4.7702555235206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864197530864239E-3"/>
                  <c:y val="-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4.77025552352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4.2090489913417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Лист1!$A$7:$A$12</c:f>
              <c:strCache>
                <c:ptCount val="6"/>
                <c:pt idx="0">
                  <c:v>Богучанский </c:v>
                </c:pt>
                <c:pt idx="1">
                  <c:v>Абанский </c:v>
                </c:pt>
                <c:pt idx="2">
                  <c:v>Енисейский </c:v>
                </c:pt>
                <c:pt idx="3">
                  <c:v>Кежемский </c:v>
                </c:pt>
                <c:pt idx="4">
                  <c:v>Курагинский </c:v>
                </c:pt>
                <c:pt idx="5">
                  <c:v>Мотыгинский </c:v>
                </c:pt>
              </c:strCache>
            </c:strRef>
          </c:cat>
          <c:val>
            <c:numRef>
              <c:f>Лист1!$C$7:$C$12</c:f>
              <c:numCache>
                <c:formatCode>General</c:formatCode>
                <c:ptCount val="6"/>
                <c:pt idx="0">
                  <c:v>1929536</c:v>
                </c:pt>
                <c:pt idx="1">
                  <c:v>757537</c:v>
                </c:pt>
                <c:pt idx="2">
                  <c:v>1848143</c:v>
                </c:pt>
                <c:pt idx="3">
                  <c:v>1123694</c:v>
                </c:pt>
                <c:pt idx="4">
                  <c:v>1493629</c:v>
                </c:pt>
                <c:pt idx="5">
                  <c:v>977297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911968"/>
        <c:axId val="132328736"/>
      </c:barChart>
      <c:catAx>
        <c:axId val="131911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2328736"/>
        <c:crosses val="autoZero"/>
        <c:auto val="1"/>
        <c:lblAlgn val="ctr"/>
        <c:lblOffset val="100"/>
        <c:noMultiLvlLbl val="0"/>
      </c:catAx>
      <c:valAx>
        <c:axId val="132328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1911968"/>
        <c:crosses val="autoZero"/>
        <c:crossBetween val="between"/>
      </c:valAx>
      <c:spPr>
        <a:solidFill>
          <a:srgbClr val="4F81BD">
            <a:lumMod val="20000"/>
            <a:lumOff val="80000"/>
          </a:srgbClr>
        </a:solidFill>
      </c:spPr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solidFill>
      <a:srgbClr val="4F81BD">
        <a:lumMod val="20000"/>
        <a:lumOff val="80000"/>
      </a:srgb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Лист1!$C$4:$K$4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Лист1!$C$5:$K$5</c:f>
              <c:numCache>
                <c:formatCode>#,##0</c:formatCode>
                <c:ptCount val="9"/>
                <c:pt idx="0" formatCode="General">
                  <c:v>1484722</c:v>
                </c:pt>
                <c:pt idx="1">
                  <c:v>1529507</c:v>
                </c:pt>
                <c:pt idx="2" formatCode="General">
                  <c:v>1728393</c:v>
                </c:pt>
                <c:pt idx="3" formatCode="General">
                  <c:v>1794988</c:v>
                </c:pt>
                <c:pt idx="4" formatCode="General">
                  <c:v>1988740</c:v>
                </c:pt>
                <c:pt idx="5" formatCode="General">
                  <c:v>2141446</c:v>
                </c:pt>
                <c:pt idx="6" formatCode="General">
                  <c:v>1882185</c:v>
                </c:pt>
                <c:pt idx="7" formatCode="General">
                  <c:v>2211650</c:v>
                </c:pt>
                <c:pt idx="8" formatCode="General">
                  <c:v>2236242</c:v>
                </c:pt>
              </c:numCache>
            </c:numRef>
          </c:val>
        </c:ser>
        <c:ser>
          <c:idx val="1"/>
          <c:order val="1"/>
          <c:tx>
            <c:strRef>
              <c:f>Лист1!$B$6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4135992058230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28379573137999E-3"/>
                  <c:y val="-3.6980658063082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5.4048654092197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928379573137999E-3"/>
                  <c:y val="-3.4135992058230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462846798535589E-3"/>
                  <c:y val="-3.1291326053377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446284679853499E-3"/>
                  <c:y val="-7.3961316126165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820948932844987E-3"/>
                  <c:y val="-1.9912662033967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1.9912662033967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Лист1!$C$4:$K$4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Лист1!$C$6:$K$6</c:f>
              <c:numCache>
                <c:formatCode>General</c:formatCode>
                <c:ptCount val="9"/>
                <c:pt idx="0" formatCode="#,##0">
                  <c:v>1491385</c:v>
                </c:pt>
                <c:pt idx="1">
                  <c:v>1528880</c:v>
                </c:pt>
                <c:pt idx="2">
                  <c:v>1700971</c:v>
                </c:pt>
                <c:pt idx="3">
                  <c:v>1802318</c:v>
                </c:pt>
                <c:pt idx="4">
                  <c:v>1995253</c:v>
                </c:pt>
                <c:pt idx="5">
                  <c:v>2009991</c:v>
                </c:pt>
                <c:pt idx="6">
                  <c:v>1938237</c:v>
                </c:pt>
                <c:pt idx="7">
                  <c:v>2379947</c:v>
                </c:pt>
                <c:pt idx="8">
                  <c:v>2291121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330304"/>
        <c:axId val="131949904"/>
      </c:barChart>
      <c:catAx>
        <c:axId val="13233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1949904"/>
        <c:crosses val="autoZero"/>
        <c:auto val="1"/>
        <c:lblAlgn val="ctr"/>
        <c:lblOffset val="100"/>
        <c:noMultiLvlLbl val="0"/>
      </c:catAx>
      <c:valAx>
        <c:axId val="13194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23303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solidFill>
      <a:srgbClr val="4F81BD">
        <a:lumMod val="20000"/>
        <a:lumOff val="80000"/>
      </a:srgb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Лист1!$B$29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Лист1!$C$27:$K$28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Лист1!$C$29:$K$29</c:f>
              <c:numCache>
                <c:formatCode>General</c:formatCode>
                <c:ptCount val="9"/>
                <c:pt idx="0">
                  <c:v>1407384</c:v>
                </c:pt>
                <c:pt idx="1">
                  <c:v>1458782</c:v>
                </c:pt>
                <c:pt idx="2">
                  <c:v>1646652</c:v>
                </c:pt>
                <c:pt idx="3">
                  <c:v>1697916</c:v>
                </c:pt>
                <c:pt idx="4">
                  <c:v>1883532</c:v>
                </c:pt>
                <c:pt idx="5">
                  <c:v>2028461</c:v>
                </c:pt>
                <c:pt idx="6">
                  <c:v>1790763</c:v>
                </c:pt>
                <c:pt idx="7">
                  <c:v>2131634</c:v>
                </c:pt>
                <c:pt idx="8">
                  <c:v>1971906</c:v>
                </c:pt>
              </c:numCache>
            </c:numRef>
          </c:val>
        </c:ser>
        <c:ser>
          <c:idx val="1"/>
          <c:order val="1"/>
          <c:tx>
            <c:strRef>
              <c:f>Лист1!$B$30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074298487252477E-3"/>
                  <c:y val="-4.0083930068376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074298487252604E-3"/>
                  <c:y val="-3.7411668063817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222895461757761E-3"/>
                  <c:y val="-5.6117502095726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5.0772978086609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222895461757761E-3"/>
                  <c:y val="-3.2067144054701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5074298487252604E-3"/>
                  <c:y val="-2.4050358041025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1054357856433358E-16"/>
                  <c:y val="-1.6033572027350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Лист1!$C$27:$K$28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Лист1!$C$30:$K$30</c:f>
              <c:numCache>
                <c:formatCode>General</c:formatCode>
                <c:ptCount val="9"/>
                <c:pt idx="0">
                  <c:v>1412267</c:v>
                </c:pt>
                <c:pt idx="1">
                  <c:v>1459766</c:v>
                </c:pt>
                <c:pt idx="2">
                  <c:v>1617105</c:v>
                </c:pt>
                <c:pt idx="3">
                  <c:v>1713962</c:v>
                </c:pt>
                <c:pt idx="4">
                  <c:v>1891947</c:v>
                </c:pt>
                <c:pt idx="5">
                  <c:v>1899028</c:v>
                </c:pt>
                <c:pt idx="6">
                  <c:v>1835308</c:v>
                </c:pt>
                <c:pt idx="7" formatCode="#,##0">
                  <c:v>2288760</c:v>
                </c:pt>
                <c:pt idx="8">
                  <c:v>2021378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950688"/>
        <c:axId val="131884208"/>
      </c:barChart>
      <c:catAx>
        <c:axId val="13195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1884208"/>
        <c:crosses val="autoZero"/>
        <c:auto val="1"/>
        <c:lblAlgn val="ctr"/>
        <c:lblOffset val="100"/>
        <c:noMultiLvlLbl val="0"/>
      </c:catAx>
      <c:valAx>
        <c:axId val="131884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9506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4F81BD">
        <a:lumMod val="20000"/>
        <a:lumOff val="80000"/>
      </a:srgbClr>
    </a:solidFill>
  </c:spPr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Лист1!$A$5</c:f>
              <c:strCache>
                <c:ptCount val="1"/>
                <c:pt idx="0">
                  <c:v>целевые </c:v>
                </c:pt>
              </c:strCache>
            </c:strRef>
          </c:tx>
          <c:invertIfNegative val="0"/>
          <c:cat>
            <c:numRef>
              <c:f>Лист1!$B$4:$D$4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1155180</c:v>
                </c:pt>
                <c:pt idx="1">
                  <c:v>1093890</c:v>
                </c:pt>
                <c:pt idx="2">
                  <c:v>976290</c:v>
                </c:pt>
              </c:numCache>
            </c:numRef>
          </c:val>
        </c:ser>
        <c:ser>
          <c:idx val="1"/>
          <c:order val="1"/>
          <c:tx>
            <c:strRef>
              <c:f>Лист1!$A$6</c:f>
              <c:strCache>
                <c:ptCount val="1"/>
                <c:pt idx="0">
                  <c:v>финансовая помощь</c:v>
                </c:pt>
              </c:strCache>
            </c:strRef>
          </c:tx>
          <c:invertIfNegative val="0"/>
          <c:cat>
            <c:numRef>
              <c:f>Лист1!$B$4:$D$4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412576</c:v>
                </c:pt>
                <c:pt idx="1">
                  <c:v>330061</c:v>
                </c:pt>
                <c:pt idx="2">
                  <c:v>330061</c:v>
                </c:pt>
              </c:numCache>
            </c:numRef>
          </c:val>
        </c:ser>
        <c:ser>
          <c:idx val="2"/>
          <c:order val="2"/>
          <c:tx>
            <c:strRef>
              <c:f>Лист1!$A$7</c:f>
              <c:strCache>
                <c:ptCount val="1"/>
                <c:pt idx="0">
                  <c:v>собственные</c:v>
                </c:pt>
              </c:strCache>
            </c:strRef>
          </c:tx>
          <c:invertIfNegative val="0"/>
          <c:cat>
            <c:numRef>
              <c:f>Лист1!$B$4:$D$4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Лист1!$B$7:$D$7</c:f>
              <c:numCache>
                <c:formatCode>General</c:formatCode>
                <c:ptCount val="3"/>
                <c:pt idx="0">
                  <c:v>404150</c:v>
                </c:pt>
                <c:pt idx="1">
                  <c:v>393487</c:v>
                </c:pt>
                <c:pt idx="2">
                  <c:v>417015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047840"/>
        <c:axId val="133041280"/>
        <c:axId val="0"/>
      </c:bar3DChart>
      <c:catAx>
        <c:axId val="13004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3041280"/>
        <c:crosses val="autoZero"/>
        <c:auto val="1"/>
        <c:lblAlgn val="ctr"/>
        <c:lblOffset val="100"/>
        <c:noMultiLvlLbl val="0"/>
      </c:catAx>
      <c:valAx>
        <c:axId val="133041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0047840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solidFill>
      <a:srgbClr val="4F81BD">
        <a:lumMod val="20000"/>
        <a:lumOff val="80000"/>
      </a:srgb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Лист1!$A$5:$A$12</c:f>
              <c:strCache>
                <c:ptCount val="8"/>
                <c:pt idx="0">
                  <c:v>налог на прибыль организаций </c:v>
                </c:pt>
                <c:pt idx="1">
                  <c:v>Налог на доходы физических лиц</c:v>
                </c:pt>
                <c:pt idx="2">
                  <c:v>единый налог на вмененный доход для определенных видов деятельности</c:v>
                </c:pt>
                <c:pt idx="3">
                  <c:v>налоги от использования муниципального имущества</c:v>
                </c:pt>
                <c:pt idx="4">
                  <c:v>доходы от платных услуг</c:v>
                </c:pt>
                <c:pt idx="5">
                  <c:v>прочие налоговые и неналоговые доходы</c:v>
                </c:pt>
                <c:pt idx="6">
                  <c:v>дотации на выравнивание бюджетной обеспеченности</c:v>
                </c:pt>
                <c:pt idx="7">
                  <c:v>Безвозмездные поступления</c:v>
                </c:pt>
              </c:strCache>
            </c:strRef>
          </c:cat>
          <c:val>
            <c:numRef>
              <c:f>Лист1!$B$5:$B$12</c:f>
              <c:numCache>
                <c:formatCode>General</c:formatCode>
                <c:ptCount val="8"/>
                <c:pt idx="0" formatCode="#,##0.0">
                  <c:v>5500</c:v>
                </c:pt>
                <c:pt idx="1">
                  <c:v>238155.9</c:v>
                </c:pt>
                <c:pt idx="2" formatCode="0.0">
                  <c:v>28070</c:v>
                </c:pt>
                <c:pt idx="3">
                  <c:v>73423.199999999997</c:v>
                </c:pt>
                <c:pt idx="4">
                  <c:v>30432.3</c:v>
                </c:pt>
                <c:pt idx="5" formatCode="#,##0.0">
                  <c:v>28568.500000000033</c:v>
                </c:pt>
                <c:pt idx="6">
                  <c:v>412575.9</c:v>
                </c:pt>
                <c:pt idx="7">
                  <c:v>1155179.8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Лист1!$A$5:$A$12</c:f>
              <c:strCache>
                <c:ptCount val="8"/>
                <c:pt idx="0">
                  <c:v>налог на прибыль организаций </c:v>
                </c:pt>
                <c:pt idx="1">
                  <c:v>Налог на доходы физических лиц</c:v>
                </c:pt>
                <c:pt idx="2">
                  <c:v>единый налог на вмененный доход для определенных видов деятельности</c:v>
                </c:pt>
                <c:pt idx="3">
                  <c:v>налоги от использования муниципального имущества</c:v>
                </c:pt>
                <c:pt idx="4">
                  <c:v>доходы от платных услуг</c:v>
                </c:pt>
                <c:pt idx="5">
                  <c:v>прочие налоговые и неналоговые доходы</c:v>
                </c:pt>
                <c:pt idx="6">
                  <c:v>дотации на выравнивание бюджетной обеспеченности</c:v>
                </c:pt>
                <c:pt idx="7">
                  <c:v>Безвозмездные поступления</c:v>
                </c:pt>
              </c:strCache>
            </c:strRef>
          </c:cat>
          <c:val>
            <c:numRef>
              <c:f>Лист1!$C$5:$C$12</c:f>
              <c:numCache>
                <c:formatCode>0.00</c:formatCode>
                <c:ptCount val="8"/>
                <c:pt idx="0">
                  <c:v>0.27891801717080211</c:v>
                </c:pt>
                <c:pt idx="1">
                  <c:v>12.077449346459586</c:v>
                </c:pt>
                <c:pt idx="2">
                  <c:v>1.423496134906256</c:v>
                </c:pt>
                <c:pt idx="3">
                  <c:v>3.7234642469700407</c:v>
                </c:pt>
                <c:pt idx="4">
                  <c:v>1.5432939588994512</c:v>
                </c:pt>
                <c:pt idx="5">
                  <c:v>1.448776249735283</c:v>
                </c:pt>
                <c:pt idx="6">
                  <c:v>20.92270035644707</c:v>
                </c:pt>
                <c:pt idx="7">
                  <c:v>58.581901689411453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162071277794571"/>
          <c:y val="0.10572454912417149"/>
          <c:w val="0.26893093227736625"/>
          <c:h val="0.86850498092804507"/>
        </c:manualLayout>
      </c:layout>
      <c:overlay val="0"/>
      <c:spPr>
        <a:solidFill>
          <a:srgbClr val="4F81BD">
            <a:lumMod val="20000"/>
            <a:lumOff val="80000"/>
          </a:srgbClr>
        </a:solidFill>
      </c:spPr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Лист1!$A$22:$A$34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Лист1!$B$22:$B$34</c:f>
              <c:numCache>
                <c:formatCode>0.0</c:formatCode>
                <c:ptCount val="13"/>
                <c:pt idx="0">
                  <c:v>107460.8</c:v>
                </c:pt>
                <c:pt idx="1">
                  <c:v>4284.6000000000004</c:v>
                </c:pt>
                <c:pt idx="2">
                  <c:v>26219.3</c:v>
                </c:pt>
                <c:pt idx="3">
                  <c:v>71132.100000000006</c:v>
                </c:pt>
                <c:pt idx="4">
                  <c:v>269377</c:v>
                </c:pt>
                <c:pt idx="5">
                  <c:v>0</c:v>
                </c:pt>
                <c:pt idx="6">
                  <c:v>1210711.9000000004</c:v>
                </c:pt>
                <c:pt idx="7">
                  <c:v>138719.79999999999</c:v>
                </c:pt>
                <c:pt idx="8">
                  <c:v>64</c:v>
                </c:pt>
                <c:pt idx="9">
                  <c:v>96513.3</c:v>
                </c:pt>
                <c:pt idx="10">
                  <c:v>1945.7</c:v>
                </c:pt>
                <c:pt idx="11">
                  <c:v>80.900000000000006</c:v>
                </c:pt>
                <c:pt idx="12">
                  <c:v>94868.9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Лист1!$A$22:$A$34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Лист1!$C$22:$C$34</c:f>
              <c:numCache>
                <c:formatCode>0.00</c:formatCode>
                <c:ptCount val="13"/>
                <c:pt idx="0">
                  <c:v>5.3162141891005774</c:v>
                </c:pt>
                <c:pt idx="1">
                  <c:v>0.21196428199511219</c:v>
                </c:pt>
                <c:pt idx="2">
                  <c:v>1.2971001024400033</c:v>
                </c:pt>
                <c:pt idx="3">
                  <c:v>3.5189899881679763</c:v>
                </c:pt>
                <c:pt idx="4">
                  <c:v>13.326402089109212</c:v>
                </c:pt>
                <c:pt idx="5">
                  <c:v>0</c:v>
                </c:pt>
                <c:pt idx="6">
                  <c:v>59.895364464929692</c:v>
                </c:pt>
                <c:pt idx="7">
                  <c:v>6.8626342728622287</c:v>
                </c:pt>
                <c:pt idx="8">
                  <c:v>3.166156478478079E-3</c:v>
                </c:pt>
                <c:pt idx="9">
                  <c:v>4.7746282820984094</c:v>
                </c:pt>
                <c:pt idx="10">
                  <c:v>9.6256104065231163E-2</c:v>
                </c:pt>
                <c:pt idx="11">
                  <c:v>4.0022196735761927E-3</c:v>
                </c:pt>
                <c:pt idx="12">
                  <c:v>4.6932778490795082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268581268748054"/>
          <c:y val="0"/>
          <c:w val="0.28794944612840462"/>
          <c:h val="1"/>
        </c:manualLayout>
      </c:layout>
      <c:overlay val="0"/>
      <c:spPr>
        <a:solidFill>
          <a:srgbClr val="4F81BD">
            <a:lumMod val="20000"/>
            <a:lumOff val="80000"/>
          </a:srgbClr>
        </a:solidFill>
      </c:spPr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157808398950136E-2"/>
          <c:y val="0.12239145206138935"/>
          <c:w val="0.53877421071176268"/>
          <c:h val="0.82136956292605656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4856223031582197"/>
                  <c:y val="-0.13349572377411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Лист1!$B$6:$B$17</c:f>
              <c:strCache>
                <c:ptCount val="12"/>
                <c:pt idx="0">
                  <c:v>Развитие образования Богучанского района</c:v>
                </c:pt>
                <c:pt idx="1">
                  <c:v>Система социальной защиты  населения Богучанского района</c:v>
                </c:pt>
                <c:pt idx="2">
                  <c:v>Реформирование и модернизация ЖКХ и повышение энергетической эффективности</c:v>
                </c:pt>
                <c:pt idx="3">
                  <c:v>Защита населения и территорий Богучанского района от чрезвычайных ситуаций природного и техногенного характера </c:v>
                </c:pt>
                <c:pt idx="4">
                  <c:v>Развитие культуры</c:v>
                </c:pt>
                <c:pt idx="5">
                  <c:v>Молодежь Приангарья</c:v>
                </c:pt>
                <c:pt idx="6">
                  <c:v>Развитие физической культуры и спорта в Богучанском районе</c:v>
                </c:pt>
                <c:pt idx="7">
                  <c:v>Развитие инвестиционной, инновационной деятельности, малого и среднего предпринимательства на территории Богучанского района</c:v>
                </c:pt>
                <c:pt idx="8">
                  <c:v>Развитие транспортной системы Богучанского района</c:v>
                </c:pt>
                <c:pt idx="9">
                  <c:v>Обеспечения доступным и комфортным жильем граждан  Богучанского района</c:v>
                </c:pt>
                <c:pt idx="10">
                  <c:v>Управление муниципальными финансами</c:v>
                </c:pt>
                <c:pt idx="11">
                  <c:v>Развитие сельского хозяйства в Богучанском районе</c:v>
                </c:pt>
              </c:strCache>
            </c:strRef>
          </c:cat>
          <c:val>
            <c:numRef>
              <c:f>Лист1!$C$6:$C$17</c:f>
              <c:numCache>
                <c:formatCode>#,##0</c:formatCode>
                <c:ptCount val="12"/>
                <c:pt idx="0">
                  <c:v>1353427379</c:v>
                </c:pt>
                <c:pt idx="1">
                  <c:v>56980227</c:v>
                </c:pt>
                <c:pt idx="2">
                  <c:v>283783175</c:v>
                </c:pt>
                <c:pt idx="3">
                  <c:v>24622378.16</c:v>
                </c:pt>
                <c:pt idx="4">
                  <c:v>176444290</c:v>
                </c:pt>
                <c:pt idx="5">
                  <c:v>8290580</c:v>
                </c:pt>
                <c:pt idx="6">
                  <c:v>2570000</c:v>
                </c:pt>
                <c:pt idx="7">
                  <c:v>957000</c:v>
                </c:pt>
                <c:pt idx="8">
                  <c:v>69018386</c:v>
                </c:pt>
                <c:pt idx="9">
                  <c:v>85178018</c:v>
                </c:pt>
                <c:pt idx="10">
                  <c:v>113965600</c:v>
                </c:pt>
                <c:pt idx="11">
                  <c:v>1770010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836876594644405"/>
          <c:y val="6.5124530322841767E-2"/>
          <c:w val="0.40782013293648389"/>
          <c:h val="0.91084377376872661"/>
        </c:manualLayout>
      </c:layout>
      <c:overlay val="0"/>
      <c:spPr>
        <a:solidFill>
          <a:schemeClr val="accent1">
            <a:lumMod val="20000"/>
            <a:lumOff val="80000"/>
          </a:schemeClr>
        </a:solidFill>
      </c:spPr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6F191-B8B1-4F47-A318-511BBA65003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3565C0-1C99-49FA-B71E-5997F570FE0C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Составление проекта бюджета</a:t>
          </a:r>
          <a:endParaRPr lang="ru-RU" dirty="0"/>
        </a:p>
      </dgm:t>
    </dgm:pt>
    <dgm:pt modelId="{2C6AFE6F-226C-455C-927D-BCD7D5F2C7E2}" type="parTrans" cxnId="{5239654B-528E-4391-9C8A-A9169E168564}">
      <dgm:prSet/>
      <dgm:spPr/>
      <dgm:t>
        <a:bodyPr/>
        <a:lstStyle/>
        <a:p>
          <a:endParaRPr lang="ru-RU"/>
        </a:p>
      </dgm:t>
    </dgm:pt>
    <dgm:pt modelId="{3DD4C5B0-57DE-4AB2-86F5-FE4129D0CBB9}" type="sibTrans" cxnId="{5239654B-528E-4391-9C8A-A9169E168564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CF3A1EE5-CCA9-430E-A9FD-DC6098799597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Рассмотрение и утверждение бюджета</a:t>
          </a:r>
          <a:endParaRPr lang="ru-RU" dirty="0"/>
        </a:p>
      </dgm:t>
    </dgm:pt>
    <dgm:pt modelId="{28C59825-FC00-4446-A0B8-BC010D360D86}" type="parTrans" cxnId="{16F01AFB-C802-4E66-9AE9-3AF55A5D4290}">
      <dgm:prSet/>
      <dgm:spPr/>
      <dgm:t>
        <a:bodyPr/>
        <a:lstStyle/>
        <a:p>
          <a:endParaRPr lang="ru-RU"/>
        </a:p>
      </dgm:t>
    </dgm:pt>
    <dgm:pt modelId="{FA467C90-AB78-469C-B371-C8D727D3E695}" type="sibTrans" cxnId="{16F01AFB-C802-4E66-9AE9-3AF55A5D4290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89E7FC27-9B31-4716-A297-0481B68D2636}">
      <dgm:prSet phldrT="[Текст]"/>
      <dgm:spPr>
        <a:solidFill>
          <a:schemeClr val="accent1">
            <a:hueOff val="0"/>
            <a:satOff val="0"/>
            <a:lumOff val="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Исполнение бюджета</a:t>
          </a:r>
          <a:endParaRPr lang="ru-RU" dirty="0"/>
        </a:p>
      </dgm:t>
    </dgm:pt>
    <dgm:pt modelId="{8B5ECDFB-487A-490C-89B3-4B06F708D5F7}" type="parTrans" cxnId="{C1C0DC46-31A3-4886-98F9-D70C02D96148}">
      <dgm:prSet/>
      <dgm:spPr/>
      <dgm:t>
        <a:bodyPr/>
        <a:lstStyle/>
        <a:p>
          <a:endParaRPr lang="ru-RU"/>
        </a:p>
      </dgm:t>
    </dgm:pt>
    <dgm:pt modelId="{24867BB7-A10A-4238-AFD4-624D83190562}" type="sibTrans" cxnId="{C1C0DC46-31A3-4886-98F9-D70C02D96148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C2F5578-4BAC-4CD1-92B9-8E0BBB9FB212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Контроль за исполнением бюджета</a:t>
          </a:r>
          <a:endParaRPr lang="ru-RU" dirty="0"/>
        </a:p>
      </dgm:t>
    </dgm:pt>
    <dgm:pt modelId="{001E160F-E027-4663-8F5A-94C5AF17CA27}" type="parTrans" cxnId="{957AEAB0-8886-4462-AB9F-8333566639B2}">
      <dgm:prSet/>
      <dgm:spPr/>
      <dgm:t>
        <a:bodyPr/>
        <a:lstStyle/>
        <a:p>
          <a:endParaRPr lang="ru-RU"/>
        </a:p>
      </dgm:t>
    </dgm:pt>
    <dgm:pt modelId="{3556AEFD-9496-49EB-81E4-AF1390EDAA74}" type="sibTrans" cxnId="{957AEAB0-8886-4462-AB9F-8333566639B2}">
      <dgm:prSet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06CB135-223A-4D52-A16C-0500BCE04B69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Утверждение бюджетной отчетности</a:t>
          </a:r>
          <a:endParaRPr lang="ru-RU" dirty="0"/>
        </a:p>
      </dgm:t>
    </dgm:pt>
    <dgm:pt modelId="{D594F965-C7F5-4A58-8C46-895C5B8D4B7B}" type="parTrans" cxnId="{39C39C41-B7D2-4464-BE88-9C7B21BACD81}">
      <dgm:prSet/>
      <dgm:spPr/>
      <dgm:t>
        <a:bodyPr/>
        <a:lstStyle/>
        <a:p>
          <a:endParaRPr lang="ru-RU"/>
        </a:p>
      </dgm:t>
    </dgm:pt>
    <dgm:pt modelId="{8D172E8E-60F9-4F88-945E-EDC536BF3765}" type="sibTrans" cxnId="{39C39C41-B7D2-4464-BE88-9C7B21BACD81}">
      <dgm:prSet/>
      <dgm:spPr/>
      <dgm:t>
        <a:bodyPr/>
        <a:lstStyle/>
        <a:p>
          <a:endParaRPr lang="ru-RU"/>
        </a:p>
      </dgm:t>
    </dgm:pt>
    <dgm:pt modelId="{02B74A55-D8AD-4124-AD5A-45F2CA94F7A6}" type="pres">
      <dgm:prSet presAssocID="{1356F191-B8B1-4F47-A318-511BBA65003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081E18-F98D-4A4F-94F0-13479A3ABB9E}" type="pres">
      <dgm:prSet presAssocID="{1356F191-B8B1-4F47-A318-511BBA65003E}" presName="dummyMaxCanvas" presStyleCnt="0">
        <dgm:presLayoutVars/>
      </dgm:prSet>
      <dgm:spPr/>
    </dgm:pt>
    <dgm:pt modelId="{BDDA1742-677D-451A-B9CB-C3338D3ACB12}" type="pres">
      <dgm:prSet presAssocID="{1356F191-B8B1-4F47-A318-511BBA65003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530A3-ED26-48DF-9728-7C7FFFF8B7FC}" type="pres">
      <dgm:prSet presAssocID="{1356F191-B8B1-4F47-A318-511BBA65003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B1617-C270-4CAD-B8B5-C6DAC4FFEE84}" type="pres">
      <dgm:prSet presAssocID="{1356F191-B8B1-4F47-A318-511BBA65003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0B4B5-190D-4BEC-B293-A541CE66D672}" type="pres">
      <dgm:prSet presAssocID="{1356F191-B8B1-4F47-A318-511BBA65003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C9A37-A140-4FA3-B4B0-C9A24EB8E7A4}" type="pres">
      <dgm:prSet presAssocID="{1356F191-B8B1-4F47-A318-511BBA65003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CD5C2-93AA-4DB6-8DC9-00DE10893445}" type="pres">
      <dgm:prSet presAssocID="{1356F191-B8B1-4F47-A318-511BBA65003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ECC99-5BBC-4677-B222-DB207D4608CA}" type="pres">
      <dgm:prSet presAssocID="{1356F191-B8B1-4F47-A318-511BBA65003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EFB30-B418-4365-9E4D-CF04387EDDBC}" type="pres">
      <dgm:prSet presAssocID="{1356F191-B8B1-4F47-A318-511BBA65003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99028-9992-4578-9B45-17855A90134D}" type="pres">
      <dgm:prSet presAssocID="{1356F191-B8B1-4F47-A318-511BBA65003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21348-1C1A-41EE-A5D5-5C49DCC0197A}" type="pres">
      <dgm:prSet presAssocID="{1356F191-B8B1-4F47-A318-511BBA65003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81561-E467-47B8-B1BC-311013461388}" type="pres">
      <dgm:prSet presAssocID="{1356F191-B8B1-4F47-A318-511BBA65003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CBDE9-818E-4446-8AA9-D21BA3A8F77E}" type="pres">
      <dgm:prSet presAssocID="{1356F191-B8B1-4F47-A318-511BBA65003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1FEEB-DB5F-420F-B7C6-E120794B845F}" type="pres">
      <dgm:prSet presAssocID="{1356F191-B8B1-4F47-A318-511BBA65003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5EDC8-6FD1-426F-9C3E-A21F38B025F0}" type="pres">
      <dgm:prSet presAssocID="{1356F191-B8B1-4F47-A318-511BBA65003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EABEF7-8E86-4425-B358-4236D3CB54D7}" type="presOf" srcId="{89E7FC27-9B31-4716-A297-0481B68D2636}" destId="{285B1617-C270-4CAD-B8B5-C6DAC4FFEE84}" srcOrd="0" destOrd="0" presId="urn:microsoft.com/office/officeart/2005/8/layout/vProcess5"/>
    <dgm:cxn modelId="{0FB9365B-5CFF-43E7-AE57-04589C71A103}" type="presOf" srcId="{2C2F5578-4BAC-4CD1-92B9-8E0BBB9FB212}" destId="{EAF1FEEB-DB5F-420F-B7C6-E120794B845F}" srcOrd="1" destOrd="0" presId="urn:microsoft.com/office/officeart/2005/8/layout/vProcess5"/>
    <dgm:cxn modelId="{5239654B-528E-4391-9C8A-A9169E168564}" srcId="{1356F191-B8B1-4F47-A318-511BBA65003E}" destId="{7D3565C0-1C99-49FA-B71E-5997F570FE0C}" srcOrd="0" destOrd="0" parTransId="{2C6AFE6F-226C-455C-927D-BCD7D5F2C7E2}" sibTransId="{3DD4C5B0-57DE-4AB2-86F5-FE4129D0CBB9}"/>
    <dgm:cxn modelId="{7BE438C1-1A2A-44F9-B35D-A3432063464B}" type="presOf" srcId="{FA467C90-AB78-469C-B371-C8D727D3E695}" destId="{691ECC99-5BBC-4677-B222-DB207D4608CA}" srcOrd="0" destOrd="0" presId="urn:microsoft.com/office/officeart/2005/8/layout/vProcess5"/>
    <dgm:cxn modelId="{67AD4EA9-926D-41AD-B9ED-ECAAE3551DA6}" type="presOf" srcId="{24867BB7-A10A-4238-AFD4-624D83190562}" destId="{183EFB30-B418-4365-9E4D-CF04387EDDBC}" srcOrd="0" destOrd="0" presId="urn:microsoft.com/office/officeart/2005/8/layout/vProcess5"/>
    <dgm:cxn modelId="{C1C0DC46-31A3-4886-98F9-D70C02D96148}" srcId="{1356F191-B8B1-4F47-A318-511BBA65003E}" destId="{89E7FC27-9B31-4716-A297-0481B68D2636}" srcOrd="2" destOrd="0" parTransId="{8B5ECDFB-487A-490C-89B3-4B06F708D5F7}" sibTransId="{24867BB7-A10A-4238-AFD4-624D83190562}"/>
    <dgm:cxn modelId="{D2AB6160-38C8-4D3D-8693-4CF29CF1249D}" type="presOf" srcId="{1356F191-B8B1-4F47-A318-511BBA65003E}" destId="{02B74A55-D8AD-4124-AD5A-45F2CA94F7A6}" srcOrd="0" destOrd="0" presId="urn:microsoft.com/office/officeart/2005/8/layout/vProcess5"/>
    <dgm:cxn modelId="{09FF3EBD-FB2B-4EA2-925E-7C897270D01E}" type="presOf" srcId="{3556AEFD-9496-49EB-81E4-AF1390EDAA74}" destId="{D9799028-9992-4578-9B45-17855A90134D}" srcOrd="0" destOrd="0" presId="urn:microsoft.com/office/officeart/2005/8/layout/vProcess5"/>
    <dgm:cxn modelId="{43C416A8-E0DA-4384-B1CE-7342A2E55318}" type="presOf" srcId="{706CB135-223A-4D52-A16C-0500BCE04B69}" destId="{F76C9A37-A140-4FA3-B4B0-C9A24EB8E7A4}" srcOrd="0" destOrd="0" presId="urn:microsoft.com/office/officeart/2005/8/layout/vProcess5"/>
    <dgm:cxn modelId="{4490C356-2D29-4AA4-9616-D9CFA5929457}" type="presOf" srcId="{706CB135-223A-4D52-A16C-0500BCE04B69}" destId="{3FC5EDC8-6FD1-426F-9C3E-A21F38B025F0}" srcOrd="1" destOrd="0" presId="urn:microsoft.com/office/officeart/2005/8/layout/vProcess5"/>
    <dgm:cxn modelId="{39C39C41-B7D2-4464-BE88-9C7B21BACD81}" srcId="{1356F191-B8B1-4F47-A318-511BBA65003E}" destId="{706CB135-223A-4D52-A16C-0500BCE04B69}" srcOrd="4" destOrd="0" parTransId="{D594F965-C7F5-4A58-8C46-895C5B8D4B7B}" sibTransId="{8D172E8E-60F9-4F88-945E-EDC536BF3765}"/>
    <dgm:cxn modelId="{316888C5-0391-4FE0-9467-A7100965A662}" type="presOf" srcId="{89E7FC27-9B31-4716-A297-0481B68D2636}" destId="{A1FCBDE9-818E-4446-8AA9-D21BA3A8F77E}" srcOrd="1" destOrd="0" presId="urn:microsoft.com/office/officeart/2005/8/layout/vProcess5"/>
    <dgm:cxn modelId="{4A5B598D-9FEA-4153-B4D7-5E0660BE5FBF}" type="presOf" srcId="{CF3A1EE5-CCA9-430E-A9FD-DC6098799597}" destId="{77B81561-E467-47B8-B1BC-311013461388}" srcOrd="1" destOrd="0" presId="urn:microsoft.com/office/officeart/2005/8/layout/vProcess5"/>
    <dgm:cxn modelId="{957AEAB0-8886-4462-AB9F-8333566639B2}" srcId="{1356F191-B8B1-4F47-A318-511BBA65003E}" destId="{2C2F5578-4BAC-4CD1-92B9-8E0BBB9FB212}" srcOrd="3" destOrd="0" parTransId="{001E160F-E027-4663-8F5A-94C5AF17CA27}" sibTransId="{3556AEFD-9496-49EB-81E4-AF1390EDAA74}"/>
    <dgm:cxn modelId="{16F01AFB-C802-4E66-9AE9-3AF55A5D4290}" srcId="{1356F191-B8B1-4F47-A318-511BBA65003E}" destId="{CF3A1EE5-CCA9-430E-A9FD-DC6098799597}" srcOrd="1" destOrd="0" parTransId="{28C59825-FC00-4446-A0B8-BC010D360D86}" sibTransId="{FA467C90-AB78-469C-B371-C8D727D3E695}"/>
    <dgm:cxn modelId="{D9C1A3FE-3D2A-4CE6-AD32-B66268C4C3AD}" type="presOf" srcId="{7D3565C0-1C99-49FA-B71E-5997F570FE0C}" destId="{BDDA1742-677D-451A-B9CB-C3338D3ACB12}" srcOrd="0" destOrd="0" presId="urn:microsoft.com/office/officeart/2005/8/layout/vProcess5"/>
    <dgm:cxn modelId="{BB919AE8-18B2-482C-9663-80495BDE1257}" type="presOf" srcId="{2C2F5578-4BAC-4CD1-92B9-8E0BBB9FB212}" destId="{3D50B4B5-190D-4BEC-B293-A541CE66D672}" srcOrd="0" destOrd="0" presId="urn:microsoft.com/office/officeart/2005/8/layout/vProcess5"/>
    <dgm:cxn modelId="{1DF30F94-C75A-41E2-B7FB-680D40E04AAF}" type="presOf" srcId="{3DD4C5B0-57DE-4AB2-86F5-FE4129D0CBB9}" destId="{07CCD5C2-93AA-4DB6-8DC9-00DE10893445}" srcOrd="0" destOrd="0" presId="urn:microsoft.com/office/officeart/2005/8/layout/vProcess5"/>
    <dgm:cxn modelId="{2720E4A5-267A-4BC9-BFD4-A55EF491A20A}" type="presOf" srcId="{7D3565C0-1C99-49FA-B71E-5997F570FE0C}" destId="{7EA21348-1C1A-41EE-A5D5-5C49DCC0197A}" srcOrd="1" destOrd="0" presId="urn:microsoft.com/office/officeart/2005/8/layout/vProcess5"/>
    <dgm:cxn modelId="{CFD6887D-F0FE-45AC-A9FA-D2AE8CCD0FC8}" type="presOf" srcId="{CF3A1EE5-CCA9-430E-A9FD-DC6098799597}" destId="{BCA530A3-ED26-48DF-9728-7C7FFFF8B7FC}" srcOrd="0" destOrd="0" presId="urn:microsoft.com/office/officeart/2005/8/layout/vProcess5"/>
    <dgm:cxn modelId="{FCA23DE5-3499-4AE7-8CEA-F67383D23282}" type="presParOf" srcId="{02B74A55-D8AD-4124-AD5A-45F2CA94F7A6}" destId="{73081E18-F98D-4A4F-94F0-13479A3ABB9E}" srcOrd="0" destOrd="0" presId="urn:microsoft.com/office/officeart/2005/8/layout/vProcess5"/>
    <dgm:cxn modelId="{EF72AE26-DA80-4BFC-A2D5-B97D734BDDEA}" type="presParOf" srcId="{02B74A55-D8AD-4124-AD5A-45F2CA94F7A6}" destId="{BDDA1742-677D-451A-B9CB-C3338D3ACB12}" srcOrd="1" destOrd="0" presId="urn:microsoft.com/office/officeart/2005/8/layout/vProcess5"/>
    <dgm:cxn modelId="{0E56CBA8-B097-4044-A121-DBC4E9F44036}" type="presParOf" srcId="{02B74A55-D8AD-4124-AD5A-45F2CA94F7A6}" destId="{BCA530A3-ED26-48DF-9728-7C7FFFF8B7FC}" srcOrd="2" destOrd="0" presId="urn:microsoft.com/office/officeart/2005/8/layout/vProcess5"/>
    <dgm:cxn modelId="{F45BAA89-05F0-4B17-A227-05B8389B4155}" type="presParOf" srcId="{02B74A55-D8AD-4124-AD5A-45F2CA94F7A6}" destId="{285B1617-C270-4CAD-B8B5-C6DAC4FFEE84}" srcOrd="3" destOrd="0" presId="urn:microsoft.com/office/officeart/2005/8/layout/vProcess5"/>
    <dgm:cxn modelId="{DF193900-639B-419E-B4AF-87A7F0A6776A}" type="presParOf" srcId="{02B74A55-D8AD-4124-AD5A-45F2CA94F7A6}" destId="{3D50B4B5-190D-4BEC-B293-A541CE66D672}" srcOrd="4" destOrd="0" presId="urn:microsoft.com/office/officeart/2005/8/layout/vProcess5"/>
    <dgm:cxn modelId="{D4FC04E2-288D-4FD2-B4C3-15A86B38F846}" type="presParOf" srcId="{02B74A55-D8AD-4124-AD5A-45F2CA94F7A6}" destId="{F76C9A37-A140-4FA3-B4B0-C9A24EB8E7A4}" srcOrd="5" destOrd="0" presId="urn:microsoft.com/office/officeart/2005/8/layout/vProcess5"/>
    <dgm:cxn modelId="{E334BD5C-088B-4677-A1F7-90937FC37D7F}" type="presParOf" srcId="{02B74A55-D8AD-4124-AD5A-45F2CA94F7A6}" destId="{07CCD5C2-93AA-4DB6-8DC9-00DE10893445}" srcOrd="6" destOrd="0" presId="urn:microsoft.com/office/officeart/2005/8/layout/vProcess5"/>
    <dgm:cxn modelId="{000558AB-B978-4D3C-B51F-9C000FC3CB21}" type="presParOf" srcId="{02B74A55-D8AD-4124-AD5A-45F2CA94F7A6}" destId="{691ECC99-5BBC-4677-B222-DB207D4608CA}" srcOrd="7" destOrd="0" presId="urn:microsoft.com/office/officeart/2005/8/layout/vProcess5"/>
    <dgm:cxn modelId="{3FAC4A3A-33F8-4211-BCD8-F880AEE37E13}" type="presParOf" srcId="{02B74A55-D8AD-4124-AD5A-45F2CA94F7A6}" destId="{183EFB30-B418-4365-9E4D-CF04387EDDBC}" srcOrd="8" destOrd="0" presId="urn:microsoft.com/office/officeart/2005/8/layout/vProcess5"/>
    <dgm:cxn modelId="{A4D262F1-96EC-4F59-8985-8AAD6071038F}" type="presParOf" srcId="{02B74A55-D8AD-4124-AD5A-45F2CA94F7A6}" destId="{D9799028-9992-4578-9B45-17855A90134D}" srcOrd="9" destOrd="0" presId="urn:microsoft.com/office/officeart/2005/8/layout/vProcess5"/>
    <dgm:cxn modelId="{E55E0CA4-1482-423B-9C77-8939478A9502}" type="presParOf" srcId="{02B74A55-D8AD-4124-AD5A-45F2CA94F7A6}" destId="{7EA21348-1C1A-41EE-A5D5-5C49DCC0197A}" srcOrd="10" destOrd="0" presId="urn:microsoft.com/office/officeart/2005/8/layout/vProcess5"/>
    <dgm:cxn modelId="{4B37E9BF-255D-4395-8D4F-CE446FC5B48F}" type="presParOf" srcId="{02B74A55-D8AD-4124-AD5A-45F2CA94F7A6}" destId="{77B81561-E467-47B8-B1BC-311013461388}" srcOrd="11" destOrd="0" presId="urn:microsoft.com/office/officeart/2005/8/layout/vProcess5"/>
    <dgm:cxn modelId="{8C05C4BB-AE5F-42DE-8FB1-301293646003}" type="presParOf" srcId="{02B74A55-D8AD-4124-AD5A-45F2CA94F7A6}" destId="{A1FCBDE9-818E-4446-8AA9-D21BA3A8F77E}" srcOrd="12" destOrd="0" presId="urn:microsoft.com/office/officeart/2005/8/layout/vProcess5"/>
    <dgm:cxn modelId="{9BBC9D61-E471-4C24-9AE9-37B5460FF5E2}" type="presParOf" srcId="{02B74A55-D8AD-4124-AD5A-45F2CA94F7A6}" destId="{EAF1FEEB-DB5F-420F-B7C6-E120794B845F}" srcOrd="13" destOrd="0" presId="urn:microsoft.com/office/officeart/2005/8/layout/vProcess5"/>
    <dgm:cxn modelId="{0221D203-BD25-48EF-97BE-0B798E98D72C}" type="presParOf" srcId="{02B74A55-D8AD-4124-AD5A-45F2CA94F7A6}" destId="{3FC5EDC8-6FD1-426F-9C3E-A21F38B025F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F0580B-3200-4498-B0C0-08FF3300E37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441DA8-BC7F-4C46-BA18-6E3E3B178B13}">
      <dgm:prSet phldrT="[Текст]" custT="1"/>
      <dgm:spPr>
        <a:solidFill>
          <a:srgbClr val="92D050"/>
        </a:solidFill>
        <a:ln>
          <a:solidFill>
            <a:srgbClr val="92D050"/>
          </a:solidFill>
        </a:ln>
        <a:scene3d>
          <a:camera prst="orthographicFront"/>
          <a:lightRig rig="threePt" dir="t"/>
        </a:scene3d>
        <a:sp3d>
          <a:bevelT w="57150"/>
        </a:sp3d>
      </dgm:spPr>
      <dgm:t>
        <a:bodyPr/>
        <a:lstStyle/>
        <a:p>
          <a:r>
            <a:rPr lang="ru-RU" sz="1800" b="1" baseline="0" dirty="0" smtClean="0">
              <a:solidFill>
                <a:schemeClr val="tx1"/>
              </a:solidFill>
            </a:rPr>
            <a:t>Участники</a:t>
          </a:r>
          <a:r>
            <a:rPr lang="ru-RU" sz="1800" baseline="0" dirty="0" smtClean="0">
              <a:solidFill>
                <a:schemeClr val="tx1"/>
              </a:solidFill>
            </a:rPr>
            <a:t> </a:t>
          </a:r>
          <a:r>
            <a:rPr lang="ru-RU" sz="1800" b="1" baseline="0" dirty="0" smtClean="0">
              <a:solidFill>
                <a:schemeClr val="tx1"/>
              </a:solidFill>
            </a:rPr>
            <a:t>бюджетного </a:t>
          </a:r>
        </a:p>
        <a:p>
          <a:r>
            <a:rPr lang="ru-RU" sz="1800" b="1" baseline="0" dirty="0" smtClean="0">
              <a:solidFill>
                <a:schemeClr val="tx1"/>
              </a:solidFill>
            </a:rPr>
            <a:t>процесса</a:t>
          </a:r>
        </a:p>
        <a:p>
          <a:r>
            <a:rPr lang="ru-RU" sz="1800" b="1" baseline="0" dirty="0" smtClean="0">
              <a:solidFill>
                <a:schemeClr val="tx1"/>
              </a:solidFill>
            </a:rPr>
            <a:t> района</a:t>
          </a:r>
          <a:endParaRPr lang="ru-RU" sz="1800" b="1" baseline="0" dirty="0">
            <a:solidFill>
              <a:schemeClr val="tx1"/>
            </a:solidFill>
          </a:endParaRPr>
        </a:p>
      </dgm:t>
    </dgm:pt>
    <dgm:pt modelId="{3432E6F3-3C16-45C5-8664-02ED9CAC6706}" type="parTrans" cxnId="{EDAB389F-5E18-4A7C-BB65-EC745E80860D}">
      <dgm:prSet/>
      <dgm:spPr/>
      <dgm:t>
        <a:bodyPr/>
        <a:lstStyle/>
        <a:p>
          <a:endParaRPr lang="ru-RU"/>
        </a:p>
      </dgm:t>
    </dgm:pt>
    <dgm:pt modelId="{6856FFDB-FA66-4E0C-9821-C981B85C4FC9}" type="sibTrans" cxnId="{EDAB389F-5E18-4A7C-BB65-EC745E80860D}">
      <dgm:prSet/>
      <dgm:spPr/>
      <dgm:t>
        <a:bodyPr/>
        <a:lstStyle/>
        <a:p>
          <a:endParaRPr lang="ru-RU"/>
        </a:p>
      </dgm:t>
    </dgm:pt>
    <dgm:pt modelId="{949ADEB9-5E4E-4B2C-8E06-8A297D5A7799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Глава района</a:t>
          </a:r>
          <a:endParaRPr lang="ru-RU" sz="1600" b="1" dirty="0">
            <a:solidFill>
              <a:schemeClr val="tx1"/>
            </a:solidFill>
          </a:endParaRPr>
        </a:p>
      </dgm:t>
    </dgm:pt>
    <dgm:pt modelId="{72BE65E3-5797-44B8-9D30-3F8F37820AF3}" type="parTrans" cxnId="{78E13A67-CC91-4216-8066-B24E20BD7D64}">
      <dgm:prSet/>
      <dgm:spPr/>
      <dgm:t>
        <a:bodyPr/>
        <a:lstStyle/>
        <a:p>
          <a:endParaRPr lang="ru-RU"/>
        </a:p>
      </dgm:t>
    </dgm:pt>
    <dgm:pt modelId="{4ACF048E-0D3B-4334-9A9B-171B95FC6FAE}" type="sibTrans" cxnId="{78E13A67-CC91-4216-8066-B24E20BD7D64}">
      <dgm:prSet/>
      <dgm:spPr/>
      <dgm:t>
        <a:bodyPr/>
        <a:lstStyle/>
        <a:p>
          <a:endParaRPr lang="ru-RU"/>
        </a:p>
      </dgm:t>
    </dgm:pt>
    <dgm:pt modelId="{6C3D978C-DC78-4905-A5E7-BE6D6856DDD9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Районный Совет депутатов</a:t>
          </a:r>
          <a:endParaRPr lang="ru-RU" sz="1600" b="1" dirty="0">
            <a:solidFill>
              <a:schemeClr val="tx1"/>
            </a:solidFill>
          </a:endParaRPr>
        </a:p>
      </dgm:t>
    </dgm:pt>
    <dgm:pt modelId="{17A2436F-D18B-4A4B-B4B6-E94C57E38A42}" type="parTrans" cxnId="{D8955DFD-480C-46AD-8E2D-A37764F086CE}">
      <dgm:prSet/>
      <dgm:spPr/>
      <dgm:t>
        <a:bodyPr/>
        <a:lstStyle/>
        <a:p>
          <a:endParaRPr lang="ru-RU"/>
        </a:p>
      </dgm:t>
    </dgm:pt>
    <dgm:pt modelId="{5D3D263D-D592-43DC-8DC0-E5675C9267B7}" type="sibTrans" cxnId="{D8955DFD-480C-46AD-8E2D-A37764F086CE}">
      <dgm:prSet/>
      <dgm:spPr/>
      <dgm:t>
        <a:bodyPr/>
        <a:lstStyle/>
        <a:p>
          <a:endParaRPr lang="ru-RU"/>
        </a:p>
      </dgm:t>
    </dgm:pt>
    <dgm:pt modelId="{097E52B4-4FF7-44CB-8777-B50C11AF287E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Администрация района</a:t>
          </a:r>
          <a:endParaRPr lang="ru-RU" sz="1600" b="1" dirty="0">
            <a:solidFill>
              <a:schemeClr val="tx1"/>
            </a:solidFill>
          </a:endParaRPr>
        </a:p>
      </dgm:t>
    </dgm:pt>
    <dgm:pt modelId="{270ABF42-2E40-4DA6-B132-E6C82D931106}" type="parTrans" cxnId="{19F4515B-E863-4AAB-9CF7-C14DD72639A0}">
      <dgm:prSet/>
      <dgm:spPr/>
      <dgm:t>
        <a:bodyPr/>
        <a:lstStyle/>
        <a:p>
          <a:endParaRPr lang="ru-RU"/>
        </a:p>
      </dgm:t>
    </dgm:pt>
    <dgm:pt modelId="{4A6C12FF-D479-409B-97D4-C330970D9139}" type="sibTrans" cxnId="{19F4515B-E863-4AAB-9CF7-C14DD72639A0}">
      <dgm:prSet/>
      <dgm:spPr/>
      <dgm:t>
        <a:bodyPr/>
        <a:lstStyle/>
        <a:p>
          <a:endParaRPr lang="ru-RU"/>
        </a:p>
      </dgm:t>
    </dgm:pt>
    <dgm:pt modelId="{CB1BDDAA-53EF-4392-A7D9-DC8F9E87D30F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Контрольно-счетная комиссия района</a:t>
          </a:r>
          <a:endParaRPr lang="ru-RU" sz="1600" b="1" dirty="0">
            <a:solidFill>
              <a:schemeClr val="tx1"/>
            </a:solidFill>
          </a:endParaRPr>
        </a:p>
      </dgm:t>
    </dgm:pt>
    <dgm:pt modelId="{F8936B8F-0BA9-454B-ABFC-23DB8331F4FA}" type="parTrans" cxnId="{74C9E308-C0EF-4B31-82F1-E341F8154B85}">
      <dgm:prSet/>
      <dgm:spPr/>
      <dgm:t>
        <a:bodyPr/>
        <a:lstStyle/>
        <a:p>
          <a:endParaRPr lang="ru-RU"/>
        </a:p>
      </dgm:t>
    </dgm:pt>
    <dgm:pt modelId="{B0F52B8C-76F2-4737-8D48-EFB088FFA245}" type="sibTrans" cxnId="{74C9E308-C0EF-4B31-82F1-E341F8154B85}">
      <dgm:prSet/>
      <dgm:spPr/>
      <dgm:t>
        <a:bodyPr/>
        <a:lstStyle/>
        <a:p>
          <a:endParaRPr lang="ru-RU"/>
        </a:p>
      </dgm:t>
    </dgm:pt>
    <dgm:pt modelId="{5FAAF612-D4D9-4BCD-BE7C-DF96B6793CB0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Главные распорядители бюджетных средств</a:t>
          </a:r>
          <a:endParaRPr lang="ru-RU" sz="1600" b="1" dirty="0">
            <a:solidFill>
              <a:schemeClr val="tx1"/>
            </a:solidFill>
          </a:endParaRPr>
        </a:p>
      </dgm:t>
    </dgm:pt>
    <dgm:pt modelId="{81658592-B016-4678-8891-A7B468621AEB}" type="parTrans" cxnId="{22F120BF-7571-4AE1-A8E5-BF392C8476E8}">
      <dgm:prSet/>
      <dgm:spPr/>
      <dgm:t>
        <a:bodyPr/>
        <a:lstStyle/>
        <a:p>
          <a:endParaRPr lang="ru-RU"/>
        </a:p>
      </dgm:t>
    </dgm:pt>
    <dgm:pt modelId="{37D65B11-B5BF-407E-BEEF-AB671D400282}" type="sibTrans" cxnId="{22F120BF-7571-4AE1-A8E5-BF392C8476E8}">
      <dgm:prSet/>
      <dgm:spPr/>
      <dgm:t>
        <a:bodyPr/>
        <a:lstStyle/>
        <a:p>
          <a:endParaRPr lang="ru-RU"/>
        </a:p>
      </dgm:t>
    </dgm:pt>
    <dgm:pt modelId="{D1792E62-5D77-43D0-96DF-6C10453D1611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Главные администраторы доходов бюджета</a:t>
          </a:r>
          <a:endParaRPr lang="ru-RU" sz="1600" b="1" dirty="0">
            <a:solidFill>
              <a:schemeClr val="tx1"/>
            </a:solidFill>
          </a:endParaRPr>
        </a:p>
      </dgm:t>
    </dgm:pt>
    <dgm:pt modelId="{14F04ED0-1B3D-4DB9-B180-B3420BB0ECAC}" type="parTrans" cxnId="{D1C0BFF1-8850-4C04-9D7A-071ED19CF5D6}">
      <dgm:prSet/>
      <dgm:spPr/>
      <dgm:t>
        <a:bodyPr/>
        <a:lstStyle/>
        <a:p>
          <a:endParaRPr lang="ru-RU"/>
        </a:p>
      </dgm:t>
    </dgm:pt>
    <dgm:pt modelId="{F812F3FD-8852-4039-B0F3-771B3C4DF2CE}" type="sibTrans" cxnId="{D1C0BFF1-8850-4C04-9D7A-071ED19CF5D6}">
      <dgm:prSet/>
      <dgm:spPr/>
      <dgm:t>
        <a:bodyPr/>
        <a:lstStyle/>
        <a:p>
          <a:endParaRPr lang="ru-RU"/>
        </a:p>
      </dgm:t>
    </dgm:pt>
    <dgm:pt modelId="{A7E8BB15-9231-44DE-8771-E62F456EC657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Получатели бюджетных средств</a:t>
          </a:r>
          <a:endParaRPr lang="ru-RU" sz="1600" b="1" dirty="0">
            <a:solidFill>
              <a:schemeClr val="tx1"/>
            </a:solidFill>
          </a:endParaRPr>
        </a:p>
      </dgm:t>
    </dgm:pt>
    <dgm:pt modelId="{3117E427-8048-4162-B5D8-3B02EAD18FBD}" type="parTrans" cxnId="{36C33E26-9887-47FC-AA47-586F10D9BB65}">
      <dgm:prSet/>
      <dgm:spPr/>
      <dgm:t>
        <a:bodyPr/>
        <a:lstStyle/>
        <a:p>
          <a:endParaRPr lang="ru-RU"/>
        </a:p>
      </dgm:t>
    </dgm:pt>
    <dgm:pt modelId="{A6290865-FDA1-4BF6-9507-A668419AEEC0}" type="sibTrans" cxnId="{36C33E26-9887-47FC-AA47-586F10D9BB65}">
      <dgm:prSet/>
      <dgm:spPr/>
      <dgm:t>
        <a:bodyPr/>
        <a:lstStyle/>
        <a:p>
          <a:endParaRPr lang="ru-RU"/>
        </a:p>
      </dgm:t>
    </dgm:pt>
    <dgm:pt modelId="{52853902-EF4D-4FF1-9CD8-3D2A51EFED23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Финансовое управление</a:t>
          </a:r>
          <a:endParaRPr lang="ru-RU" sz="1600" b="1" dirty="0">
            <a:solidFill>
              <a:schemeClr val="tx1"/>
            </a:solidFill>
          </a:endParaRPr>
        </a:p>
      </dgm:t>
    </dgm:pt>
    <dgm:pt modelId="{5825B272-8483-4608-9DF4-371550584505}" type="parTrans" cxnId="{75C8D06D-A037-464E-AD62-882E6DE4FBFD}">
      <dgm:prSet/>
      <dgm:spPr/>
      <dgm:t>
        <a:bodyPr/>
        <a:lstStyle/>
        <a:p>
          <a:endParaRPr lang="ru-RU"/>
        </a:p>
      </dgm:t>
    </dgm:pt>
    <dgm:pt modelId="{E61E2059-E681-460A-BECD-72B0F21C6F01}" type="sibTrans" cxnId="{75C8D06D-A037-464E-AD62-882E6DE4FBFD}">
      <dgm:prSet/>
      <dgm:spPr/>
      <dgm:t>
        <a:bodyPr/>
        <a:lstStyle/>
        <a:p>
          <a:endParaRPr lang="ru-RU"/>
        </a:p>
      </dgm:t>
    </dgm:pt>
    <dgm:pt modelId="{EE7D1F41-CA4A-4CFE-972F-AADCC59749B7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Главные администраторы источников финансирования дефицита бюджета</a:t>
          </a:r>
          <a:endParaRPr lang="ru-RU" sz="1600" b="1" dirty="0">
            <a:solidFill>
              <a:schemeClr val="tx1"/>
            </a:solidFill>
          </a:endParaRPr>
        </a:p>
      </dgm:t>
    </dgm:pt>
    <dgm:pt modelId="{C9475E24-8F55-4DEC-916A-17B71B0FC652}" type="parTrans" cxnId="{D186DB16-44DB-4947-A7BC-8302CDC9F756}">
      <dgm:prSet/>
      <dgm:spPr/>
      <dgm:t>
        <a:bodyPr/>
        <a:lstStyle/>
        <a:p>
          <a:endParaRPr lang="ru-RU"/>
        </a:p>
      </dgm:t>
    </dgm:pt>
    <dgm:pt modelId="{F33D1498-EBAF-454F-8BCF-CCFFCDD64947}" type="sibTrans" cxnId="{D186DB16-44DB-4947-A7BC-8302CDC9F756}">
      <dgm:prSet/>
      <dgm:spPr/>
      <dgm:t>
        <a:bodyPr/>
        <a:lstStyle/>
        <a:p>
          <a:endParaRPr lang="ru-RU"/>
        </a:p>
      </dgm:t>
    </dgm:pt>
    <dgm:pt modelId="{EC22E129-01F4-4BBB-BFB1-C850574902CA}" type="pres">
      <dgm:prSet presAssocID="{35F0580B-3200-4498-B0C0-08FF3300E3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76464F-7998-4A10-94CD-776520A1FE74}" type="pres">
      <dgm:prSet presAssocID="{86441DA8-BC7F-4C46-BA18-6E3E3B178B13}" presName="centerShape" presStyleLbl="node0" presStyleIdx="0" presStyleCnt="1" custScaleX="134477" custScaleY="107761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61AE77C-16AD-48FB-B41B-9B815CA24ED6}" type="pres">
      <dgm:prSet presAssocID="{949ADEB9-5E4E-4B2C-8E06-8A297D5A7799}" presName="node" presStyleLbl="node1" presStyleIdx="0" presStyleCnt="9" custAng="0" custScaleX="167692" custScaleY="49478" custRadScaleRad="97588" custRadScaleInc="644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B8C1680-E1CE-4A86-9633-AB534D670ADD}" type="pres">
      <dgm:prSet presAssocID="{949ADEB9-5E4E-4B2C-8E06-8A297D5A7799}" presName="dummy" presStyleCnt="0"/>
      <dgm:spPr/>
    </dgm:pt>
    <dgm:pt modelId="{E9CB2ADE-235D-4899-BE14-E026F1ED7C75}" type="pres">
      <dgm:prSet presAssocID="{4ACF048E-0D3B-4334-9A9B-171B95FC6FAE}" presName="sibTrans" presStyleLbl="sibTrans2D1" presStyleIdx="0" presStyleCnt="9"/>
      <dgm:spPr/>
      <dgm:t>
        <a:bodyPr/>
        <a:lstStyle/>
        <a:p>
          <a:endParaRPr lang="ru-RU"/>
        </a:p>
      </dgm:t>
    </dgm:pt>
    <dgm:pt modelId="{27FA031C-3ACF-444B-9F35-A24F6B0BAA50}" type="pres">
      <dgm:prSet presAssocID="{6C3D978C-DC78-4905-A5E7-BE6D6856DDD9}" presName="node" presStyleLbl="node1" presStyleIdx="1" presStyleCnt="9" custScaleX="180823" custScaleY="45581" custRadScaleRad="97101" custRadScaleInc="389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0D0C220-B8D5-4EFB-8B94-D1ED31CD366F}" type="pres">
      <dgm:prSet presAssocID="{6C3D978C-DC78-4905-A5E7-BE6D6856DDD9}" presName="dummy" presStyleCnt="0"/>
      <dgm:spPr/>
    </dgm:pt>
    <dgm:pt modelId="{94F72199-F077-4A7A-A305-EA78D2DC4726}" type="pres">
      <dgm:prSet presAssocID="{5D3D263D-D592-43DC-8DC0-E5675C9267B7}" presName="sibTrans" presStyleLbl="sibTrans2D1" presStyleIdx="1" presStyleCnt="9"/>
      <dgm:spPr/>
      <dgm:t>
        <a:bodyPr/>
        <a:lstStyle/>
        <a:p>
          <a:endParaRPr lang="ru-RU"/>
        </a:p>
      </dgm:t>
    </dgm:pt>
    <dgm:pt modelId="{F9197025-8A53-4A30-ACB6-5DD2B013FE79}" type="pres">
      <dgm:prSet presAssocID="{097E52B4-4FF7-44CB-8777-B50C11AF287E}" presName="node" presStyleLbl="node1" presStyleIdx="2" presStyleCnt="9" custScaleX="172593" custScaleY="4992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5749308-EB9B-48D4-9A87-EF2F5854D0EB}" type="pres">
      <dgm:prSet presAssocID="{097E52B4-4FF7-44CB-8777-B50C11AF287E}" presName="dummy" presStyleCnt="0"/>
      <dgm:spPr/>
    </dgm:pt>
    <dgm:pt modelId="{2CAFFFA3-74CA-4540-A147-86374F405118}" type="pres">
      <dgm:prSet presAssocID="{4A6C12FF-D479-409B-97D4-C330970D9139}" presName="sibTrans" presStyleLbl="sibTrans2D1" presStyleIdx="2" presStyleCnt="9"/>
      <dgm:spPr/>
      <dgm:t>
        <a:bodyPr/>
        <a:lstStyle/>
        <a:p>
          <a:endParaRPr lang="ru-RU"/>
        </a:p>
      </dgm:t>
    </dgm:pt>
    <dgm:pt modelId="{872A8C05-31C0-4DFA-8D88-EE081F6FBB3B}" type="pres">
      <dgm:prSet presAssocID="{CB1BDDAA-53EF-4392-A7D9-DC8F9E87D30F}" presName="node" presStyleLbl="node1" presStyleIdx="3" presStyleCnt="9" custScaleX="208755" custScaleY="506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7E789D-4CAB-43D2-A5F5-6E03AAAF3950}" type="pres">
      <dgm:prSet presAssocID="{CB1BDDAA-53EF-4392-A7D9-DC8F9E87D30F}" presName="dummy" presStyleCnt="0"/>
      <dgm:spPr/>
    </dgm:pt>
    <dgm:pt modelId="{198EF1FA-867A-4B8E-8509-DD7CEDA42006}" type="pres">
      <dgm:prSet presAssocID="{B0F52B8C-76F2-4737-8D48-EFB088FFA245}" presName="sibTrans" presStyleLbl="sibTrans2D1" presStyleIdx="3" presStyleCnt="9"/>
      <dgm:spPr/>
      <dgm:t>
        <a:bodyPr/>
        <a:lstStyle/>
        <a:p>
          <a:endParaRPr lang="ru-RU"/>
        </a:p>
      </dgm:t>
    </dgm:pt>
    <dgm:pt modelId="{1546218C-DDBF-42C6-B019-86FE46B2F933}" type="pres">
      <dgm:prSet presAssocID="{5FAAF612-D4D9-4BCD-BE7C-DF96B6793CB0}" presName="node" presStyleLbl="node1" presStyleIdx="4" presStyleCnt="9" custScaleX="206616" custScaleY="63566" custRadScaleRad="108657" custRadScaleInc="-899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4633DAE-072F-4022-BB41-4CA81B9C80F8}" type="pres">
      <dgm:prSet presAssocID="{5FAAF612-D4D9-4BCD-BE7C-DF96B6793CB0}" presName="dummy" presStyleCnt="0"/>
      <dgm:spPr/>
    </dgm:pt>
    <dgm:pt modelId="{A2CE2315-BF49-4E96-AB8F-9BBAEE9931CA}" type="pres">
      <dgm:prSet presAssocID="{37D65B11-B5BF-407E-BEEF-AB671D400282}" presName="sibTrans" presStyleLbl="sibTrans2D1" presStyleIdx="4" presStyleCnt="9"/>
      <dgm:spPr/>
      <dgm:t>
        <a:bodyPr/>
        <a:lstStyle/>
        <a:p>
          <a:endParaRPr lang="ru-RU"/>
        </a:p>
      </dgm:t>
    </dgm:pt>
    <dgm:pt modelId="{6FD316C6-6DDD-4C4D-88F1-789D604819A5}" type="pres">
      <dgm:prSet presAssocID="{D1792E62-5D77-43D0-96DF-6C10453D1611}" presName="node" presStyleLbl="node1" presStyleIdx="5" presStyleCnt="9" custScaleX="162719" custScaleY="628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659D363-856B-45F5-9B06-3416EB5C7C99}" type="pres">
      <dgm:prSet presAssocID="{D1792E62-5D77-43D0-96DF-6C10453D1611}" presName="dummy" presStyleCnt="0"/>
      <dgm:spPr/>
    </dgm:pt>
    <dgm:pt modelId="{14FF2F8A-06C0-41F5-AF3D-D46EB09B8D2D}" type="pres">
      <dgm:prSet presAssocID="{F812F3FD-8852-4039-B0F3-771B3C4DF2CE}" presName="sibTrans" presStyleLbl="sibTrans2D1" presStyleIdx="5" presStyleCnt="9"/>
      <dgm:spPr/>
      <dgm:t>
        <a:bodyPr/>
        <a:lstStyle/>
        <a:p>
          <a:endParaRPr lang="ru-RU"/>
        </a:p>
      </dgm:t>
    </dgm:pt>
    <dgm:pt modelId="{1914CDE0-3B72-42B6-8A2F-304E6D222A76}" type="pres">
      <dgm:prSet presAssocID="{A7E8BB15-9231-44DE-8771-E62F456EC657}" presName="node" presStyleLbl="node1" presStyleIdx="6" presStyleCnt="9" custScaleX="173548" custScaleY="64723" custRadScaleRad="101659" custRadScaleInc="-511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3029A9D-9E77-4045-801F-DE599FEB103D}" type="pres">
      <dgm:prSet presAssocID="{A7E8BB15-9231-44DE-8771-E62F456EC657}" presName="dummy" presStyleCnt="0"/>
      <dgm:spPr/>
    </dgm:pt>
    <dgm:pt modelId="{9C079F57-2D0D-43FB-B8DA-27FEC764BDB2}" type="pres">
      <dgm:prSet presAssocID="{A6290865-FDA1-4BF6-9507-A668419AEEC0}" presName="sibTrans" presStyleLbl="sibTrans2D1" presStyleIdx="6" presStyleCnt="9"/>
      <dgm:spPr/>
      <dgm:t>
        <a:bodyPr/>
        <a:lstStyle/>
        <a:p>
          <a:endParaRPr lang="ru-RU"/>
        </a:p>
      </dgm:t>
    </dgm:pt>
    <dgm:pt modelId="{EBA4FE71-C240-4C43-BFD0-2CE866F3DF0E}" type="pres">
      <dgm:prSet presAssocID="{EE7D1F41-CA4A-4CFE-972F-AADCC59749B7}" presName="node" presStyleLbl="node1" presStyleIdx="7" presStyleCnt="9" custScaleX="165160" custScaleY="139773" custRadScaleRad="100924" custRadScaleInc="-134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E85D24A-2850-45B0-ACDC-67BFFF487A40}" type="pres">
      <dgm:prSet presAssocID="{EE7D1F41-CA4A-4CFE-972F-AADCC59749B7}" presName="dummy" presStyleCnt="0"/>
      <dgm:spPr/>
    </dgm:pt>
    <dgm:pt modelId="{28D47850-9B57-49A7-9ED3-EFC9B1794553}" type="pres">
      <dgm:prSet presAssocID="{F33D1498-EBAF-454F-8BCF-CCFFCDD64947}" presName="sibTrans" presStyleLbl="sibTrans2D1" presStyleIdx="7" presStyleCnt="9"/>
      <dgm:spPr/>
      <dgm:t>
        <a:bodyPr/>
        <a:lstStyle/>
        <a:p>
          <a:endParaRPr lang="ru-RU"/>
        </a:p>
      </dgm:t>
    </dgm:pt>
    <dgm:pt modelId="{DBDDF7FB-966F-4983-9504-FA7B50C63D83}" type="pres">
      <dgm:prSet presAssocID="{52853902-EF4D-4FF1-9CD8-3D2A51EFED23}" presName="node" presStyleLbl="node1" presStyleIdx="8" presStyleCnt="9" custScaleX="160256" custScaleY="63361" custRadScaleRad="99585" custRadScaleInc="-183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DACF2D0-08D3-4ACE-A8E2-46403236CFD3}" type="pres">
      <dgm:prSet presAssocID="{52853902-EF4D-4FF1-9CD8-3D2A51EFED23}" presName="dummy" presStyleCnt="0"/>
      <dgm:spPr/>
    </dgm:pt>
    <dgm:pt modelId="{0B58A7FE-1EDC-4D40-9C08-DE6743275BF0}" type="pres">
      <dgm:prSet presAssocID="{E61E2059-E681-460A-BECD-72B0F21C6F01}" presName="sibTrans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683FB69A-609B-42A8-A7F7-1F2F6EB9D150}" type="presOf" srcId="{86441DA8-BC7F-4C46-BA18-6E3E3B178B13}" destId="{6F76464F-7998-4A10-94CD-776520A1FE74}" srcOrd="0" destOrd="0" presId="urn:microsoft.com/office/officeart/2005/8/layout/radial6"/>
    <dgm:cxn modelId="{22F120BF-7571-4AE1-A8E5-BF392C8476E8}" srcId="{86441DA8-BC7F-4C46-BA18-6E3E3B178B13}" destId="{5FAAF612-D4D9-4BCD-BE7C-DF96B6793CB0}" srcOrd="4" destOrd="0" parTransId="{81658592-B016-4678-8891-A7B468621AEB}" sibTransId="{37D65B11-B5BF-407E-BEEF-AB671D400282}"/>
    <dgm:cxn modelId="{A9684273-F7B2-4126-9A3E-B09D527E51FD}" type="presOf" srcId="{949ADEB9-5E4E-4B2C-8E06-8A297D5A7799}" destId="{F61AE77C-16AD-48FB-B41B-9B815CA24ED6}" srcOrd="0" destOrd="0" presId="urn:microsoft.com/office/officeart/2005/8/layout/radial6"/>
    <dgm:cxn modelId="{19F4515B-E863-4AAB-9CF7-C14DD72639A0}" srcId="{86441DA8-BC7F-4C46-BA18-6E3E3B178B13}" destId="{097E52B4-4FF7-44CB-8777-B50C11AF287E}" srcOrd="2" destOrd="0" parTransId="{270ABF42-2E40-4DA6-B132-E6C82D931106}" sibTransId="{4A6C12FF-D479-409B-97D4-C330970D9139}"/>
    <dgm:cxn modelId="{78E13A67-CC91-4216-8066-B24E20BD7D64}" srcId="{86441DA8-BC7F-4C46-BA18-6E3E3B178B13}" destId="{949ADEB9-5E4E-4B2C-8E06-8A297D5A7799}" srcOrd="0" destOrd="0" parTransId="{72BE65E3-5797-44B8-9D30-3F8F37820AF3}" sibTransId="{4ACF048E-0D3B-4334-9A9B-171B95FC6FAE}"/>
    <dgm:cxn modelId="{60828767-0AB4-4D0B-A538-6CEC16CB4640}" type="presOf" srcId="{6C3D978C-DC78-4905-A5E7-BE6D6856DDD9}" destId="{27FA031C-3ACF-444B-9F35-A24F6B0BAA50}" srcOrd="0" destOrd="0" presId="urn:microsoft.com/office/officeart/2005/8/layout/radial6"/>
    <dgm:cxn modelId="{7E2B08B8-3919-49B1-80EB-213388F8D6AF}" type="presOf" srcId="{B0F52B8C-76F2-4737-8D48-EFB088FFA245}" destId="{198EF1FA-867A-4B8E-8509-DD7CEDA42006}" srcOrd="0" destOrd="0" presId="urn:microsoft.com/office/officeart/2005/8/layout/radial6"/>
    <dgm:cxn modelId="{F67C16C1-C280-4797-9C60-49A6918C96E2}" type="presOf" srcId="{A7E8BB15-9231-44DE-8771-E62F456EC657}" destId="{1914CDE0-3B72-42B6-8A2F-304E6D222A76}" srcOrd="0" destOrd="0" presId="urn:microsoft.com/office/officeart/2005/8/layout/radial6"/>
    <dgm:cxn modelId="{74A76E85-DACA-4D4F-8EBA-0D7A18A11DCC}" type="presOf" srcId="{F33D1498-EBAF-454F-8BCF-CCFFCDD64947}" destId="{28D47850-9B57-49A7-9ED3-EFC9B1794553}" srcOrd="0" destOrd="0" presId="urn:microsoft.com/office/officeart/2005/8/layout/radial6"/>
    <dgm:cxn modelId="{D186DB16-44DB-4947-A7BC-8302CDC9F756}" srcId="{86441DA8-BC7F-4C46-BA18-6E3E3B178B13}" destId="{EE7D1F41-CA4A-4CFE-972F-AADCC59749B7}" srcOrd="7" destOrd="0" parTransId="{C9475E24-8F55-4DEC-916A-17B71B0FC652}" sibTransId="{F33D1498-EBAF-454F-8BCF-CCFFCDD64947}"/>
    <dgm:cxn modelId="{A9BB7B41-D9CD-4285-B698-0D3B6CD7BD4D}" type="presOf" srcId="{E61E2059-E681-460A-BECD-72B0F21C6F01}" destId="{0B58A7FE-1EDC-4D40-9C08-DE6743275BF0}" srcOrd="0" destOrd="0" presId="urn:microsoft.com/office/officeart/2005/8/layout/radial6"/>
    <dgm:cxn modelId="{36C33E26-9887-47FC-AA47-586F10D9BB65}" srcId="{86441DA8-BC7F-4C46-BA18-6E3E3B178B13}" destId="{A7E8BB15-9231-44DE-8771-E62F456EC657}" srcOrd="6" destOrd="0" parTransId="{3117E427-8048-4162-B5D8-3B02EAD18FBD}" sibTransId="{A6290865-FDA1-4BF6-9507-A668419AEEC0}"/>
    <dgm:cxn modelId="{663A9ED6-E6FC-44A6-9F8C-39F7CD5D9FBC}" type="presOf" srcId="{D1792E62-5D77-43D0-96DF-6C10453D1611}" destId="{6FD316C6-6DDD-4C4D-88F1-789D604819A5}" srcOrd="0" destOrd="0" presId="urn:microsoft.com/office/officeart/2005/8/layout/radial6"/>
    <dgm:cxn modelId="{91F4045C-4B34-4342-910D-39F41C8A7764}" type="presOf" srcId="{35F0580B-3200-4498-B0C0-08FF3300E379}" destId="{EC22E129-01F4-4BBB-BFB1-C850574902CA}" srcOrd="0" destOrd="0" presId="urn:microsoft.com/office/officeart/2005/8/layout/radial6"/>
    <dgm:cxn modelId="{75C8D06D-A037-464E-AD62-882E6DE4FBFD}" srcId="{86441DA8-BC7F-4C46-BA18-6E3E3B178B13}" destId="{52853902-EF4D-4FF1-9CD8-3D2A51EFED23}" srcOrd="8" destOrd="0" parTransId="{5825B272-8483-4608-9DF4-371550584505}" sibTransId="{E61E2059-E681-460A-BECD-72B0F21C6F01}"/>
    <dgm:cxn modelId="{35E8289F-A30C-4316-AAE9-E2573BBF9ED6}" type="presOf" srcId="{5FAAF612-D4D9-4BCD-BE7C-DF96B6793CB0}" destId="{1546218C-DDBF-42C6-B019-86FE46B2F933}" srcOrd="0" destOrd="0" presId="urn:microsoft.com/office/officeart/2005/8/layout/radial6"/>
    <dgm:cxn modelId="{8A7776A7-77F3-4CD6-89B8-B78E3F9C5FBC}" type="presOf" srcId="{097E52B4-4FF7-44CB-8777-B50C11AF287E}" destId="{F9197025-8A53-4A30-ACB6-5DD2B013FE79}" srcOrd="0" destOrd="0" presId="urn:microsoft.com/office/officeart/2005/8/layout/radial6"/>
    <dgm:cxn modelId="{BC36B360-2C1D-41BB-B1F9-E29CE916C480}" type="presOf" srcId="{52853902-EF4D-4FF1-9CD8-3D2A51EFED23}" destId="{DBDDF7FB-966F-4983-9504-FA7B50C63D83}" srcOrd="0" destOrd="0" presId="urn:microsoft.com/office/officeart/2005/8/layout/radial6"/>
    <dgm:cxn modelId="{D8955DFD-480C-46AD-8E2D-A37764F086CE}" srcId="{86441DA8-BC7F-4C46-BA18-6E3E3B178B13}" destId="{6C3D978C-DC78-4905-A5E7-BE6D6856DDD9}" srcOrd="1" destOrd="0" parTransId="{17A2436F-D18B-4A4B-B4B6-E94C57E38A42}" sibTransId="{5D3D263D-D592-43DC-8DC0-E5675C9267B7}"/>
    <dgm:cxn modelId="{5BFF74ED-70FD-4EC1-9EFC-CA75D22CC20D}" type="presOf" srcId="{EE7D1F41-CA4A-4CFE-972F-AADCC59749B7}" destId="{EBA4FE71-C240-4C43-BFD0-2CE866F3DF0E}" srcOrd="0" destOrd="0" presId="urn:microsoft.com/office/officeart/2005/8/layout/radial6"/>
    <dgm:cxn modelId="{ECBA6D4C-4B36-4D3F-9D11-BD731A8EF5E0}" type="presOf" srcId="{4ACF048E-0D3B-4334-9A9B-171B95FC6FAE}" destId="{E9CB2ADE-235D-4899-BE14-E026F1ED7C75}" srcOrd="0" destOrd="0" presId="urn:microsoft.com/office/officeart/2005/8/layout/radial6"/>
    <dgm:cxn modelId="{D9D3993F-A09F-42BC-B609-61A36E34B24A}" type="presOf" srcId="{A6290865-FDA1-4BF6-9507-A668419AEEC0}" destId="{9C079F57-2D0D-43FB-B8DA-27FEC764BDB2}" srcOrd="0" destOrd="0" presId="urn:microsoft.com/office/officeart/2005/8/layout/radial6"/>
    <dgm:cxn modelId="{1C7BCAA8-E2A8-4DF8-8D02-CE3A924E3AC6}" type="presOf" srcId="{CB1BDDAA-53EF-4392-A7D9-DC8F9E87D30F}" destId="{872A8C05-31C0-4DFA-8D88-EE081F6FBB3B}" srcOrd="0" destOrd="0" presId="urn:microsoft.com/office/officeart/2005/8/layout/radial6"/>
    <dgm:cxn modelId="{8C495C2F-D8AF-4D46-8727-2AFD217DA238}" type="presOf" srcId="{37D65B11-B5BF-407E-BEEF-AB671D400282}" destId="{A2CE2315-BF49-4E96-AB8F-9BBAEE9931CA}" srcOrd="0" destOrd="0" presId="urn:microsoft.com/office/officeart/2005/8/layout/radial6"/>
    <dgm:cxn modelId="{74C9E308-C0EF-4B31-82F1-E341F8154B85}" srcId="{86441DA8-BC7F-4C46-BA18-6E3E3B178B13}" destId="{CB1BDDAA-53EF-4392-A7D9-DC8F9E87D30F}" srcOrd="3" destOrd="0" parTransId="{F8936B8F-0BA9-454B-ABFC-23DB8331F4FA}" sibTransId="{B0F52B8C-76F2-4737-8D48-EFB088FFA245}"/>
    <dgm:cxn modelId="{AD35C3E2-7D41-4D39-BE13-3CB06EB3B39F}" type="presOf" srcId="{5D3D263D-D592-43DC-8DC0-E5675C9267B7}" destId="{94F72199-F077-4A7A-A305-EA78D2DC4726}" srcOrd="0" destOrd="0" presId="urn:microsoft.com/office/officeart/2005/8/layout/radial6"/>
    <dgm:cxn modelId="{58ED1DF0-1D73-43CA-A7F3-AA607F009545}" type="presOf" srcId="{F812F3FD-8852-4039-B0F3-771B3C4DF2CE}" destId="{14FF2F8A-06C0-41F5-AF3D-D46EB09B8D2D}" srcOrd="0" destOrd="0" presId="urn:microsoft.com/office/officeart/2005/8/layout/radial6"/>
    <dgm:cxn modelId="{D1C0BFF1-8850-4C04-9D7A-071ED19CF5D6}" srcId="{86441DA8-BC7F-4C46-BA18-6E3E3B178B13}" destId="{D1792E62-5D77-43D0-96DF-6C10453D1611}" srcOrd="5" destOrd="0" parTransId="{14F04ED0-1B3D-4DB9-B180-B3420BB0ECAC}" sibTransId="{F812F3FD-8852-4039-B0F3-771B3C4DF2CE}"/>
    <dgm:cxn modelId="{A15645D8-31D6-468E-961A-493726BCCC40}" type="presOf" srcId="{4A6C12FF-D479-409B-97D4-C330970D9139}" destId="{2CAFFFA3-74CA-4540-A147-86374F405118}" srcOrd="0" destOrd="0" presId="urn:microsoft.com/office/officeart/2005/8/layout/radial6"/>
    <dgm:cxn modelId="{EDAB389F-5E18-4A7C-BB65-EC745E80860D}" srcId="{35F0580B-3200-4498-B0C0-08FF3300E379}" destId="{86441DA8-BC7F-4C46-BA18-6E3E3B178B13}" srcOrd="0" destOrd="0" parTransId="{3432E6F3-3C16-45C5-8664-02ED9CAC6706}" sibTransId="{6856FFDB-FA66-4E0C-9821-C981B85C4FC9}"/>
    <dgm:cxn modelId="{630DB315-DD1A-42C1-9CAF-478A324B72DF}" type="presParOf" srcId="{EC22E129-01F4-4BBB-BFB1-C850574902CA}" destId="{6F76464F-7998-4A10-94CD-776520A1FE74}" srcOrd="0" destOrd="0" presId="urn:microsoft.com/office/officeart/2005/8/layout/radial6"/>
    <dgm:cxn modelId="{07E40423-F42F-4131-9763-033D4A5E5017}" type="presParOf" srcId="{EC22E129-01F4-4BBB-BFB1-C850574902CA}" destId="{F61AE77C-16AD-48FB-B41B-9B815CA24ED6}" srcOrd="1" destOrd="0" presId="urn:microsoft.com/office/officeart/2005/8/layout/radial6"/>
    <dgm:cxn modelId="{01E93A2F-BB5A-4B02-BEDB-87C5166884E7}" type="presParOf" srcId="{EC22E129-01F4-4BBB-BFB1-C850574902CA}" destId="{EB8C1680-E1CE-4A86-9633-AB534D670ADD}" srcOrd="2" destOrd="0" presId="urn:microsoft.com/office/officeart/2005/8/layout/radial6"/>
    <dgm:cxn modelId="{66F2A51B-B3AA-4A5B-BD77-5F029D4180BA}" type="presParOf" srcId="{EC22E129-01F4-4BBB-BFB1-C850574902CA}" destId="{E9CB2ADE-235D-4899-BE14-E026F1ED7C75}" srcOrd="3" destOrd="0" presId="urn:microsoft.com/office/officeart/2005/8/layout/radial6"/>
    <dgm:cxn modelId="{2013E763-F786-450A-B40C-57630FCB503B}" type="presParOf" srcId="{EC22E129-01F4-4BBB-BFB1-C850574902CA}" destId="{27FA031C-3ACF-444B-9F35-A24F6B0BAA50}" srcOrd="4" destOrd="0" presId="urn:microsoft.com/office/officeart/2005/8/layout/radial6"/>
    <dgm:cxn modelId="{0769A507-A708-45F1-895B-3AEA86F7CDA2}" type="presParOf" srcId="{EC22E129-01F4-4BBB-BFB1-C850574902CA}" destId="{10D0C220-B8D5-4EFB-8B94-D1ED31CD366F}" srcOrd="5" destOrd="0" presId="urn:microsoft.com/office/officeart/2005/8/layout/radial6"/>
    <dgm:cxn modelId="{149915F3-5AAA-4243-8A99-9A77E1659999}" type="presParOf" srcId="{EC22E129-01F4-4BBB-BFB1-C850574902CA}" destId="{94F72199-F077-4A7A-A305-EA78D2DC4726}" srcOrd="6" destOrd="0" presId="urn:microsoft.com/office/officeart/2005/8/layout/radial6"/>
    <dgm:cxn modelId="{BBF3E214-A990-4670-AC7D-171AD60D0B1F}" type="presParOf" srcId="{EC22E129-01F4-4BBB-BFB1-C850574902CA}" destId="{F9197025-8A53-4A30-ACB6-5DD2B013FE79}" srcOrd="7" destOrd="0" presId="urn:microsoft.com/office/officeart/2005/8/layout/radial6"/>
    <dgm:cxn modelId="{135887E6-F952-4BE2-8B19-81B7884BCC4D}" type="presParOf" srcId="{EC22E129-01F4-4BBB-BFB1-C850574902CA}" destId="{C5749308-EB9B-48D4-9A87-EF2F5854D0EB}" srcOrd="8" destOrd="0" presId="urn:microsoft.com/office/officeart/2005/8/layout/radial6"/>
    <dgm:cxn modelId="{A87FDC91-60F4-4772-ABAA-55E950711113}" type="presParOf" srcId="{EC22E129-01F4-4BBB-BFB1-C850574902CA}" destId="{2CAFFFA3-74CA-4540-A147-86374F405118}" srcOrd="9" destOrd="0" presId="urn:microsoft.com/office/officeart/2005/8/layout/radial6"/>
    <dgm:cxn modelId="{1BFE7AE5-850D-4BBD-8811-3731A7E85178}" type="presParOf" srcId="{EC22E129-01F4-4BBB-BFB1-C850574902CA}" destId="{872A8C05-31C0-4DFA-8D88-EE081F6FBB3B}" srcOrd="10" destOrd="0" presId="urn:microsoft.com/office/officeart/2005/8/layout/radial6"/>
    <dgm:cxn modelId="{71AF48A2-6FA3-405C-ADF5-E022D1653DCA}" type="presParOf" srcId="{EC22E129-01F4-4BBB-BFB1-C850574902CA}" destId="{DB7E789D-4CAB-43D2-A5F5-6E03AAAF3950}" srcOrd="11" destOrd="0" presId="urn:microsoft.com/office/officeart/2005/8/layout/radial6"/>
    <dgm:cxn modelId="{D558955E-6BBF-402B-9C51-E67BAC1641B7}" type="presParOf" srcId="{EC22E129-01F4-4BBB-BFB1-C850574902CA}" destId="{198EF1FA-867A-4B8E-8509-DD7CEDA42006}" srcOrd="12" destOrd="0" presId="urn:microsoft.com/office/officeart/2005/8/layout/radial6"/>
    <dgm:cxn modelId="{BF162675-6030-4730-8348-816B2EF88461}" type="presParOf" srcId="{EC22E129-01F4-4BBB-BFB1-C850574902CA}" destId="{1546218C-DDBF-42C6-B019-86FE46B2F933}" srcOrd="13" destOrd="0" presId="urn:microsoft.com/office/officeart/2005/8/layout/radial6"/>
    <dgm:cxn modelId="{F51D61DE-3DA8-44E0-9BFA-2FEE7EA644E1}" type="presParOf" srcId="{EC22E129-01F4-4BBB-BFB1-C850574902CA}" destId="{74633DAE-072F-4022-BB41-4CA81B9C80F8}" srcOrd="14" destOrd="0" presId="urn:microsoft.com/office/officeart/2005/8/layout/radial6"/>
    <dgm:cxn modelId="{14B61220-600A-4382-A49B-45F7C7FF4CBE}" type="presParOf" srcId="{EC22E129-01F4-4BBB-BFB1-C850574902CA}" destId="{A2CE2315-BF49-4E96-AB8F-9BBAEE9931CA}" srcOrd="15" destOrd="0" presId="urn:microsoft.com/office/officeart/2005/8/layout/radial6"/>
    <dgm:cxn modelId="{DC2B0C60-3EF7-4CCD-8B7C-E0A405CE0DC6}" type="presParOf" srcId="{EC22E129-01F4-4BBB-BFB1-C850574902CA}" destId="{6FD316C6-6DDD-4C4D-88F1-789D604819A5}" srcOrd="16" destOrd="0" presId="urn:microsoft.com/office/officeart/2005/8/layout/radial6"/>
    <dgm:cxn modelId="{190A7E5F-1D09-4E38-98D1-BEF7530BF98D}" type="presParOf" srcId="{EC22E129-01F4-4BBB-BFB1-C850574902CA}" destId="{E659D363-856B-45F5-9B06-3416EB5C7C99}" srcOrd="17" destOrd="0" presId="urn:microsoft.com/office/officeart/2005/8/layout/radial6"/>
    <dgm:cxn modelId="{53ADA8E6-E868-4FA8-B74B-6B45FC7D656F}" type="presParOf" srcId="{EC22E129-01F4-4BBB-BFB1-C850574902CA}" destId="{14FF2F8A-06C0-41F5-AF3D-D46EB09B8D2D}" srcOrd="18" destOrd="0" presId="urn:microsoft.com/office/officeart/2005/8/layout/radial6"/>
    <dgm:cxn modelId="{0FB2BD53-6FC0-4FAF-A925-68BE45317B15}" type="presParOf" srcId="{EC22E129-01F4-4BBB-BFB1-C850574902CA}" destId="{1914CDE0-3B72-42B6-8A2F-304E6D222A76}" srcOrd="19" destOrd="0" presId="urn:microsoft.com/office/officeart/2005/8/layout/radial6"/>
    <dgm:cxn modelId="{B995A630-D8D3-4663-B7CB-AA06A604E09F}" type="presParOf" srcId="{EC22E129-01F4-4BBB-BFB1-C850574902CA}" destId="{83029A9D-9E77-4045-801F-DE599FEB103D}" srcOrd="20" destOrd="0" presId="urn:microsoft.com/office/officeart/2005/8/layout/radial6"/>
    <dgm:cxn modelId="{8B6A633D-7D2E-4242-BAC7-75D9EBE5256D}" type="presParOf" srcId="{EC22E129-01F4-4BBB-BFB1-C850574902CA}" destId="{9C079F57-2D0D-43FB-B8DA-27FEC764BDB2}" srcOrd="21" destOrd="0" presId="urn:microsoft.com/office/officeart/2005/8/layout/radial6"/>
    <dgm:cxn modelId="{5CB0B8BC-708C-46FF-AE9E-71BFA618A7B8}" type="presParOf" srcId="{EC22E129-01F4-4BBB-BFB1-C850574902CA}" destId="{EBA4FE71-C240-4C43-BFD0-2CE866F3DF0E}" srcOrd="22" destOrd="0" presId="urn:microsoft.com/office/officeart/2005/8/layout/radial6"/>
    <dgm:cxn modelId="{5B22D6D0-B1A0-42BA-B34C-F53C8C0A0946}" type="presParOf" srcId="{EC22E129-01F4-4BBB-BFB1-C850574902CA}" destId="{FE85D24A-2850-45B0-ACDC-67BFFF487A40}" srcOrd="23" destOrd="0" presId="urn:microsoft.com/office/officeart/2005/8/layout/radial6"/>
    <dgm:cxn modelId="{9DF632BB-C62A-4372-87FF-E7077DB7D3A5}" type="presParOf" srcId="{EC22E129-01F4-4BBB-BFB1-C850574902CA}" destId="{28D47850-9B57-49A7-9ED3-EFC9B1794553}" srcOrd="24" destOrd="0" presId="urn:microsoft.com/office/officeart/2005/8/layout/radial6"/>
    <dgm:cxn modelId="{5A5F3F16-EC05-4414-83B3-98AA37EA81E9}" type="presParOf" srcId="{EC22E129-01F4-4BBB-BFB1-C850574902CA}" destId="{DBDDF7FB-966F-4983-9504-FA7B50C63D83}" srcOrd="25" destOrd="0" presId="urn:microsoft.com/office/officeart/2005/8/layout/radial6"/>
    <dgm:cxn modelId="{0BDFC3F6-F181-4A55-BB28-DCA9AB711A9A}" type="presParOf" srcId="{EC22E129-01F4-4BBB-BFB1-C850574902CA}" destId="{4DACF2D0-08D3-4ACE-A8E2-46403236CFD3}" srcOrd="26" destOrd="0" presId="urn:microsoft.com/office/officeart/2005/8/layout/radial6"/>
    <dgm:cxn modelId="{3CE5D9F3-6CED-4FDA-8D62-AA8FB54AABA1}" type="presParOf" srcId="{EC22E129-01F4-4BBB-BFB1-C850574902CA}" destId="{0B58A7FE-1EDC-4D40-9C08-DE6743275BF0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A1742-677D-451A-B9CB-C3338D3ACB12}">
      <dsp:nvSpPr>
        <dsp:cNvPr id="0" name=""/>
        <dsp:cNvSpPr/>
      </dsp:nvSpPr>
      <dsp:spPr>
        <a:xfrm>
          <a:off x="0" y="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Составление проекта бюджета</a:t>
          </a:r>
          <a:endParaRPr lang="ru-RU" sz="2000" kern="1200" dirty="0"/>
        </a:p>
      </dsp:txBody>
      <dsp:txXfrm>
        <a:off x="23157" y="23157"/>
        <a:ext cx="3748244" cy="744333"/>
      </dsp:txXfrm>
    </dsp:sp>
    <dsp:sp modelId="{BCA530A3-ED26-48DF-9728-7C7FFFF8B7FC}">
      <dsp:nvSpPr>
        <dsp:cNvPr id="0" name=""/>
        <dsp:cNvSpPr/>
      </dsp:nvSpPr>
      <dsp:spPr>
        <a:xfrm>
          <a:off x="350520" y="90046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Рассмотрение и утверждение бюджета</a:t>
          </a:r>
          <a:endParaRPr lang="ru-RU" sz="2000" kern="1200" dirty="0"/>
        </a:p>
      </dsp:txBody>
      <dsp:txXfrm>
        <a:off x="373677" y="923617"/>
        <a:ext cx="3783164" cy="744333"/>
      </dsp:txXfrm>
    </dsp:sp>
    <dsp:sp modelId="{285B1617-C270-4CAD-B8B5-C6DAC4FFEE84}">
      <dsp:nvSpPr>
        <dsp:cNvPr id="0" name=""/>
        <dsp:cNvSpPr/>
      </dsp:nvSpPr>
      <dsp:spPr>
        <a:xfrm>
          <a:off x="701039" y="180092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Исполнение бюджета</a:t>
          </a:r>
          <a:endParaRPr lang="ru-RU" sz="2000" kern="1200" dirty="0"/>
        </a:p>
      </dsp:txBody>
      <dsp:txXfrm>
        <a:off x="724196" y="1824077"/>
        <a:ext cx="3783164" cy="744333"/>
      </dsp:txXfrm>
    </dsp:sp>
    <dsp:sp modelId="{3D50B4B5-190D-4BEC-B293-A541CE66D672}">
      <dsp:nvSpPr>
        <dsp:cNvPr id="0" name=""/>
        <dsp:cNvSpPr/>
      </dsp:nvSpPr>
      <dsp:spPr>
        <a:xfrm>
          <a:off x="1051559" y="270138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Контроль за исполнением бюджета</a:t>
          </a:r>
          <a:endParaRPr lang="ru-RU" sz="2000" kern="1200" dirty="0"/>
        </a:p>
      </dsp:txBody>
      <dsp:txXfrm>
        <a:off x="1074716" y="2724537"/>
        <a:ext cx="3783164" cy="744333"/>
      </dsp:txXfrm>
    </dsp:sp>
    <dsp:sp modelId="{F76C9A37-A140-4FA3-B4B0-C9A24EB8E7A4}">
      <dsp:nvSpPr>
        <dsp:cNvPr id="0" name=""/>
        <dsp:cNvSpPr/>
      </dsp:nvSpPr>
      <dsp:spPr>
        <a:xfrm>
          <a:off x="1402079" y="3601840"/>
          <a:ext cx="4693920" cy="79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Утверждение бюджетной отчетности</a:t>
          </a:r>
          <a:endParaRPr lang="ru-RU" sz="2000" kern="1200" dirty="0"/>
        </a:p>
      </dsp:txBody>
      <dsp:txXfrm>
        <a:off x="1425236" y="3624997"/>
        <a:ext cx="3783164" cy="744333"/>
      </dsp:txXfrm>
    </dsp:sp>
    <dsp:sp modelId="{07CCD5C2-93AA-4DB6-8DC9-00DE10893445}">
      <dsp:nvSpPr>
        <dsp:cNvPr id="0" name=""/>
        <dsp:cNvSpPr/>
      </dsp:nvSpPr>
      <dsp:spPr>
        <a:xfrm>
          <a:off x="4179998" y="577612"/>
          <a:ext cx="513921" cy="5139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295630" y="577612"/>
        <a:ext cx="282657" cy="386726"/>
      </dsp:txXfrm>
    </dsp:sp>
    <dsp:sp modelId="{691ECC99-5BBC-4677-B222-DB207D4608CA}">
      <dsp:nvSpPr>
        <dsp:cNvPr id="0" name=""/>
        <dsp:cNvSpPr/>
      </dsp:nvSpPr>
      <dsp:spPr>
        <a:xfrm>
          <a:off x="4530518" y="1478072"/>
          <a:ext cx="513921" cy="5139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646150" y="1478072"/>
        <a:ext cx="282657" cy="386726"/>
      </dsp:txXfrm>
    </dsp:sp>
    <dsp:sp modelId="{183EFB30-B418-4365-9E4D-CF04387EDDBC}">
      <dsp:nvSpPr>
        <dsp:cNvPr id="0" name=""/>
        <dsp:cNvSpPr/>
      </dsp:nvSpPr>
      <dsp:spPr>
        <a:xfrm>
          <a:off x="4881038" y="2365354"/>
          <a:ext cx="513921" cy="5139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996670" y="2365354"/>
        <a:ext cx="282657" cy="386726"/>
      </dsp:txXfrm>
    </dsp:sp>
    <dsp:sp modelId="{D9799028-9992-4578-9B45-17855A90134D}">
      <dsp:nvSpPr>
        <dsp:cNvPr id="0" name=""/>
        <dsp:cNvSpPr/>
      </dsp:nvSpPr>
      <dsp:spPr>
        <a:xfrm>
          <a:off x="5231558" y="3274599"/>
          <a:ext cx="513921" cy="5139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347190" y="3274599"/>
        <a:ext cx="282657" cy="386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8A7FE-1EDC-4D40-9C08-DE6743275BF0}">
      <dsp:nvSpPr>
        <dsp:cNvPr id="0" name=""/>
        <dsp:cNvSpPr/>
      </dsp:nvSpPr>
      <dsp:spPr>
        <a:xfrm>
          <a:off x="1080680" y="497446"/>
          <a:ext cx="5112454" cy="5112454"/>
        </a:xfrm>
        <a:prstGeom prst="blockArc">
          <a:avLst>
            <a:gd name="adj1" fmla="val 13760064"/>
            <a:gd name="adj2" fmla="val 16320396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47850-9B57-49A7-9ED3-EFC9B1794553}">
      <dsp:nvSpPr>
        <dsp:cNvPr id="0" name=""/>
        <dsp:cNvSpPr/>
      </dsp:nvSpPr>
      <dsp:spPr>
        <a:xfrm>
          <a:off x="1102224" y="478725"/>
          <a:ext cx="5112454" cy="5112454"/>
        </a:xfrm>
        <a:prstGeom prst="blockArc">
          <a:avLst>
            <a:gd name="adj1" fmla="val 11353588"/>
            <a:gd name="adj2" fmla="val 13721083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79F57-2D0D-43FB-B8DA-27FEC764BDB2}">
      <dsp:nvSpPr>
        <dsp:cNvPr id="0" name=""/>
        <dsp:cNvSpPr/>
      </dsp:nvSpPr>
      <dsp:spPr>
        <a:xfrm>
          <a:off x="1103651" y="469837"/>
          <a:ext cx="5112454" cy="5112454"/>
        </a:xfrm>
        <a:prstGeom prst="blockArc">
          <a:avLst>
            <a:gd name="adj1" fmla="val 8602022"/>
            <a:gd name="adj2" fmla="val 11341294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F2F8A-06C0-41F5-AF3D-D46EB09B8D2D}">
      <dsp:nvSpPr>
        <dsp:cNvPr id="0" name=""/>
        <dsp:cNvSpPr/>
      </dsp:nvSpPr>
      <dsp:spPr>
        <a:xfrm>
          <a:off x="1060188" y="413085"/>
          <a:ext cx="5112454" cy="5112454"/>
        </a:xfrm>
        <a:prstGeom prst="blockArc">
          <a:avLst>
            <a:gd name="adj1" fmla="val 6496185"/>
            <a:gd name="adj2" fmla="val 8504391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E2315-BF49-4E96-AB8F-9BBAEE9931CA}">
      <dsp:nvSpPr>
        <dsp:cNvPr id="0" name=""/>
        <dsp:cNvSpPr/>
      </dsp:nvSpPr>
      <dsp:spPr>
        <a:xfrm>
          <a:off x="1381828" y="544524"/>
          <a:ext cx="5112454" cy="5112454"/>
        </a:xfrm>
        <a:prstGeom prst="blockArc">
          <a:avLst>
            <a:gd name="adj1" fmla="val 3692755"/>
            <a:gd name="adj2" fmla="val 6971105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EF1FA-867A-4B8E-8509-DD7CEDA42006}">
      <dsp:nvSpPr>
        <dsp:cNvPr id="0" name=""/>
        <dsp:cNvSpPr/>
      </dsp:nvSpPr>
      <dsp:spPr>
        <a:xfrm>
          <a:off x="942529" y="846839"/>
          <a:ext cx="5112454" cy="5112454"/>
        </a:xfrm>
        <a:prstGeom prst="blockArc">
          <a:avLst>
            <a:gd name="adj1" fmla="val 1183760"/>
            <a:gd name="adj2" fmla="val 2963073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FFFA3-74CA-4540-A147-86374F405118}">
      <dsp:nvSpPr>
        <dsp:cNvPr id="0" name=""/>
        <dsp:cNvSpPr/>
      </dsp:nvSpPr>
      <dsp:spPr>
        <a:xfrm>
          <a:off x="1131999" y="438001"/>
          <a:ext cx="5112454" cy="5112454"/>
        </a:xfrm>
        <a:prstGeom prst="blockArc">
          <a:avLst>
            <a:gd name="adj1" fmla="val 21000000"/>
            <a:gd name="adj2" fmla="val 1800000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72199-F077-4A7A-A305-EA78D2DC4726}">
      <dsp:nvSpPr>
        <dsp:cNvPr id="0" name=""/>
        <dsp:cNvSpPr/>
      </dsp:nvSpPr>
      <dsp:spPr>
        <a:xfrm>
          <a:off x="1157553" y="564017"/>
          <a:ext cx="5112454" cy="5112454"/>
        </a:xfrm>
        <a:prstGeom prst="blockArc">
          <a:avLst>
            <a:gd name="adj1" fmla="val 18764736"/>
            <a:gd name="adj2" fmla="val 20824372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B2ADE-235D-4899-BE14-E026F1ED7C75}">
      <dsp:nvSpPr>
        <dsp:cNvPr id="0" name=""/>
        <dsp:cNvSpPr/>
      </dsp:nvSpPr>
      <dsp:spPr>
        <a:xfrm>
          <a:off x="1088492" y="497708"/>
          <a:ext cx="5112454" cy="5112454"/>
        </a:xfrm>
        <a:prstGeom prst="blockArc">
          <a:avLst>
            <a:gd name="adj1" fmla="val 16309720"/>
            <a:gd name="adj2" fmla="val 18895502"/>
            <a:gd name="adj3" fmla="val 306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6464F-7998-4A10-94CD-776520A1FE74}">
      <dsp:nvSpPr>
        <dsp:cNvPr id="0" name=""/>
        <dsp:cNvSpPr/>
      </dsp:nvSpPr>
      <dsp:spPr>
        <a:xfrm>
          <a:off x="2644811" y="2158105"/>
          <a:ext cx="2086828" cy="167224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/>
        </a:scene3d>
        <a:sp3d>
          <a:bevelT w="571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Участники</a:t>
          </a:r>
          <a:r>
            <a:rPr lang="ru-RU" sz="1800" kern="1200" baseline="0" dirty="0" smtClean="0">
              <a:solidFill>
                <a:schemeClr val="tx1"/>
              </a:solidFill>
            </a:rPr>
            <a:t> </a:t>
          </a:r>
          <a:r>
            <a:rPr lang="ru-RU" sz="1800" b="1" kern="1200" baseline="0" dirty="0" smtClean="0">
              <a:solidFill>
                <a:schemeClr val="tx1"/>
              </a:solidFill>
            </a:rPr>
            <a:t>бюджетного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процесса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1"/>
              </a:solidFill>
            </a:rPr>
            <a:t> района</a:t>
          </a:r>
          <a:endParaRPr lang="ru-RU" sz="1800" b="1" kern="1200" baseline="0" dirty="0">
            <a:solidFill>
              <a:schemeClr val="tx1"/>
            </a:solidFill>
          </a:endParaRPr>
        </a:p>
      </dsp:txBody>
      <dsp:txXfrm>
        <a:off x="2950420" y="2403000"/>
        <a:ext cx="1475610" cy="1182457"/>
      </dsp:txXfrm>
    </dsp:sp>
    <dsp:sp modelId="{F61AE77C-16AD-48FB-B41B-9B815CA24ED6}">
      <dsp:nvSpPr>
        <dsp:cNvPr id="0" name=""/>
        <dsp:cNvSpPr/>
      </dsp:nvSpPr>
      <dsp:spPr>
        <a:xfrm>
          <a:off x="2814251" y="269364"/>
          <a:ext cx="1821584" cy="537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Глава района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840488" y="295601"/>
        <a:ext cx="1769110" cy="484989"/>
      </dsp:txXfrm>
    </dsp:sp>
    <dsp:sp modelId="{27FA031C-3ACF-444B-9F35-A24F6B0BAA50}">
      <dsp:nvSpPr>
        <dsp:cNvPr id="0" name=""/>
        <dsp:cNvSpPr/>
      </dsp:nvSpPr>
      <dsp:spPr>
        <a:xfrm>
          <a:off x="4440152" y="1024168"/>
          <a:ext cx="1964221" cy="495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Районный Совет депутатов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464322" y="1048338"/>
        <a:ext cx="1915881" cy="446791"/>
      </dsp:txXfrm>
    </dsp:sp>
    <dsp:sp modelId="{F9197025-8A53-4A30-ACB6-5DD2B013FE79}">
      <dsp:nvSpPr>
        <dsp:cNvPr id="0" name=""/>
        <dsp:cNvSpPr/>
      </dsp:nvSpPr>
      <dsp:spPr>
        <a:xfrm>
          <a:off x="5229696" y="2285953"/>
          <a:ext cx="1874822" cy="542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Администрация района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256172" y="2312429"/>
        <a:ext cx="1821870" cy="489410"/>
      </dsp:txXfrm>
    </dsp:sp>
    <dsp:sp modelId="{872A8C05-31C0-4DFA-8D88-EE081F6FBB3B}">
      <dsp:nvSpPr>
        <dsp:cNvPr id="0" name=""/>
        <dsp:cNvSpPr/>
      </dsp:nvSpPr>
      <dsp:spPr>
        <a:xfrm>
          <a:off x="4734298" y="3977561"/>
          <a:ext cx="2267638" cy="5504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Контрольно-счетная комиссия района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761169" y="4004432"/>
        <a:ext cx="2213896" cy="496713"/>
      </dsp:txXfrm>
    </dsp:sp>
    <dsp:sp modelId="{1546218C-DDBF-42C6-B019-86FE46B2F933}">
      <dsp:nvSpPr>
        <dsp:cNvPr id="0" name=""/>
        <dsp:cNvSpPr/>
      </dsp:nvSpPr>
      <dsp:spPr>
        <a:xfrm>
          <a:off x="4015148" y="4968554"/>
          <a:ext cx="2244402" cy="690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Главные распорядители бюджетных средств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048855" y="5002261"/>
        <a:ext cx="2176988" cy="623082"/>
      </dsp:txXfrm>
    </dsp:sp>
    <dsp:sp modelId="{6FD316C6-6DDD-4C4D-88F1-789D604819A5}">
      <dsp:nvSpPr>
        <dsp:cNvPr id="0" name=""/>
        <dsp:cNvSpPr/>
      </dsp:nvSpPr>
      <dsp:spPr>
        <a:xfrm>
          <a:off x="1943538" y="5018005"/>
          <a:ext cx="1767564" cy="6830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Главные администраторы доходов бюджета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976884" y="5051351"/>
        <a:ext cx="1700872" cy="616396"/>
      </dsp:txXfrm>
    </dsp:sp>
    <dsp:sp modelId="{1914CDE0-3B72-42B6-8A2F-304E6D222A76}">
      <dsp:nvSpPr>
        <dsp:cNvPr id="0" name=""/>
        <dsp:cNvSpPr/>
      </dsp:nvSpPr>
      <dsp:spPr>
        <a:xfrm>
          <a:off x="697355" y="4176465"/>
          <a:ext cx="1885195" cy="703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Получатели бюджетных средств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731676" y="4210786"/>
        <a:ext cx="1816553" cy="634423"/>
      </dsp:txXfrm>
    </dsp:sp>
    <dsp:sp modelId="{EBA4FE71-C240-4C43-BFD0-2CE866F3DF0E}">
      <dsp:nvSpPr>
        <dsp:cNvPr id="0" name=""/>
        <dsp:cNvSpPr/>
      </dsp:nvSpPr>
      <dsp:spPr>
        <a:xfrm>
          <a:off x="276855" y="1872210"/>
          <a:ext cx="1794079" cy="1518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Главные администраторы источников финансирования дефицита бюджета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50973" y="1946328"/>
        <a:ext cx="1645843" cy="1370073"/>
      </dsp:txXfrm>
    </dsp:sp>
    <dsp:sp modelId="{DBDDF7FB-966F-4983-9504-FA7B50C63D83}">
      <dsp:nvSpPr>
        <dsp:cNvPr id="0" name=""/>
        <dsp:cNvSpPr/>
      </dsp:nvSpPr>
      <dsp:spPr>
        <a:xfrm>
          <a:off x="1126238" y="800237"/>
          <a:ext cx="1740809" cy="688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Финансовое управление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159837" y="833836"/>
        <a:ext cx="1673611" cy="621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91E67-F31D-4E49-BB43-AFF84690C68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74D01-4A27-4507-977E-4815550825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4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4D01-4A27-4507-977E-4815550825F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08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4D01-4A27-4507-977E-4815550825F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8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Позиционирование района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1D4BC-0A0F-4900-9AA9-78B18B79349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457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74D01-4A27-4507-977E-4815550825F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0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D65C-E372-429E-B27C-E7C2D4277DCD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7C89-4C96-4B8D-8747-B31197C3B733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0852-0606-4590-8E18-A1D86A0DEC17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4A0B1-27E6-49BE-9934-0F27B8C05E5D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A589-D064-4F51-B861-646DA784C2A6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ADED-B3A7-4DD8-BE81-A7E65A7F95EC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D2C-3360-4985-BD50-033483AF4EB4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BD72-0B9D-4781-9F0E-A573A2EF4057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DDB5-10C9-4F4E-B669-A881BCC879CE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416B-5603-4084-8622-CE17FEF9F980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B41C-DDEE-413B-B428-593C856673AA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685A-24CB-4753-811D-62840ADF991F}" type="datetime1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303EA-ABBB-472A-B0B1-8935162A5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302546"/>
            <a:ext cx="9144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ПУТЕВОДИТЕЛЬ ПО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БЮДЖЕТУ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ДЛЯ ГРАЖДАН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2017 год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0"/>
            <a:ext cx="3637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РОССИЙСКАЯ ФЕДЕРАЦИЯ</a:t>
            </a:r>
            <a:endParaRPr lang="ru-RU" sz="900" b="1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КРАСНОЯРСКИЙ КРАЙ                                                       БОГУЧАНСКИЙ РАЙОН</a:t>
            </a:r>
            <a:endParaRPr lang="ru-RU" sz="900" b="1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286000" y="522128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БОГУЧАНЫ</a:t>
            </a:r>
            <a:endParaRPr lang="ru-RU" sz="9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2017</a:t>
            </a:r>
            <a:endParaRPr lang="ru-RU" sz="900" dirty="0" smtClean="0">
              <a:latin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10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909382"/>
            <a:ext cx="7128792" cy="5039898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ОСНОВЫ БЮДЖЕТНОГО ПРОЦЕССА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403648" y="1196752"/>
          <a:ext cx="6096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11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99592" y="404664"/>
          <a:ext cx="741682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704075"/>
              </p:ext>
            </p:extLst>
          </p:nvPr>
        </p:nvGraphicFramePr>
        <p:xfrm>
          <a:off x="971600" y="188640"/>
          <a:ext cx="7416824" cy="1066800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864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Сравнительные </a:t>
                      </a:r>
                      <a:r>
                        <a:rPr lang="ru-RU" sz="28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данные по бюджету </a:t>
                      </a:r>
                      <a:endParaRPr lang="ru-RU" sz="2800" b="1" i="1" u="none" strike="noStrike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ru-RU" sz="2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на 2017 </a:t>
                      </a:r>
                      <a:r>
                        <a:rPr lang="ru-RU" sz="28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год </a:t>
                      </a:r>
                      <a:endParaRPr lang="ru-RU" sz="2800" b="1" i="1" u="none" strike="noStrike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ru-RU" sz="1400" b="1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в тыс. рублей</a:t>
                      </a:r>
                      <a:endParaRPr lang="ru-RU" sz="14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7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4" y="1001229"/>
            <a:ext cx="5266047" cy="58610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БОГУЧАНСКИЙ  РАЙОН</a:t>
            </a:r>
            <a:b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СВЕДЕНИЯ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1" t="33922" r="7253" b="36862"/>
          <a:stretch/>
        </p:blipFill>
        <p:spPr>
          <a:xfrm>
            <a:off x="5913639" y="5085184"/>
            <a:ext cx="3004338" cy="11521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65295" r="57842" b="5489"/>
          <a:stretch/>
        </p:blipFill>
        <p:spPr>
          <a:xfrm>
            <a:off x="5940152" y="3717032"/>
            <a:ext cx="2952327" cy="12241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33726" r="57450" b="37058"/>
          <a:stretch/>
        </p:blipFill>
        <p:spPr>
          <a:xfrm>
            <a:off x="5939643" y="2420888"/>
            <a:ext cx="2952329" cy="11510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t="2353" r="57646" b="68431"/>
          <a:stretch/>
        </p:blipFill>
        <p:spPr>
          <a:xfrm>
            <a:off x="5940152" y="1052736"/>
            <a:ext cx="2880320" cy="133693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084168" y="2852936"/>
            <a:ext cx="266429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Население района:     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45373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человек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6176" y="544522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Количество населенных пунктов: 29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084168" y="1556792"/>
            <a:ext cx="266429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Площадь района:      54000 кв. км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43600" y="4221088"/>
            <a:ext cx="36004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Количество муниципальных образований: 19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9552" y="548680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Показатели прогноза социально-экономического развития района, принятые при формировании бюджета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prstClr val="black"/>
                </a:solidFill>
              </a:rPr>
              <a:pPr/>
              <a:t>14</a:t>
            </a:fld>
            <a:endParaRPr lang="ru-RU" sz="1400" b="1" i="1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078282"/>
              </p:ext>
            </p:extLst>
          </p:nvPr>
        </p:nvGraphicFramePr>
        <p:xfrm>
          <a:off x="755576" y="1872118"/>
          <a:ext cx="7704855" cy="4077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8809"/>
                <a:gridCol w="2615798"/>
                <a:gridCol w="579418"/>
                <a:gridCol w="789927"/>
                <a:gridCol w="777554"/>
                <a:gridCol w="777554"/>
                <a:gridCol w="777554"/>
                <a:gridCol w="848241"/>
              </a:tblGrid>
              <a:tr h="7649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Показатели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Ед. изм.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2015 </a:t>
                      </a:r>
                      <a:r>
                        <a:rPr lang="ru-RU" sz="1200" b="1" u="none" strike="noStrike" dirty="0">
                          <a:effectLst/>
                        </a:rPr>
                        <a:t>год (</a:t>
                      </a:r>
                      <a:r>
                        <a:rPr lang="ru-RU" sz="1200" b="1" u="none" strike="noStrike" dirty="0" smtClean="0">
                          <a:effectLst/>
                        </a:rPr>
                        <a:t>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200" b="1" u="none" strike="noStrike" dirty="0">
                          <a:effectLst/>
                        </a:rPr>
                        <a:t>год </a:t>
                      </a:r>
                      <a:r>
                        <a:rPr lang="ru-RU" sz="1200" b="1" u="none" strike="noStrike" dirty="0" smtClean="0">
                          <a:effectLst/>
                        </a:rPr>
                        <a:t>(отчет)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200" b="1" u="none" strike="noStrike" dirty="0">
                          <a:effectLst/>
                        </a:rPr>
                        <a:t>год 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200" b="1" u="none" strike="noStrike" dirty="0">
                          <a:effectLst/>
                        </a:rPr>
                        <a:t>год 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strike="noStrike" dirty="0" smtClean="0">
                        <a:effectLst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</a:rPr>
                        <a:t>2019 год (прогноз)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Численность </a:t>
                      </a:r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населения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51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 чел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45450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45373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45338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45430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45546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886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Индекс потребительских цен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51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112,75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106,4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105,3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85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Прибыль организаций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51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млн. 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рублей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32498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785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Оборот розничной торговли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51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млн. рублей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4487,37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4650,75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4941,32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5271,99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5658,22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24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Инвестиции в основной капитал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51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млн. рублей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49323,23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37823,50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14010,50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10238,09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10222,93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Уровень безработицы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51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Среднемесячная заработная плата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51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Рублей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36367,1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38723,6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39905,0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40314,0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40700,0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09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Объемы жилищного строительства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51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Кв. 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7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61555"/>
            <a:ext cx="8964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НАПРАВЛЕНИЯ БЮДЖЕТНОЙ ПОЛИТИКИ БОГУЧАНСКОГО РАЙОНА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15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87624" y="836712"/>
            <a:ext cx="6768752" cy="432048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>
            <a:bevelT w="254000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Повышение эффективности бюджетных расходов</a:t>
            </a:r>
          </a:p>
        </p:txBody>
      </p:sp>
      <p:sp>
        <p:nvSpPr>
          <p:cNvPr id="43" name="Стрелка вправо 42"/>
          <p:cNvSpPr/>
          <p:nvPr/>
        </p:nvSpPr>
        <p:spPr>
          <a:xfrm>
            <a:off x="755576" y="3212976"/>
            <a:ext cx="216024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899592" y="2420888"/>
            <a:ext cx="7632848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МУНИЦИПАЛЬНОГО ДОЛГА</a:t>
            </a: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87624" y="1340768"/>
            <a:ext cx="6768752" cy="360040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>
            <a:bevelT w="254000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Реализация задач, поставленных в Указах Президента РФ 2012 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1772816"/>
            <a:ext cx="6768752" cy="576064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>
            <a:bevelT w="254000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краевыми органами власти по увеличению объема финансовой поддержки из краевого бюджета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87624" y="2420888"/>
            <a:ext cx="6768752" cy="288032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extrusionH="76200">
            <a:bevelT w="254000"/>
            <a:extrusionClr>
              <a:schemeClr val="tx2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Повышение открытости и прозрачности районного и  местных бюджетов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18027"/>
              </p:ext>
            </p:extLst>
          </p:nvPr>
        </p:nvGraphicFramePr>
        <p:xfrm>
          <a:off x="1835696" y="3789040"/>
          <a:ext cx="590465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952328"/>
              </a:tblGrid>
              <a:tr h="23402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 01.01.2019 года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на 01.01.2018 года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117600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 01.04.2017 года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103000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на 01.01.2017 года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103000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на 01.09.2016 года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на 01.07.2016 года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 01.04.2016 года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на 01.01.2016 года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на 01.01.2015 года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на 01.01.2014 года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16216" y="342900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-401317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ХАРАКТЕРИСТИКИ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и расходы консолидированного 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Богучанского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(в тыс. рублей)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16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23528" y="1916832"/>
          <a:ext cx="856895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17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293596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ХАРАКТЕРИСТИКИ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и расходы районного 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тыс. рублей)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95536" y="1628800"/>
          <a:ext cx="842493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7573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ХАРАКТЕРИСТИКА  ДОХОДНОЙ ЧАСТИ БЮДЖЕТА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тыс. рублей)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18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23528" y="1628800"/>
          <a:ext cx="849694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>
            <a:lumMod val="20000"/>
            <a:lumOff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1663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районного бюджета на 2015-2019 годы </a:t>
            </a:r>
          </a:p>
          <a:p>
            <a:pPr lvl="0" algn="ctr">
              <a:spcBef>
                <a:spcPct val="0"/>
              </a:spcBef>
            </a:pPr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908723"/>
          <a:ext cx="8208912" cy="5408324"/>
        </p:xfrm>
        <a:graphic>
          <a:graphicData uri="http://schemas.openxmlformats.org/drawingml/2006/table">
            <a:tbl>
              <a:tblPr/>
              <a:tblGrid>
                <a:gridCol w="3643716"/>
                <a:gridCol w="928515"/>
                <a:gridCol w="917963"/>
                <a:gridCol w="858172"/>
                <a:gridCol w="960168"/>
                <a:gridCol w="900378"/>
              </a:tblGrid>
              <a:tr h="144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4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1 790 763,10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1 932 182,30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1 971 905,60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1 817 437,70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1 723 366,00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366 003,70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393 179,60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404 149,90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393 486,90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417 015,50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Налог на прибыль  организаций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15218,1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5 417,60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5500,0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5841,0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6 144,7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Налог  на доходы физических лиц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205402,8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230 473,00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238155,9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256731,9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282 148,4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вменённый доход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28416,4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27 815,80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28070,0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29389,3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30 653,0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58,00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474,6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369,90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4945,5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5 072,30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5620,4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5890,2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6 167,1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земельные участки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33126,3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31 811,30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36004,3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20915,1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17 956,4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Аренда помещений муниципальной собственности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29337,4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30 261,90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37418,9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28875,9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28 875,8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2136,7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4 601,80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3904,1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3904,1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3 904,1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Прочие доходы от оказания платных услуг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27308,4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32 780,00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30432,3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30208,8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30 256,7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39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муниципального имущества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845,9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798,20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6170,0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1839,1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3 548,40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4655,1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4655,1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4 655,1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Административные штрафы и иные санкции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6439,8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7 964,70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7763,0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5558,1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5 568,1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налоговые и неналоговые доходы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10437,7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12 165,90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2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1 424 759,40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1 539 002,70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1 567 755,70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1 423 950,80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1 306 350,50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2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478 492,3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441 138,80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412 575,9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330 060,7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330 060,7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Субсидии и субвенции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924 260,8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1 072 863,50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1 001 659,3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949 553,9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949 553,6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22 006,3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25 000,40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153 520,5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144 336,2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26 736,2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539552" y="491642"/>
            <a:ext cx="79928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ПУТЕВОДИТЕЛЬ ПО БЮДЖЕТУ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БОГУЧАНСКОГО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2017 ГОД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2132856"/>
            <a:ext cx="7272808" cy="3600400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Брошюра подготовлена на основании решения Богучанского районного Совета депутатов о районном бюджете на 2017 год и плановый период 2018-2019 годов. В издании просто и доступно рассказывается о бюджете района: его основных характеристиках, статьях расходов. Издание рассчитано на самый широкий круг читателей.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Материалы подготовлены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финансовым управлением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администрации Богучанского района. 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20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7" name="Заголовок 13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доходной части бюджета на 2017 год </a:t>
            </a: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(тысяч рублей)</a:t>
            </a:r>
            <a:endParaRPr kumimoji="0" lang="ru-RU" sz="1400" b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67544" y="1052736"/>
          <a:ext cx="806489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>
            <a:lumMod val="20000"/>
            <a:lumOff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1663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районного бюджета на 2015-2019 годы</a:t>
            </a:r>
          </a:p>
          <a:p>
            <a:pPr lvl="0" algn="ctr">
              <a:spcBef>
                <a:spcPct val="0"/>
              </a:spcBef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тыс. рублей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3931"/>
              </p:ext>
            </p:extLst>
          </p:nvPr>
        </p:nvGraphicFramePr>
        <p:xfrm>
          <a:off x="611560" y="892570"/>
          <a:ext cx="8064897" cy="5544891"/>
        </p:xfrm>
        <a:graphic>
          <a:graphicData uri="http://schemas.openxmlformats.org/drawingml/2006/table">
            <a:tbl>
              <a:tblPr/>
              <a:tblGrid>
                <a:gridCol w="2916283"/>
                <a:gridCol w="1089251"/>
                <a:gridCol w="1076587"/>
                <a:gridCol w="1016424"/>
                <a:gridCol w="987927"/>
                <a:gridCol w="978425"/>
              </a:tblGrid>
              <a:tr h="2321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9" marR="7189" marT="71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7189" marR="7189" marT="71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7189" marR="7189" marT="71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7189" marR="7189" marT="71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7189" marR="7189" marT="71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7189" marR="7189" marT="71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1 835 308,1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2 107 113,0 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2 021 378,4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1 699 837,7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1 723 366,0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67 124,9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65 636,5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107 460,9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42 488,3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45 797,7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5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Главы района, районного Совета депутатов, админстрации района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47 706,2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49 446,9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50 143,5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21 917,9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24 227,3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Финансовые органы и органы финансового надзора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13 049,7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13 894,4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14 026,6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14 026,6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14 026,6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выборов и референдумов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4 214,8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2 000,0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2 000,0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2 000,0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Прочее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2 154,3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2 295,2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41 290,8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4 543,8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5 543,8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 ОБОРОНА, БЕЗОПАСНОСТЬ И ПРАВООХРАНИТЕЛЬНАЯ ДЕЯТЕЛЬНОСТЬ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24 479,0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28 662,4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30 503,9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24 679,6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24 679,6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55 959,3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71 910,8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71 132,1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38 328,5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38 328,2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1 129,8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1 129,8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1 184,6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1 164,0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1 163,7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24 605,8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36 121,1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34 957,0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34 957,0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34 957,0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24 220,8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30 806,7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32 425,8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32,7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32,7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6 003,0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3 853,3 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2 564,7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2 174,8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2 174,8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231 289,0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335 780,4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269 377,1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214 942,0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215 942,0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6 349,6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94 242,9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12 312,9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110,0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1 110,0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206 602,1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235 859,8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252 920,0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212 687,8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212 687,8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2 456,1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1 695,4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600,0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600,0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600,0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15 881,3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3 982,3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3 544,2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1 544,2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1 544,2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1663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районного бюджета на 2015-2019 годы </a:t>
            </a:r>
          </a:p>
          <a:p>
            <a:pPr lvl="0" algn="ctr">
              <a:spcBef>
                <a:spcPct val="0"/>
              </a:spcBef>
            </a:pPr>
            <a:r>
              <a:rPr lang="ru-RU" sz="1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030697"/>
              </p:ext>
            </p:extLst>
          </p:nvPr>
        </p:nvGraphicFramePr>
        <p:xfrm>
          <a:off x="683568" y="1052736"/>
          <a:ext cx="7416824" cy="5472616"/>
        </p:xfrm>
        <a:graphic>
          <a:graphicData uri="http://schemas.openxmlformats.org/drawingml/2006/table">
            <a:tbl>
              <a:tblPr/>
              <a:tblGrid>
                <a:gridCol w="2681938"/>
                <a:gridCol w="1001722"/>
                <a:gridCol w="990076"/>
                <a:gridCol w="934747"/>
                <a:gridCol w="908539"/>
                <a:gridCol w="899802"/>
              </a:tblGrid>
              <a:tr h="196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1 118 574,0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1 262 812,6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1 210 711,9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1 080 984,0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1 080 984,0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331 421,2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441 084,0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411 601,3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321 040,1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321 040,1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648 078,3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677 456,8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661 037,0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623 881,8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623 881,8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75 873,4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78 883,4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74 101,1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73 197,0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73 197,0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20 462,5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21 597,5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19 944,0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19 032,8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19 032,8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42 738,5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43 791,0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44 028,6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43 832,3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43 832,3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139 984,5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148 692,3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138 719,8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137 387,2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137 387,2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125 854,8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133 936,9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123 929,0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122 596,5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122 596,5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14 129,6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14 755,4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14 790,8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14 790,8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14 790,8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64,0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64,0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64,0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64,0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85 216,7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91 372,9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96 513,3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97 895,8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97 895,8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859,0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886,7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960,8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960,8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960,8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обслуживание населения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37 601,2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38 105,6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38 038,6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38 038,6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38 038,6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21 415,0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25 771,6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29 015,2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31 004,3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31 004,3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6 602,3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8 522,5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10 359,4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10 359,4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10 359,4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18 739,2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18 086,6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18 139,3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17 532,7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17 532,7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2 265,7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2 064,0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1945,7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1 945,7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1 945,7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224,0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2 041,7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2 064,0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945,7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1 945,7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1 945,7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 МУНИЦИПАЛЬНОГО ДОЛГА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80,9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53,5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2,7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110 351,0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100 017,1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94 868,9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42 969,1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42 969,1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 поселений  района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60 595,1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56 280,7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64 187,7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42 969,1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42 969,1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7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 межбюджетные трансферты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49 755,9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43 736,4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30 681,2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-  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-  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Условно-утверждаемые расходы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18 100,0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37 370,0   </a:t>
                      </a:r>
                    </a:p>
                  </a:txBody>
                  <a:tcPr marL="7189" marR="7189" marT="71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57350"/>
              </p:ext>
            </p:extLst>
          </p:nvPr>
        </p:nvGraphicFramePr>
        <p:xfrm>
          <a:off x="683568" y="668739"/>
          <a:ext cx="7416825" cy="311989"/>
        </p:xfrm>
        <a:graphic>
          <a:graphicData uri="http://schemas.openxmlformats.org/drawingml/2006/table">
            <a:tbl>
              <a:tblPr/>
              <a:tblGrid>
                <a:gridCol w="2681938"/>
                <a:gridCol w="1001723"/>
                <a:gridCol w="990076"/>
                <a:gridCol w="934747"/>
                <a:gridCol w="908539"/>
                <a:gridCol w="899802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9" marR="7189" marT="71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9" marR="7189" marT="718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9" marR="7189" marT="71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23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0" name="Заголовок 13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расходной части бюджета на 2017 год</a:t>
            </a:r>
          </a:p>
          <a:p>
            <a:pPr lvl="0" algn="r"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(</a:t>
            </a: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тысяч рублей)</a:t>
            </a:r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11560" y="1124744"/>
          <a:ext cx="81369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44930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                                                                                                                  2                    </a:t>
            </a:r>
          </a:p>
          <a:p>
            <a:pPr>
              <a:buNone/>
            </a:pPr>
            <a:r>
              <a:rPr lang="ru-RU" sz="1600" b="1" dirty="0" smtClean="0"/>
              <a:t>                                                1                                                        </a:t>
            </a:r>
          </a:p>
          <a:p>
            <a:pPr>
              <a:buNone/>
            </a:pPr>
            <a:r>
              <a:rPr lang="ru-RU" sz="1600" b="1" dirty="0" smtClean="0"/>
              <a:t>                                                                                                                   3</a:t>
            </a:r>
          </a:p>
          <a:p>
            <a:pPr>
              <a:buNone/>
            </a:pPr>
            <a:r>
              <a:rPr lang="ru-RU" sz="1600" b="1" dirty="0" smtClean="0"/>
              <a:t>               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</p:txBody>
      </p:sp>
      <p:sp>
        <p:nvSpPr>
          <p:cNvPr id="8" name="Овал 7"/>
          <p:cNvSpPr/>
          <p:nvPr/>
        </p:nvSpPr>
        <p:spPr>
          <a:xfrm>
            <a:off x="611560" y="1340768"/>
            <a:ext cx="1872208" cy="1872208"/>
          </a:xfrm>
          <a:prstGeom prst="ellipse">
            <a:avLst/>
          </a:prstGeom>
          <a:gradFill>
            <a:gsLst>
              <a:gs pos="0">
                <a:srgbClr val="92D05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31750"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Краевой бюджет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75856" y="1196752"/>
            <a:ext cx="2160240" cy="2160240"/>
          </a:xfrm>
          <a:prstGeom prst="ellipse">
            <a:avLst/>
          </a:prstGeom>
          <a:solidFill>
            <a:srgbClr val="92D050"/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Районный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бюджет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44208" y="1340768"/>
            <a:ext cx="1944216" cy="18722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Бюджеты поселений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>
            <a:stCxn id="8" idx="6"/>
            <a:endCxn id="11" idx="2"/>
          </p:cNvCxnSpPr>
          <p:nvPr/>
        </p:nvCxnSpPr>
        <p:spPr>
          <a:xfrm>
            <a:off x="2483768" y="2276872"/>
            <a:ext cx="792088" cy="0"/>
          </a:xfrm>
          <a:prstGeom prst="straightConnector1">
            <a:avLst/>
          </a:prstGeom>
          <a:ln w="3175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364088" y="2564904"/>
            <a:ext cx="1152128" cy="0"/>
          </a:xfrm>
          <a:prstGeom prst="straightConnector1">
            <a:avLst/>
          </a:prstGeom>
          <a:ln w="31750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5364088" y="1988840"/>
            <a:ext cx="1152128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24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1520" y="4077072"/>
            <a:ext cx="8640960" cy="194421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1 -  Межбюджетные трансферты из краевого бюджета – 1425855,2 тыс. рублей;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2 – Межбюджетные трансферты из бюджетов поселений  - 28193,5 тыс. рублей;</a:t>
            </a:r>
          </a:p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3 – Межбюджетные трансферты в бюджеты поселений      - 139416,2 тыс. рублей.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-5289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(</a:t>
            </a: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тысяч рублей)</a:t>
            </a:r>
            <a:endParaRPr lang="ru-RU" sz="140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25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476672"/>
          <a:ext cx="9144000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Муниципальная программа «Развитие образования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26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64904"/>
            <a:ext cx="1907704" cy="1106742"/>
          </a:xfrm>
          <a:prstGeom prst="rect">
            <a:avLst/>
          </a:prstGeom>
        </p:spPr>
      </p:pic>
      <p:pic>
        <p:nvPicPr>
          <p:cNvPr id="32" name="Рисунок 31" descr="школ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564904"/>
            <a:ext cx="2555776" cy="1080119"/>
          </a:xfrm>
          <a:prstGeom prst="rect">
            <a:avLst/>
          </a:prstGeom>
        </p:spPr>
      </p:pic>
      <p:pic>
        <p:nvPicPr>
          <p:cNvPr id="33" name="Рисунок 32" descr="школ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564904"/>
            <a:ext cx="1656184" cy="1080120"/>
          </a:xfrm>
          <a:prstGeom prst="rect">
            <a:avLst/>
          </a:prstGeom>
        </p:spPr>
      </p:pic>
      <p:pic>
        <p:nvPicPr>
          <p:cNvPr id="34" name="Рисунок 33" descr="школа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2564904"/>
            <a:ext cx="1440160" cy="1080120"/>
          </a:xfrm>
          <a:prstGeom prst="rect">
            <a:avLst/>
          </a:prstGeom>
        </p:spPr>
      </p:pic>
      <p:pic>
        <p:nvPicPr>
          <p:cNvPr id="35" name="Рисунок 34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564904"/>
            <a:ext cx="1584302" cy="1080120"/>
          </a:xfrm>
          <a:prstGeom prst="rect">
            <a:avLst/>
          </a:prstGeom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981352"/>
              </p:ext>
            </p:extLst>
          </p:nvPr>
        </p:nvGraphicFramePr>
        <p:xfrm>
          <a:off x="0" y="3645025"/>
          <a:ext cx="9144000" cy="2312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648071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высокого качества образования, соответствующего потребностям граждан и перспективным задачам развития  экономики 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государственная поддержка детей-сирот, детей, оставшихся без попечения родителей, отдых и оздоровление детей в летний период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5011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65011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ДОШКОЛЬНОЕ ОБРАЗОВАНИЕ </a:t>
                      </a:r>
                      <a:endParaRPr lang="ru-RU" sz="1200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337778,30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2446  детей получат услуги дошкольного образования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10359,40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Times New Roman"/>
                          <a:cs typeface="Times New Roman" pitchFamily="18" charset="0"/>
                        </a:rPr>
                        <a:t>2080 семей будет выплачена компенсация части родительской  платы за присмотр и уход за детьми в детских садах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73723,0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строительство </a:t>
                      </a:r>
                      <a:r>
                        <a:rPr lang="ru-RU" sz="1200" dirty="0">
                          <a:latin typeface="+mn-lt"/>
                          <a:ea typeface="Times New Roman"/>
                          <a:cs typeface="Times New Roman" pitchFamily="18" charset="0"/>
                        </a:rPr>
                        <a:t>детского сада  на 190 мест в п. </a:t>
                      </a: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Ангарский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1844824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2017-2019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1093011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1241270,36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1199459,4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1073746,9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1073746,9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3346953,2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27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617701"/>
              </p:ext>
            </p:extLst>
          </p:nvPr>
        </p:nvGraphicFramePr>
        <p:xfrm>
          <a:off x="0" y="764704"/>
          <a:ext cx="9035480" cy="5627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757"/>
                <a:gridCol w="7292723"/>
              </a:tblGrid>
              <a:tr h="367876">
                <a:tc gridSpan="2"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ШКОЛЬНОЕ ОБРАЗОВАНИЕ 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46714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n-lt"/>
                          <a:cs typeface="Times New Roman" pitchFamily="18" charset="0"/>
                        </a:rPr>
                        <a:t>619403,60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5500 учащихся получат услуги общего образования, финансирование учреждений начального общего, основного общего, среднего (полного) общего  образования  26 школ района, </a:t>
                      </a:r>
                      <a:endParaRPr lang="ru-RU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28556,50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3200 детей в образовательных учреждениях будут обеспечены горячим питанием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38783,30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Строительство спортзала в п. Новохайский, срок ввода - 2017 год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0682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ДОПОЛНИТЕЛЬНОЕ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ОБРАЗОВАНИЕ И ЛЕТНИЙ ОТДЫХ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b="1" dirty="0">
                        <a:latin typeface="+mn-lt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68580" marR="68580" marT="0" marB="0">
                    <a:noFill/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47036,90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3182 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детей  получат услуги по дополнительному образованию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1974 ребенка получат питание в лагерях  с дневным пребыванием детей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8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4580,30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Для 160 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детей </a:t>
                      </a:r>
                      <a:r>
                        <a:rPr lang="ru-RU" sz="1100" dirty="0" smtClean="0">
                          <a:latin typeface="+mn-lt"/>
                          <a:ea typeface="Times New Roman"/>
                          <a:cs typeface="Times New Roman"/>
                        </a:rPr>
                        <a:t>организован </a:t>
                      </a:r>
                      <a:r>
                        <a:rPr lang="ru-RU" sz="1100" dirty="0">
                          <a:latin typeface="+mn-lt"/>
                          <a:ea typeface="Times New Roman"/>
                          <a:cs typeface="Times New Roman"/>
                        </a:rPr>
                        <a:t>отдых и оздоровление в загородном лагере «Березка»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3163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1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82 %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году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Обеспеченность детей дошкольного возраста местами в дошкольных образовательных учреждениях 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859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100 %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Удельный вес воспитанников дошкольных образовательных организаций, расположенных на территории </a:t>
                      </a:r>
                      <a:r>
                        <a:rPr lang="ru-RU" sz="1100" b="1" dirty="0" err="1">
                          <a:latin typeface="+mn-lt"/>
                          <a:ea typeface="Times New Roman"/>
                          <a:cs typeface="Times New Roman"/>
                        </a:rPr>
                        <a:t>Богучанского</a:t>
                      </a: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 района,  обучающихся по программам, соответствующим требованиям стандартов дошкольного образования, в общей численности воспитанников дошкольных образовательных организаций, расположенных на территории </a:t>
                      </a:r>
                      <a:r>
                        <a:rPr lang="ru-RU" sz="1100" b="1" dirty="0" err="1">
                          <a:latin typeface="+mn-lt"/>
                          <a:ea typeface="Times New Roman"/>
                          <a:cs typeface="Times New Roman"/>
                        </a:rPr>
                        <a:t>Богучанского</a:t>
                      </a: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 района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859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12 %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Доля государственных (муниципальных) образовательных организаций, реализующих программы общего образования, здания которых находятся в аварийном состоянии или требуют капитального ремонта, в общей численности государственных (муниципальных) образовательных организаций, реализующих программы общего образования 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29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50 %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Охват детей в возрасте 5–18 лет программами дополнительного образования (удельный вес численности детей, получающих услуги дополнительного образования, в общей численности детей в возрасте 5–18 лет)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1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80, 50 %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Удельный вес численности обучающихся по программам общего образования, участвующих в олимпиадах и конкурсах различного уровня, </a:t>
                      </a:r>
                      <a:r>
                        <a:rPr lang="ru-RU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b="1" dirty="0">
                          <a:latin typeface="+mn-lt"/>
                          <a:ea typeface="Times New Roman"/>
                          <a:cs typeface="Times New Roman"/>
                        </a:rPr>
                        <a:t>общей численности обучающихся по программам общего образования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41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90 %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Доля оздоровленных детей школьного возраста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2. Муниципальная программа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 «Система социальной защиты населения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28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708920"/>
            <a:ext cx="2376264" cy="867456"/>
          </a:xfrm>
          <a:prstGeom prst="rect">
            <a:avLst/>
          </a:prstGeom>
        </p:spPr>
      </p:pic>
      <p:pic>
        <p:nvPicPr>
          <p:cNvPr id="8" name="Рисунок 7" descr="3873_1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36912"/>
            <a:ext cx="1331640" cy="894696"/>
          </a:xfrm>
          <a:prstGeom prst="rect">
            <a:avLst/>
          </a:prstGeom>
        </p:spPr>
      </p:pic>
      <p:pic>
        <p:nvPicPr>
          <p:cNvPr id="9" name="Рисунок 8" descr="A29-40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708920"/>
            <a:ext cx="1152128" cy="864096"/>
          </a:xfrm>
          <a:prstGeom prst="rect">
            <a:avLst/>
          </a:prstGeom>
        </p:spPr>
      </p:pic>
      <p:pic>
        <p:nvPicPr>
          <p:cNvPr id="10" name="Рисунок 9" descr="socialnaya_politika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98296" y="2708920"/>
            <a:ext cx="1145704" cy="859278"/>
          </a:xfrm>
          <a:prstGeom prst="rect">
            <a:avLst/>
          </a:prstGeom>
        </p:spPr>
      </p:pic>
      <p:pic>
        <p:nvPicPr>
          <p:cNvPr id="11" name="Рисунок 10" descr="соцзащита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2708920"/>
            <a:ext cx="1152128" cy="864096"/>
          </a:xfrm>
          <a:prstGeom prst="rect">
            <a:avLst/>
          </a:prstGeom>
        </p:spPr>
      </p:pic>
      <p:pic>
        <p:nvPicPr>
          <p:cNvPr id="12" name="Рисунок 11" descr="mainNews-210x210-63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2708920"/>
            <a:ext cx="864096" cy="864096"/>
          </a:xfrm>
          <a:prstGeom prst="rect">
            <a:avLst/>
          </a:prstGeom>
        </p:spPr>
      </p:pic>
      <p:pic>
        <p:nvPicPr>
          <p:cNvPr id="13" name="Рисунок 12" descr="main12653301_26db20cf49e8aa60b230bb5bd62ec0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3768" y="2708920"/>
            <a:ext cx="1174651" cy="880112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272856"/>
              </p:ext>
            </p:extLst>
          </p:nvPr>
        </p:nvGraphicFramePr>
        <p:xfrm>
          <a:off x="0" y="3573016"/>
          <a:ext cx="9144000" cy="275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14174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Полное и своевременное  исполнение переданных государственных полномочий по предоставлению мер социальной поддержки населению.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Повышение качества и доступности предоставления услуг по социальному обслуживанию.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3.Своевременное и качественное исполнение переданных государственных полномочий в сфере социальной поддержки и социального обслуживания населения.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265011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39336,90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повышение качества и доступности предоставления услуг по социальному обслуживанию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18139,30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осуществление государственных полномочий по организации деятельности органов управления  в сфере социальной поддержки и социального обслуживания населения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06195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-6693 получателей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социальных услуг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ежегодно;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-обеспечение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уровня удовлетворенности жителей Богучанского района качеством предоставления  государственных и муниципальных услуг в сфере социальной поддержки населений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не менее 90%.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844824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2017-2019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56963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57369,89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57476,2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56869,6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56869,6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171215,4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548680"/>
            <a:ext cx="9144000" cy="648072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1400" b="1" dirty="0" smtClean="0">
                <a:solidFill>
                  <a:schemeClr val="tx1"/>
                </a:solidFill>
              </a:rPr>
              <a:t>3. Муниципальная программа «Реформирование и модернизация жилищно-коммунального хозяйства и повышение энергетической эффективности» </a:t>
            </a:r>
          </a:p>
          <a:p>
            <a:pPr marL="457200" indent="-457200" algn="ctr"/>
            <a:r>
              <a:rPr lang="ru-RU" sz="14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29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mini_01.07.20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700808"/>
            <a:ext cx="1063304" cy="1018409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1994" y="1700808"/>
            <a:ext cx="1492006" cy="1008112"/>
          </a:xfrm>
          <a:prstGeom prst="rect">
            <a:avLst/>
          </a:prstGeom>
        </p:spPr>
      </p:pic>
      <p:pic>
        <p:nvPicPr>
          <p:cNvPr id="9" name="Рисунок 8" descr="1381844535dolg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00808"/>
            <a:ext cx="2051720" cy="1021476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1700808"/>
            <a:ext cx="1584176" cy="1026114"/>
          </a:xfrm>
          <a:prstGeom prst="rect">
            <a:avLst/>
          </a:prstGeom>
        </p:spPr>
      </p:pic>
      <p:pic>
        <p:nvPicPr>
          <p:cNvPr id="11" name="Рисунок 10" descr="6542475cd63620_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1700808"/>
            <a:ext cx="1423481" cy="1013098"/>
          </a:xfrm>
          <a:prstGeom prst="rect">
            <a:avLst/>
          </a:prstGeom>
        </p:spPr>
      </p:pic>
      <p:pic>
        <p:nvPicPr>
          <p:cNvPr id="12" name="Рисунок 11" descr="main16798385_db03fe07b64611931840d84dddec5df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1700808"/>
            <a:ext cx="1528132" cy="1008112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984095"/>
              </p:ext>
            </p:extLst>
          </p:nvPr>
        </p:nvGraphicFramePr>
        <p:xfrm>
          <a:off x="0" y="2708920"/>
          <a:ext cx="9144000" cy="221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183778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Обеспечение населения района качественными жилищно-коммунальными услугами в условиях рыночных отношений в отрасли и ограниченного роста оплаты жилищно-коммунальных услуг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населением.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Формирование целостной и эффективной системы управления энергосбережением и повышением энергетической эффективности.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16024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19890,0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компенсация выпадающих доходов </a:t>
                      </a:r>
                      <a:r>
                        <a:rPr lang="ru-RU" sz="1100" dirty="0" err="1" smtClean="0">
                          <a:latin typeface="+mn-lt"/>
                          <a:ea typeface="Calibri"/>
                          <a:cs typeface="Times New Roman"/>
                        </a:rPr>
                        <a:t>энергоснабжающих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 организаций, </a:t>
                      </a: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связанных с применением государственных  регулируемых цен (тарифов)  на электрическую энергию, вырабатываемую дизельными электростанциями для населения  Богучанского района  </a:t>
                      </a:r>
                      <a:r>
                        <a:rPr lang="ru-RU" sz="1100" i="1" dirty="0" smtClean="0">
                          <a:latin typeface="+mn-lt"/>
                          <a:ea typeface="Calibri"/>
                          <a:cs typeface="Times New Roman"/>
                        </a:rPr>
                        <a:t>более </a:t>
                      </a:r>
                      <a:r>
                        <a:rPr lang="ru-RU" sz="1100" i="1" dirty="0">
                          <a:latin typeface="+mn-lt"/>
                          <a:ea typeface="Calibri"/>
                          <a:cs typeface="Times New Roman"/>
                        </a:rPr>
                        <a:t>400 </a:t>
                      </a:r>
                      <a:r>
                        <a:rPr lang="ru-RU" sz="1100" i="1" dirty="0" smtClean="0">
                          <a:latin typeface="+mn-lt"/>
                          <a:ea typeface="Calibri"/>
                          <a:cs typeface="Times New Roman"/>
                        </a:rPr>
                        <a:t>человек;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91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192759,90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на реализацию мер дополнительной поддержки населения, в целях доступности коммунальных услуг </a:t>
                      </a:r>
                      <a:r>
                        <a:rPr lang="ru-RU" sz="1100" i="1" dirty="0" smtClean="0">
                          <a:latin typeface="+mn-lt"/>
                          <a:ea typeface="Calibri"/>
                          <a:cs typeface="Times New Roman"/>
                        </a:rPr>
                        <a:t>для  </a:t>
                      </a:r>
                      <a:r>
                        <a:rPr lang="ru-RU" sz="1100" i="1" dirty="0">
                          <a:latin typeface="+mn-lt"/>
                          <a:ea typeface="Calibri"/>
                          <a:cs typeface="Times New Roman"/>
                        </a:rPr>
                        <a:t>11 500  </a:t>
                      </a:r>
                      <a:r>
                        <a:rPr lang="ru-RU" sz="1100" i="1" dirty="0" smtClean="0">
                          <a:latin typeface="+mn-lt"/>
                          <a:ea typeface="Calibri"/>
                          <a:cs typeface="Times New Roman"/>
                        </a:rPr>
                        <a:t>человек;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120,1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Calibri"/>
                          <a:cs typeface="Times New Roman"/>
                        </a:rPr>
                        <a:t>формирование фонда капитального ремонта  в многоквартирных </a:t>
                      </a:r>
                      <a:r>
                        <a:rPr lang="ru-RU" sz="1100" dirty="0" smtClean="0">
                          <a:latin typeface="+mn-lt"/>
                          <a:ea typeface="Calibri"/>
                          <a:cs typeface="Times New Roman"/>
                        </a:rPr>
                        <a:t>домах; 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79512" y="1196752"/>
          <a:ext cx="8748463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825"/>
                <a:gridCol w="1504330"/>
                <a:gridCol w="1458077"/>
                <a:gridCol w="1458077"/>
                <a:gridCol w="1458077"/>
                <a:gridCol w="1458077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Всего 2017-2019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218144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236194,26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253228,60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213359,90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213359,90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679948,40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172963"/>
              </p:ext>
            </p:extLst>
          </p:nvPr>
        </p:nvGraphicFramePr>
        <p:xfrm>
          <a:off x="0" y="4941168"/>
          <a:ext cx="9144000" cy="42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39858,60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реконструкция и капитальный ремонт объектов коммунальной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инфраструктуры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;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0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Сбор и вывоз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бытовых отходов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28153"/>
              </p:ext>
            </p:extLst>
          </p:nvPr>
        </p:nvGraphicFramePr>
        <p:xfrm>
          <a:off x="0" y="5589240"/>
          <a:ext cx="9144000" cy="88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206195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13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-обеспечение доступности коммунальных услуг для 11,9 тыс.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человек; </a:t>
                      </a:r>
                    </a:p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-экономия  бюджетными учреждениями электрической и тепловой энергии; </a:t>
                      </a:r>
                    </a:p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-улучшение качества эксплуатации жилищного фонда Богучанского района; </a:t>
                      </a:r>
                    </a:p>
                    <a:p>
                      <a:pPr algn="just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-обеспечение населения централизованными услугами водоснабжения. </a:t>
                      </a:r>
                      <a:endParaRPr lang="ru-RU" sz="1100" b="1" dirty="0"/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485791"/>
            <a:ext cx="813690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620688"/>
            <a:ext cx="8280920" cy="5544616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уважением, </a:t>
            </a:r>
            <a:endParaRPr lang="ru-RU" sz="8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Глава </a:t>
            </a:r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Богучанского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8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 Вадимович Бахтин</a:t>
            </a:r>
            <a:endParaRPr lang="ru-RU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03648" y="884617"/>
            <a:ext cx="6768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жители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Богучанского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района!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99592" y="1407837"/>
            <a:ext cx="74888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продолжаем  информировать вас  о районной бюджетной политике и реализации приоритетных направлений работы органов местного самоуправления района в доступной для любого жителя форме.  При формировании главного  финансового документа на 2017 год мы старались сохранить  главный принцип – каждая бюджетная статья должна быть ориентирована на конкретный результат. Жители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Богучанского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 должны знать, на что тратятся бюджетные средства и какие  направления в деятельности  муниципалитета  наиболее приоритетны. Чтобы разобраться во всех цифрах непосвященному в бюджетный процесс человеку необязательно анализировать финансовый документы и отчеты. Достаточно открыть Путеводитель по бюджету, который наглядно покажет, какие социальные выплаты заложены в бюджете, какие средства направлены на ремонты муниципальных объектов, дороги, благоустройство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другое.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уверены, что информация, представленная в Путеводителе в информативной и компактной форме, позволит вам углубить свои знания о бюджете и создать основы для активного участия в бюджетных процессах района.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4. Муниципальная программа «Защита населения и территории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 от чрезвычайных ситуаций природного и техногенного характера»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30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мчс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1344191" cy="1075353"/>
          </a:xfrm>
          <a:prstGeom prst="rect">
            <a:avLst/>
          </a:prstGeom>
        </p:spPr>
      </p:pic>
      <p:pic>
        <p:nvPicPr>
          <p:cNvPr id="8" name="Рисунок 7" descr="мчс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852936"/>
            <a:ext cx="1765833" cy="1080120"/>
          </a:xfrm>
          <a:prstGeom prst="rect">
            <a:avLst/>
          </a:prstGeom>
        </p:spPr>
      </p:pic>
      <p:pic>
        <p:nvPicPr>
          <p:cNvPr id="9" name="Рисунок 8" descr="мч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852936"/>
            <a:ext cx="1801590" cy="1080120"/>
          </a:xfrm>
          <a:prstGeom prst="rect">
            <a:avLst/>
          </a:prstGeom>
        </p:spPr>
      </p:pic>
      <p:pic>
        <p:nvPicPr>
          <p:cNvPr id="10" name="Рисунок 9" descr="78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2852936"/>
            <a:ext cx="1440160" cy="1080120"/>
          </a:xfrm>
          <a:prstGeom prst="rect">
            <a:avLst/>
          </a:prstGeom>
        </p:spPr>
      </p:pic>
      <p:pic>
        <p:nvPicPr>
          <p:cNvPr id="12" name="Рисунок 11" descr="9990808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2852936"/>
            <a:ext cx="1906094" cy="1080120"/>
          </a:xfrm>
          <a:prstGeom prst="rect">
            <a:avLst/>
          </a:prstGeom>
        </p:spPr>
      </p:pic>
      <p:pic>
        <p:nvPicPr>
          <p:cNvPr id="13" name="Рисунок 12" descr="information_items_13473681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28384" y="2852936"/>
            <a:ext cx="1115616" cy="1093741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783876"/>
              </p:ext>
            </p:extLst>
          </p:nvPr>
        </p:nvGraphicFramePr>
        <p:xfrm>
          <a:off x="0" y="3933056"/>
          <a:ext cx="9144000" cy="230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149488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эффективной системы защиты населения и территории Богучанского района от чрезвычайных ситуаций природного и техногенного характера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2976,50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предупреждение и помощь населению района в чрезвычайных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ситуациях;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23316,10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тушение пожаров в населенных пунктах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района в зоне обслуживания муниципальной пожарной части №1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-недопущение погибших при пожарах в зоне прикрытия  силами МПЧ №1 –100 % от среднего показателя 2010-2012 годов;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-увеличение числа населения, оповещаемого об угрозе ЧС природного и техногенного характера, к 2018 году  54% от общего количества оповещаемого населения.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844824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2017-2019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20626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24367,38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26312,70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24753,0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24753,0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75818,70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4878" y="-68777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7404" y="499558"/>
            <a:ext cx="9144000" cy="648072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5. Муниципальная программа «Развитие культуры»</a:t>
            </a:r>
          </a:p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31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культу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02" y="1777177"/>
            <a:ext cx="1616139" cy="1080120"/>
          </a:xfrm>
          <a:prstGeom prst="rect">
            <a:avLst/>
          </a:prstGeom>
        </p:spPr>
      </p:pic>
      <p:pic>
        <p:nvPicPr>
          <p:cNvPr id="8" name="Рисунок 7" descr="03871079eda32777cb5ff986f04934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4266" y="1777177"/>
            <a:ext cx="1440160" cy="1080120"/>
          </a:xfrm>
          <a:prstGeom prst="rect">
            <a:avLst/>
          </a:prstGeom>
        </p:spPr>
      </p:pic>
      <p:pic>
        <p:nvPicPr>
          <p:cNvPr id="10" name="Рисунок 9" descr="get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4795" y="1777177"/>
            <a:ext cx="1445807" cy="1080120"/>
          </a:xfrm>
          <a:prstGeom prst="rect">
            <a:avLst/>
          </a:prstGeom>
        </p:spPr>
      </p:pic>
      <p:pic>
        <p:nvPicPr>
          <p:cNvPr id="12" name="Рисунок 11" descr="get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0770" y="1777177"/>
            <a:ext cx="1624145" cy="1080120"/>
          </a:xfrm>
          <a:prstGeom prst="rect">
            <a:avLst/>
          </a:prstGeom>
        </p:spPr>
      </p:pic>
      <p:pic>
        <p:nvPicPr>
          <p:cNvPr id="13" name="Рисунок 12" descr="article41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0610" y="1777177"/>
            <a:ext cx="1441882" cy="1080120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355013"/>
              </p:ext>
            </p:extLst>
          </p:nvPr>
        </p:nvGraphicFramePr>
        <p:xfrm>
          <a:off x="-14250" y="2869873"/>
          <a:ext cx="9144000" cy="2425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149488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развития и реализации культурного и духовного потенциала населения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31046,60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библиотеки </a:t>
                      </a:r>
                      <a:r>
                        <a:rPr lang="ru-RU" sz="1200" i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более </a:t>
                      </a: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514,9 </a:t>
                      </a:r>
                      <a:r>
                        <a:rPr lang="ru-RU" sz="1200" i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книговыдач;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5037,20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музей   </a:t>
                      </a:r>
                      <a:r>
                        <a:rPr lang="ru-RU" sz="1200" i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более </a:t>
                      </a: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7,1 </a:t>
                      </a:r>
                      <a:r>
                        <a:rPr lang="ru-RU" sz="1200" i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тыс. </a:t>
                      </a: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посетителей;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06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84993,0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дома </a:t>
                      </a: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культуры число участников клубных</a:t>
                      </a:r>
                      <a:r>
                        <a:rPr lang="ru-RU" sz="1200" i="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формирований составит 3742;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2853,0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проведение районных мероприятий, фестивалей, выставок, </a:t>
                      </a: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конкурсов;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74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537,90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ремонт </a:t>
                      </a:r>
                      <a:r>
                        <a:rPr lang="ru-RU" sz="1200" i="0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Пинчугской</a:t>
                      </a: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ДШИ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37810,30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развитие системы дополнительного образования в области культуры число обучающихся детей, ставших участниками районных конкурсов и фестивалей 173</a:t>
                      </a:r>
                      <a:endParaRPr lang="ru-RU" sz="1200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7" name="Рисунок 16" descr="getIma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4426" y="1777177"/>
            <a:ext cx="1656184" cy="1080120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755125"/>
              </p:ext>
            </p:extLst>
          </p:nvPr>
        </p:nvGraphicFramePr>
        <p:xfrm>
          <a:off x="-7404" y="1190317"/>
          <a:ext cx="913659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461"/>
                <a:gridCol w="1571071"/>
                <a:gridCol w="1522766"/>
                <a:gridCol w="1522766"/>
                <a:gridCol w="1522766"/>
                <a:gridCol w="1522766"/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Всего 2017-2019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179734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190986,60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177262,10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175291,60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175291,60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</a:rPr>
                        <a:t>527845,30</a:t>
                      </a:r>
                      <a:endParaRPr lang="ru-RU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079063"/>
              </p:ext>
            </p:extLst>
          </p:nvPr>
        </p:nvGraphicFramePr>
        <p:xfrm>
          <a:off x="68610" y="5355559"/>
          <a:ext cx="8820472" cy="115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286"/>
                <a:gridCol w="7119186"/>
              </a:tblGrid>
              <a:tr h="157732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74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-число участников культурно-досуговых мероприятий, проводимых учреждениями культуры, составит  3742,</a:t>
                      </a:r>
                      <a:r>
                        <a:rPr lang="ru-RU" sz="12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более  514,9 тыс. книговыдач;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dirty="0" smtClean="0">
                          <a:latin typeface="+mn-lt"/>
                          <a:ea typeface="Calibri"/>
                          <a:cs typeface="Times New Roman"/>
                        </a:rPr>
                        <a:t>-число обучающихся детей, ставших участниками районных конкурсов и фестивалей составит  173;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74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-расширение концертной и выставочной деятельности в районе, поддержка лучших традиционных                  и новых форм культурно-досуговой деятельности, сохранение и развитие народного творчества.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764704"/>
            <a:ext cx="9144000" cy="57606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6. Муниципальная программа «Молодежь </a:t>
            </a:r>
            <a:r>
              <a:rPr lang="ru-RU" sz="1600" b="1" dirty="0" err="1" smtClean="0">
                <a:solidFill>
                  <a:schemeClr val="tx1"/>
                </a:solidFill>
              </a:rPr>
              <a:t>Приангарья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</a:p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32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271960"/>
              </p:ext>
            </p:extLst>
          </p:nvPr>
        </p:nvGraphicFramePr>
        <p:xfrm>
          <a:off x="155574" y="3428999"/>
          <a:ext cx="8988425" cy="2927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680"/>
                <a:gridCol w="7254745"/>
              </a:tblGrid>
              <a:tr h="466031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 для развития потенциала молодежи и его реализации в интересах развития </a:t>
                      </a:r>
                      <a:r>
                        <a:rPr lang="ru-RU" sz="11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48133">
                <a:tc gridSpan="2">
                  <a:txBody>
                    <a:bodyPr/>
                    <a:lstStyle/>
                    <a:p>
                      <a:pPr algn="l"/>
                      <a:r>
                        <a:rPr lang="ru-RU" sz="11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266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Calibri"/>
                          <a:cs typeface="Times New Roman"/>
                        </a:rPr>
                        <a:t>7995,80</a:t>
                      </a:r>
                      <a:endParaRPr lang="ru-RU" sz="11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+mn-lt"/>
                          <a:ea typeface="Calibri"/>
                          <a:cs typeface="Times New Roman"/>
                        </a:rPr>
                        <a:t>поддержка молодежного </a:t>
                      </a:r>
                      <a:r>
                        <a:rPr lang="ru-RU" sz="1100" b="0" i="0" dirty="0" smtClean="0">
                          <a:latin typeface="+mn-lt"/>
                          <a:ea typeface="Calibri"/>
                          <a:cs typeface="Times New Roman"/>
                        </a:rPr>
                        <a:t>центра;</a:t>
                      </a:r>
                      <a:endParaRPr lang="ru-RU" sz="11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6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Calibri"/>
                          <a:cs typeface="Times New Roman"/>
                        </a:rPr>
                        <a:t>2555,40</a:t>
                      </a:r>
                      <a:endParaRPr lang="ru-RU" sz="11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+mn-lt"/>
                          <a:ea typeface="Calibri"/>
                          <a:cs typeface="Times New Roman"/>
                        </a:rPr>
                        <a:t>помощь в приобретении жилья   15 молодым </a:t>
                      </a:r>
                      <a:r>
                        <a:rPr lang="ru-RU" sz="1100" b="0" i="0" dirty="0" smtClean="0">
                          <a:latin typeface="+mn-lt"/>
                          <a:ea typeface="Calibri"/>
                          <a:cs typeface="Times New Roman"/>
                        </a:rPr>
                        <a:t>семьям;</a:t>
                      </a:r>
                      <a:endParaRPr lang="ru-RU" sz="11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60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+mn-lt"/>
                          <a:ea typeface="Calibri"/>
                          <a:cs typeface="Times New Roman"/>
                        </a:rPr>
                        <a:t>430,0</a:t>
                      </a:r>
                      <a:endParaRPr lang="ru-RU" sz="11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>
                          <a:latin typeface="+mn-lt"/>
                          <a:ea typeface="Calibri"/>
                          <a:cs typeface="Times New Roman"/>
                        </a:rPr>
                        <a:t>поддержка молодежных объединений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6690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51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-35,4 % </a:t>
                      </a: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молодых граждан будет вовлечено в реализацию </a:t>
                      </a: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проектов;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-создание 100 </a:t>
                      </a:r>
                      <a:r>
                        <a:rPr lang="ru-RU" sz="1100" b="1" dirty="0">
                          <a:latin typeface="+mn-lt"/>
                          <a:ea typeface="Calibri"/>
                          <a:cs typeface="Times New Roman"/>
                        </a:rPr>
                        <a:t>рабочих мест для несовершеннолетних </a:t>
                      </a: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граждан;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+mn-lt"/>
                          <a:ea typeface="Calibri"/>
                          <a:cs typeface="Times New Roman"/>
                        </a:rPr>
                        <a:t>-34%</a:t>
                      </a:r>
                      <a:r>
                        <a:rPr lang="ru-RU" sz="1100" b="1" baseline="0" dirty="0" smtClean="0">
                          <a:latin typeface="+mn-lt"/>
                          <a:ea typeface="Calibri"/>
                          <a:cs typeface="Times New Roman"/>
                        </a:rPr>
                        <a:t> граждан, проживающих в Богучанском районе, получат безвозмездные услуги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latin typeface="+mn-lt"/>
                          <a:ea typeface="Calibri"/>
                          <a:cs typeface="Times New Roman"/>
                        </a:rPr>
                        <a:t>от участников молодежных социально-экономических проектов</a:t>
                      </a:r>
                      <a:endParaRPr lang="ru-RU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 descr="7416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1691681" cy="1080119"/>
          </a:xfrm>
          <a:prstGeom prst="rect">
            <a:avLst/>
          </a:prstGeom>
        </p:spPr>
      </p:pic>
      <p:pic>
        <p:nvPicPr>
          <p:cNvPr id="11" name="Рисунок 10" descr="m_1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4798" y="1988840"/>
            <a:ext cx="1494408" cy="1066800"/>
          </a:xfrm>
          <a:prstGeom prst="rect">
            <a:avLst/>
          </a:prstGeom>
        </p:spPr>
      </p:pic>
      <p:pic>
        <p:nvPicPr>
          <p:cNvPr id="12" name="Рисунок 11" descr="f20ec745721d4c20af6e3ab5ca0cba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988840"/>
            <a:ext cx="1512168" cy="1063005"/>
          </a:xfrm>
          <a:prstGeom prst="rect">
            <a:avLst/>
          </a:prstGeom>
        </p:spPr>
      </p:pic>
      <p:pic>
        <p:nvPicPr>
          <p:cNvPr id="13" name="Рисунок 12" descr="getImage-1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988840"/>
            <a:ext cx="1584176" cy="1080120"/>
          </a:xfrm>
          <a:prstGeom prst="rect">
            <a:avLst/>
          </a:prstGeom>
        </p:spPr>
      </p:pic>
      <p:pic>
        <p:nvPicPr>
          <p:cNvPr id="14" name="Рисунок 13" descr="701de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1988840"/>
            <a:ext cx="1656184" cy="1054608"/>
          </a:xfrm>
          <a:prstGeom prst="rect">
            <a:avLst/>
          </a:prstGeom>
        </p:spPr>
      </p:pic>
      <p:pic>
        <p:nvPicPr>
          <p:cNvPr id="15" name="Рисунок 14" descr="molo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7932" y="1988840"/>
            <a:ext cx="1187624" cy="1052736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1340768"/>
          <a:ext cx="9144000" cy="617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Всего 2017-2019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9764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11588,02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10981,2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10305,9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10305,9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31593,0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7. Муниципальная программа «Развитие физической культуры и спорта в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Богучанском</a:t>
            </a:r>
            <a:r>
              <a:rPr lang="ru-RU" sz="2000" b="1" dirty="0" smtClean="0">
                <a:solidFill>
                  <a:schemeClr val="tx1"/>
                </a:solidFill>
              </a:rPr>
              <a:t> районе»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33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физкульту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1365504" cy="1024128"/>
          </a:xfrm>
          <a:prstGeom prst="rect">
            <a:avLst/>
          </a:prstGeom>
        </p:spPr>
      </p:pic>
      <p:pic>
        <p:nvPicPr>
          <p:cNvPr id="8" name="Рисунок 7" descr="физкультура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3215" y="2780928"/>
            <a:ext cx="1660785" cy="1008112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780928"/>
            <a:ext cx="1512168" cy="1015635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177649"/>
              </p:ext>
            </p:extLst>
          </p:nvPr>
        </p:nvGraphicFramePr>
        <p:xfrm>
          <a:off x="155574" y="4010131"/>
          <a:ext cx="8880921" cy="191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946"/>
                <a:gridCol w="7167975"/>
              </a:tblGrid>
              <a:tr h="36371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условий, обеспечивающих возможность гражданам заниматься  физической культурой и спортом,  формирование культуры  здорового образа жизни населения Богучанского района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18226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67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1745,70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организация и проведение физкультурных спортивных мероприятий  на территории </a:t>
                      </a:r>
                      <a:r>
                        <a:rPr lang="ru-RU" sz="1200" dirty="0" err="1">
                          <a:latin typeface="+mn-lt"/>
                          <a:ea typeface="Calibri"/>
                          <a:cs typeface="Times New Roman"/>
                        </a:rPr>
                        <a:t>Богучанского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 района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167307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64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граждан, систематически занимающихся физической культурой и спортом, в 2017 году составит 32,9%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 descr="1155166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2780928"/>
            <a:ext cx="1368152" cy="1008112"/>
          </a:xfrm>
          <a:prstGeom prst="rect">
            <a:avLst/>
          </a:prstGeom>
        </p:spPr>
      </p:pic>
      <p:pic>
        <p:nvPicPr>
          <p:cNvPr id="12" name="Рисунок 11" descr="b-662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2780928"/>
            <a:ext cx="1514534" cy="1008112"/>
          </a:xfrm>
          <a:prstGeom prst="rect">
            <a:avLst/>
          </a:prstGeom>
        </p:spPr>
      </p:pic>
      <p:pic>
        <p:nvPicPr>
          <p:cNvPr id="13" name="Рисунок 12" descr="post-42-026536600 13289983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2780928"/>
            <a:ext cx="1800200" cy="1013009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1916832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2017-2019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2042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2364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1945,70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1945,70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1945,70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5837,10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764704"/>
            <a:ext cx="9144000" cy="792088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8. Муниципальная программа «Развитие инвестиционной, инновационной деятельности, малого и среднего предпринимательства на территории </a:t>
            </a:r>
            <a:r>
              <a:rPr lang="ru-RU" sz="16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1600" b="1" dirty="0" smtClean="0">
                <a:solidFill>
                  <a:schemeClr val="tx1"/>
                </a:solidFill>
              </a:rPr>
              <a:t> района» </a:t>
            </a:r>
          </a:p>
          <a:p>
            <a:pPr marL="457200" indent="-457200" algn="ctr"/>
            <a:r>
              <a:rPr lang="ru-RU" sz="16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34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101237"/>
              </p:ext>
            </p:extLst>
          </p:nvPr>
        </p:nvGraphicFramePr>
        <p:xfrm>
          <a:off x="107504" y="3356992"/>
          <a:ext cx="8927976" cy="133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021"/>
                <a:gridCol w="7205955"/>
              </a:tblGrid>
              <a:tr h="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благоприятных условий для устойчивого функционирования и  развития малого и среднего предпринимательства, роста инновационного потенциала и улучшения инвестиционного климата  на территории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957,0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имущественная, информационно-консультативная, финансовая поддержка субъектов малого и среднего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предпринимательства;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clipart_of_27045_smjpg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276872"/>
            <a:ext cx="1679848" cy="1097868"/>
          </a:xfrm>
          <a:prstGeom prst="rect">
            <a:avLst/>
          </a:prstGeom>
        </p:spPr>
      </p:pic>
      <p:pic>
        <p:nvPicPr>
          <p:cNvPr id="10" name="Рисунок 9" descr="image_resize.ph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1187624" cy="1085867"/>
          </a:xfrm>
          <a:prstGeom prst="rect">
            <a:avLst/>
          </a:prstGeom>
        </p:spPr>
      </p:pic>
      <p:pic>
        <p:nvPicPr>
          <p:cNvPr id="11" name="Рисунок 10" descr="f97c07b88e69cc4350ea86abd7142d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2276872"/>
            <a:ext cx="1547664" cy="1076732"/>
          </a:xfrm>
          <a:prstGeom prst="rect">
            <a:avLst/>
          </a:prstGeom>
        </p:spPr>
      </p:pic>
      <p:pic>
        <p:nvPicPr>
          <p:cNvPr id="12" name="Рисунок 11" descr="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276872"/>
            <a:ext cx="1560690" cy="1080120"/>
          </a:xfrm>
          <a:prstGeom prst="rect">
            <a:avLst/>
          </a:prstGeom>
        </p:spPr>
      </p:pic>
      <p:pic>
        <p:nvPicPr>
          <p:cNvPr id="13" name="Рисунок 12" descr="work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2276872"/>
            <a:ext cx="1584176" cy="1086818"/>
          </a:xfrm>
          <a:prstGeom prst="rect">
            <a:avLst/>
          </a:prstGeom>
        </p:spPr>
      </p:pic>
      <p:pic>
        <p:nvPicPr>
          <p:cNvPr id="14" name="Рисунок 13" descr="1368626202_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2276872"/>
            <a:ext cx="1622498" cy="1080120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1556792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2017-2019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4801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2922,15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957,0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1057,0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1057,0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3071,0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323870"/>
              </p:ext>
            </p:extLst>
          </p:nvPr>
        </p:nvGraphicFramePr>
        <p:xfrm>
          <a:off x="0" y="4797152"/>
          <a:ext cx="8964488" cy="153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064"/>
                <a:gridCol w="7235424"/>
              </a:tblGrid>
              <a:tr h="25486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-получат муниципальную поддержку - 12 субъектов малого и среднего предпринимательства;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-в секторе малого и среднего предпринимательства   будет создано 13 рабочих мест;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сохранение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 менее 83 рабочих мест в секторе малого и среднего предпринимательства;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привлечение более 33,6 млн. рублей внебюджетных  инвестиций в секторе малого и среднего предпринимательства; 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-увеличение объема инновационных товаров, работ  и услуг  субъектов малого  и среднего предпринимательства, получивших поддержку до  1,0 млн. рублей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764704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9. Муниципальная программа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«Развитие транспортной системы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района»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35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718753"/>
              </p:ext>
            </p:extLst>
          </p:nvPr>
        </p:nvGraphicFramePr>
        <p:xfrm>
          <a:off x="0" y="3501008"/>
          <a:ext cx="9144000" cy="3162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13602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современной и эффективной транспортной инфраструктуры.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доступности транспортных услуг для населения.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комплексной безопасности дорожного движения.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32147,0</a:t>
                      </a:r>
                      <a:endParaRPr lang="ru-RU" sz="12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+mn-lt"/>
                          <a:ea typeface="Calibri"/>
                          <a:cs typeface="Times New Roman"/>
                        </a:rPr>
                        <a:t>ремонт и содержание автомобильных дорог  общего пользования местного значения сельских поселений и межселенной </a:t>
                      </a: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территории;</a:t>
                      </a:r>
                      <a:endParaRPr lang="ru-RU" sz="12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34957,0</a:t>
                      </a:r>
                      <a:endParaRPr lang="ru-RU" sz="12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+mn-lt"/>
                          <a:ea typeface="Calibri"/>
                          <a:cs typeface="Times New Roman"/>
                        </a:rPr>
                        <a:t>организация пассажирских </a:t>
                      </a: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перевозок</a:t>
                      </a:r>
                      <a:r>
                        <a:rPr lang="ru-RU" sz="1200" i="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1" dirty="0" smtClean="0">
                          <a:latin typeface="+mn-lt"/>
                          <a:ea typeface="Calibri"/>
                          <a:cs typeface="Times New Roman"/>
                        </a:rPr>
                        <a:t>автотранспортом  </a:t>
                      </a:r>
                      <a:r>
                        <a:rPr lang="ru-RU" sz="1200" i="1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i="1" dirty="0" smtClean="0">
                          <a:latin typeface="+mn-lt"/>
                          <a:ea typeface="Calibri"/>
                          <a:cs typeface="Times New Roman"/>
                        </a:rPr>
                        <a:t>104,4 </a:t>
                      </a:r>
                      <a:r>
                        <a:rPr lang="ru-RU" sz="1200" i="1" dirty="0">
                          <a:latin typeface="+mn-lt"/>
                          <a:ea typeface="Calibri"/>
                          <a:cs typeface="Times New Roman"/>
                        </a:rPr>
                        <a:t>тыс. </a:t>
                      </a:r>
                      <a:r>
                        <a:rPr lang="ru-RU" sz="1200" i="1" dirty="0" smtClean="0">
                          <a:latin typeface="+mn-lt"/>
                          <a:ea typeface="Calibri"/>
                          <a:cs typeface="Times New Roman"/>
                        </a:rPr>
                        <a:t>человек ежегодно;</a:t>
                      </a:r>
                      <a:endParaRPr lang="ru-RU" sz="12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331,8</a:t>
                      </a:r>
                      <a:endParaRPr lang="ru-RU" sz="12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latin typeface="+mn-lt"/>
                          <a:ea typeface="Calibri"/>
                          <a:cs typeface="Times New Roman"/>
                        </a:rPr>
                        <a:t>повышение безопасности дорожного </a:t>
                      </a:r>
                      <a:r>
                        <a:rPr lang="ru-RU" sz="1200" i="0" dirty="0" smtClean="0">
                          <a:latin typeface="+mn-lt"/>
                          <a:ea typeface="Calibri"/>
                          <a:cs typeface="Times New Roman"/>
                        </a:rPr>
                        <a:t>движения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+mn-lt"/>
                          <a:ea typeface="Calibri"/>
                          <a:cs typeface="Times New Roman"/>
                        </a:rPr>
                        <a:t>Увеличение</a:t>
                      </a:r>
                      <a:r>
                        <a:rPr lang="ru-RU" sz="1200" i="1" baseline="0" dirty="0" smtClean="0">
                          <a:latin typeface="+mn-lt"/>
                          <a:ea typeface="Calibri"/>
                          <a:cs typeface="Times New Roman"/>
                        </a:rPr>
                        <a:t> оборудованных участков дорожными знаками «Пешеходный переход» и нанесение дорожной разметки «Зебра»</a:t>
                      </a:r>
                      <a:endParaRPr lang="ru-RU" sz="12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5486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-снижение удельного веса дорог, не отвечающих нормативным требованиям, с 68% в 2014 году до 62% в 2017 году;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-сохранение транспортной подвижности населения  в 2017 году показатель составит  2,25 поездок на одного человека.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 descr="1431417397539_ledovaya_pereprava2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2420888"/>
            <a:ext cx="1475656" cy="1080918"/>
          </a:xfrm>
          <a:prstGeom prst="rect">
            <a:avLst/>
          </a:prstGeom>
        </p:spPr>
      </p:pic>
      <p:pic>
        <p:nvPicPr>
          <p:cNvPr id="11" name="Рисунок 10" descr="x400_i122_1109_6b_95aba21a06e5.jp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1923502" cy="1080120"/>
          </a:xfrm>
          <a:prstGeom prst="rect">
            <a:avLst/>
          </a:prstGeom>
        </p:spPr>
      </p:pic>
      <p:pic>
        <p:nvPicPr>
          <p:cNvPr id="12" name="Рисунок 11" descr="getImage-2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420888"/>
            <a:ext cx="1440160" cy="1080120"/>
          </a:xfrm>
          <a:prstGeom prst="rect">
            <a:avLst/>
          </a:prstGeom>
        </p:spPr>
      </p:pic>
      <p:pic>
        <p:nvPicPr>
          <p:cNvPr id="13" name="Рисунок 12" descr="wps-wpimage.ph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2420888"/>
            <a:ext cx="1621802" cy="1080120"/>
          </a:xfrm>
          <a:prstGeom prst="rect">
            <a:avLst/>
          </a:prstGeom>
        </p:spPr>
      </p:pic>
      <p:pic>
        <p:nvPicPr>
          <p:cNvPr id="14" name="Рисунок 13" descr="file53881581_eee5f15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2420888"/>
            <a:ext cx="1943073" cy="1080120"/>
          </a:xfrm>
          <a:prstGeom prst="rect">
            <a:avLst/>
          </a:prstGeom>
        </p:spPr>
      </p:pic>
      <p:pic>
        <p:nvPicPr>
          <p:cNvPr id="15" name="Рисунок 14" descr="51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2420888"/>
            <a:ext cx="1440159" cy="1080120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1700809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2017-2019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49058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66996,29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67435,80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35042,70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35042,7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137521,20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836712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10. Муниципальная программа «Обеспечение доступным и комфортным жильем  граждан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Богучанского</a:t>
            </a:r>
            <a:r>
              <a:rPr lang="ru-RU" sz="2000" b="1" dirty="0" smtClean="0">
                <a:solidFill>
                  <a:schemeClr val="tx1"/>
                </a:solidFill>
              </a:rPr>
              <a:t> района»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36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442357"/>
              </p:ext>
            </p:extLst>
          </p:nvPr>
        </p:nvGraphicFramePr>
        <p:xfrm>
          <a:off x="0" y="3573016"/>
          <a:ext cx="9144000" cy="2885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доступности жилья и улучшение жилищных условий граждан, проживающих на территории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района.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6192,80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Переселение граждан из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аварийного жилищного фонда с. </a:t>
                      </a:r>
                      <a:r>
                        <a:rPr lang="ru-RU" sz="12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Богучаны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, п. </a:t>
                      </a:r>
                      <a:r>
                        <a:rPr lang="ru-RU" sz="12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Пинчуга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6000,0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обеспечение жильем работников  отраслей бюджетной сферы на территории Богучанского района  -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квартиры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5486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-увеличение удельного веса введенной площади жилых домов по отношению к общей площади жилищного фонда  с 1,43%  в 2016 году до 1,45% в 2017 году;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-ввод общей площади жилья в 2017 году составит 10,4 тыс. кв. м;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доли ветхого и аварийного  жилищного фонда в общем объеме жилищного фонда с 5,2 в 2014 году до 5,1 в 2015 году;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-увеличение доли работников бюджетной сферы, обеспеченных жильем, в общем количестве работников бюджетной сферы, нуждающихся в служебных жилых помещениях, с 9,09% в 2015 году до 11% в 2017 году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972068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1547664" cy="1080947"/>
          </a:xfrm>
          <a:prstGeom prst="rect">
            <a:avLst/>
          </a:prstGeom>
        </p:spPr>
      </p:pic>
      <p:pic>
        <p:nvPicPr>
          <p:cNvPr id="10" name="Рисунок 9" descr="photo_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492896"/>
            <a:ext cx="1651248" cy="1096532"/>
          </a:xfrm>
          <a:prstGeom prst="rect">
            <a:avLst/>
          </a:prstGeom>
        </p:spPr>
      </p:pic>
      <p:pic>
        <p:nvPicPr>
          <p:cNvPr id="11" name="Рисунок 10" descr="zemla_azovo_100548052012542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492896"/>
            <a:ext cx="1405034" cy="1080120"/>
          </a:xfrm>
          <a:prstGeom prst="rect">
            <a:avLst/>
          </a:prstGeom>
        </p:spPr>
      </p:pic>
      <p:pic>
        <p:nvPicPr>
          <p:cNvPr id="12" name="Рисунок 11" descr="c75dd08c2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3821" y="2492896"/>
            <a:ext cx="1620179" cy="1080119"/>
          </a:xfrm>
          <a:prstGeom prst="rect">
            <a:avLst/>
          </a:prstGeom>
        </p:spPr>
      </p:pic>
      <p:pic>
        <p:nvPicPr>
          <p:cNvPr id="13" name="Рисунок 12" descr="knf8b64f3f30198ad3324f0dc45b82492cd_8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2492896"/>
            <a:ext cx="1440159" cy="1083719"/>
          </a:xfrm>
          <a:prstGeom prst="rect">
            <a:avLst/>
          </a:prstGeom>
        </p:spPr>
      </p:pic>
      <p:pic>
        <p:nvPicPr>
          <p:cNvPr id="14" name="Рисунок 13" descr="2129621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2492896"/>
            <a:ext cx="1594270" cy="1080120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772816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2017-2019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6253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81622,54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12192,80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13192,80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11. Муниципальная программа «Управление муниципальными финансами» общий объем расходов по программе, в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37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31882"/>
              </p:ext>
            </p:extLst>
          </p:nvPr>
        </p:nvGraphicFramePr>
        <p:xfrm>
          <a:off x="0" y="4005064"/>
          <a:ext cx="9144000" cy="23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0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долгосрочной сбалансированности и устойчивости бюджетной системы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Богучанского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повышение качества и прозрачности управления муниципальными финансами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99331,60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межбюджетные трансферты поселениям Богучанского района на  выравнивание бюджетной обеспеченности и обеспечение сбалансированности бюджетов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поселений;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12620,50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обеспечение реализации муниципальной программы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5486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-положительное значение оценки  исполнения отдельных государственных полномочий органами местного самоуправления достигнут 100%;</a:t>
                      </a:r>
                    </a:p>
                    <a:p>
                      <a:pPr algn="just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-отсутствие в местных бюджетах просроченной кредиторской задолженности по выплате заработной платы работникам бюджетной сферы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16631_pi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780928"/>
            <a:ext cx="1547664" cy="1160748"/>
          </a:xfrm>
          <a:prstGeom prst="rect">
            <a:avLst/>
          </a:prstGeom>
        </p:spPr>
      </p:pic>
      <p:pic>
        <p:nvPicPr>
          <p:cNvPr id="10" name="Рисунок 9" descr="f8bcfd1f-3e4d-4501-959c-35f89ac86eb3$Read.SmallTo(1000,100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780928"/>
            <a:ext cx="1444516" cy="1155613"/>
          </a:xfrm>
          <a:prstGeom prst="rect">
            <a:avLst/>
          </a:prstGeom>
        </p:spPr>
      </p:pic>
      <p:pic>
        <p:nvPicPr>
          <p:cNvPr id="11" name="Рисунок 10" descr="3287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2780928"/>
            <a:ext cx="1691680" cy="1133872"/>
          </a:xfrm>
          <a:prstGeom prst="rect">
            <a:avLst/>
          </a:prstGeom>
        </p:spPr>
      </p:pic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780928"/>
            <a:ext cx="1547664" cy="1160748"/>
          </a:xfrm>
          <a:prstGeom prst="rect">
            <a:avLst/>
          </a:prstGeom>
        </p:spPr>
      </p:pic>
      <p:pic>
        <p:nvPicPr>
          <p:cNvPr id="13" name="Рисунок 12" descr="main17065871_4d5c30b8f0169631fdee1bd2eac16af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780928"/>
            <a:ext cx="1534691" cy="1149873"/>
          </a:xfrm>
          <a:prstGeom prst="rect">
            <a:avLst/>
          </a:prstGeom>
        </p:spPr>
      </p:pic>
      <p:pic>
        <p:nvPicPr>
          <p:cNvPr id="14" name="Рисунок 13" descr="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2780928"/>
            <a:ext cx="1440160" cy="1152128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916832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2017-2019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130186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118367,16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111952,10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55767,70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55767,70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223487,50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23949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ПРОГРАММЫ РАЙОНА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908720"/>
            <a:ext cx="9144000" cy="93610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12. Муниципальная программа «Развитие сельского хозяйства 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 err="1" smtClean="0">
                <a:solidFill>
                  <a:schemeClr val="tx1"/>
                </a:solidFill>
              </a:rPr>
              <a:t>Богучанском</a:t>
            </a:r>
            <a:r>
              <a:rPr lang="ru-RU" sz="2000" b="1" dirty="0" smtClean="0">
                <a:solidFill>
                  <a:schemeClr val="tx1"/>
                </a:solidFill>
              </a:rPr>
              <a:t> районе»</a:t>
            </a:r>
          </a:p>
          <a:p>
            <a:pPr marL="457200" indent="-457200" algn="ctr"/>
            <a:r>
              <a:rPr lang="ru-RU" sz="2000" b="1" dirty="0" smtClean="0">
                <a:solidFill>
                  <a:schemeClr val="tx1"/>
                </a:solidFill>
              </a:rPr>
              <a:t>  общий объем расходов по программе, в  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38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&amp;SHcy;&amp;kcy;&amp;ocy;&amp;lcy;&amp;acy;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54214"/>
              </p:ext>
            </p:extLst>
          </p:nvPr>
        </p:nvGraphicFramePr>
        <p:xfrm>
          <a:off x="0" y="3933056"/>
          <a:ext cx="9144000" cy="2683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7380312"/>
              </a:tblGrid>
              <a:tr h="130304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Развитие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сельских территорий, рост занятости и уровня жизни сельского населения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56250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НАПРАВЛЕНИЯ </a:t>
                      </a:r>
                      <a:endParaRPr lang="ru-RU" sz="1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23,8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субсидии гражданам, ведущим личное подсобное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хозяйство,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на возмещение части затрат  на уплату процентов по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кредитам;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575,30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Предоставление социальных</a:t>
                      </a:r>
                      <a:r>
                        <a:rPr lang="ru-RU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выплат на строительство и приобретение жилья  молодым семьям и молодым специалистам, проживающим на селе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617,80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предупреждение возникновения и распространения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заболеваний, </a:t>
                      </a: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опасных для человека и </a:t>
                      </a: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животных; 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160,8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+mn-lt"/>
                          <a:ea typeface="Calibri"/>
                          <a:cs typeface="Times New Roman"/>
                        </a:rPr>
                        <a:t>обеспечение реализации муниципальной программы 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  <a:tr h="254864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ОСНОВНЫЕ РЕЗУЛЬТАТЫ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9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-рост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количества граждан, ведущих личное подсобное хозяйство, осуществивших привлечение кредитных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средств,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8  человек;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-снижение </a:t>
                      </a:r>
                      <a:r>
                        <a:rPr lang="ru-RU" sz="1200" b="1" dirty="0">
                          <a:latin typeface="+mn-lt"/>
                          <a:ea typeface="Calibri"/>
                          <a:cs typeface="Times New Roman"/>
                        </a:rPr>
                        <a:t>количества обращений граждан с укусами безнадзорных домашних животных 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до 90%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73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2144" y="2780928"/>
            <a:ext cx="1751856" cy="1168816"/>
          </a:xfrm>
          <a:prstGeom prst="rect">
            <a:avLst/>
          </a:prstGeom>
        </p:spPr>
      </p:pic>
      <p:pic>
        <p:nvPicPr>
          <p:cNvPr id="11" name="Рисунок 10" descr="0b055a3ae87dddde9dc442f17b59c8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708920"/>
            <a:ext cx="1656183" cy="1224136"/>
          </a:xfrm>
          <a:prstGeom prst="rect">
            <a:avLst/>
          </a:prstGeom>
        </p:spPr>
      </p:pic>
      <p:pic>
        <p:nvPicPr>
          <p:cNvPr id="12" name="Рисунок 11" descr="7cf42955a4c8b28126e8fab195fce7d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780928"/>
            <a:ext cx="1691680" cy="1152128"/>
          </a:xfrm>
          <a:prstGeom prst="rect">
            <a:avLst/>
          </a:prstGeom>
        </p:spPr>
      </p:pic>
      <p:pic>
        <p:nvPicPr>
          <p:cNvPr id="13" name="Рисунок 12" descr="17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2780928"/>
            <a:ext cx="1474724" cy="1152128"/>
          </a:xfrm>
          <a:prstGeom prst="rect">
            <a:avLst/>
          </a:prstGeom>
        </p:spPr>
      </p:pic>
      <p:pic>
        <p:nvPicPr>
          <p:cNvPr id="15" name="Рисунок 14" descr="20130718_foo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2780928"/>
            <a:ext cx="1543720" cy="1157790"/>
          </a:xfrm>
          <a:prstGeom prst="rect">
            <a:avLst/>
          </a:prstGeom>
        </p:spPr>
      </p:pic>
      <p:pic>
        <p:nvPicPr>
          <p:cNvPr id="14" name="Рисунок 13" descr="Question_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780928"/>
            <a:ext cx="1475656" cy="1152857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1916832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1572344"/>
                <a:gridCol w="1524000"/>
                <a:gridCol w="1524000"/>
                <a:gridCol w="1524000"/>
                <a:gridCol w="1524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Всего 2017-2019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75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1768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1399,53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2377,70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1781,80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1781,50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5941,0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социальной сферы в 2017 году</a:t>
            </a: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2060848"/>
            <a:ext cx="8820472" cy="352839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3568" y="2762780"/>
            <a:ext cx="792088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722,9 тыс. рублей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строительство детского сада на 190 мест в п. Ангарский,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ввода 2017 год;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38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776,5 тыс. рублей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строительство спортивного зала в п.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Новохайский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 280 мест,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ввода 2017 год;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617,0 тыс. рублей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разработка проекта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Реконструкция котельной  № 34 п. Таежный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»,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срок ввода 2019 год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6848"/>
            <a:ext cx="8208912" cy="61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48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404664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ИНТЕРЕСНО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(данные за 2016 год)</a:t>
            </a:r>
            <a:endParaRPr lang="ru-RU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636461"/>
              </p:ext>
            </p:extLst>
          </p:nvPr>
        </p:nvGraphicFramePr>
        <p:xfrm>
          <a:off x="467544" y="1090940"/>
          <a:ext cx="8219256" cy="4174434"/>
        </p:xfrm>
        <a:graphic>
          <a:graphicData uri="http://schemas.openxmlformats.org/drawingml/2006/table">
            <a:tbl>
              <a:tblPr/>
              <a:tblGrid>
                <a:gridCol w="448321"/>
                <a:gridCol w="5454598"/>
                <a:gridCol w="1270249"/>
                <a:gridCol w="1046088"/>
              </a:tblGrid>
              <a:tr h="288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Ед. </a:t>
                      </a:r>
                      <a:r>
                        <a:rPr lang="ru-RU" sz="1000" b="1" dirty="0" err="1">
                          <a:latin typeface="Times New Roman"/>
                          <a:ea typeface="Calibri"/>
                          <a:cs typeface="Times New Roman"/>
                        </a:rPr>
                        <a:t>изм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учреждений финансируемых из районного бюджета: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детских садов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школ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единиц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учреждений дополнительного образования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единиц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учреждений культуры (включая  23 филиала)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единиц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библиотек (включая 23 филиала)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единиц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Объем доходов районного бюджета в расчете на одного жителя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. 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42,58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в расчете на одного жителя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. рублей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46,44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на жилищно-коммунальное хозяйство в расчете на одного жителя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7,40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на образование в расчете на одного жителя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. 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27,83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на культуру в расчете на одного жителя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. 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3,28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на социальную политику в расчете на одного жителя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. рублей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2,01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Объем расходов районного бюджета на физическую культуру и спорт в расчете на одного жителя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</a:t>
                      </a:r>
                      <a:endParaRPr lang="ru-RU" sz="10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0,05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 Объем расходов районного бюджета на содержание органов местного самоуправления в расчете на одного жителя Богучанского района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</a:t>
                      </a:r>
                      <a:endParaRPr lang="ru-RU" sz="10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1,45  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Количество субъектов малого и среднего предпринимательства, которым оказана государственная поддержка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77" marR="38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443695"/>
              </p:ext>
            </p:extLst>
          </p:nvPr>
        </p:nvGraphicFramePr>
        <p:xfrm>
          <a:off x="467544" y="5301208"/>
          <a:ext cx="8208912" cy="960943"/>
        </p:xfrm>
        <a:graphic>
          <a:graphicData uri="http://schemas.openxmlformats.org/drawingml/2006/table">
            <a:tbl>
              <a:tblPr/>
              <a:tblGrid>
                <a:gridCol w="504056"/>
                <a:gridCol w="5400600"/>
                <a:gridCol w="1296144"/>
                <a:gridCol w="1008112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Протяженность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автодорог общего пользования по району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км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392,3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протяженности автомобильных дорог общего пользовании я местного значения, не отвечающих нормативны требованиям, в общей протяженности автомобильных дорог общего пользования местного значения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03EA-ABBB-472A-B0B1-8935162A5CB0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4046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ИНТЕРЕСНО</a:t>
            </a: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537054"/>
              </p:ext>
            </p:extLst>
          </p:nvPr>
        </p:nvGraphicFramePr>
        <p:xfrm>
          <a:off x="611561" y="1052737"/>
          <a:ext cx="8136903" cy="3175924"/>
        </p:xfrm>
        <a:graphic>
          <a:graphicData uri="http://schemas.openxmlformats.org/drawingml/2006/table">
            <a:tbl>
              <a:tblPr/>
              <a:tblGrid>
                <a:gridCol w="591808"/>
                <a:gridCol w="5456863"/>
                <a:gridCol w="1152128"/>
                <a:gridCol w="936104"/>
              </a:tblGrid>
              <a:tr h="646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 Богучанского района в общей численности населения Богучанского района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сдававших единый государственный экзамен по данным предметам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98,97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Общая площадь жилых помещений, приходящихся в среднем на одного жителя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кв. м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Удовлетворенность населения деятельностью органов местного самоуправления Богучанского района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от числа опрошенных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50,5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заработная плата работников муниципальных дошкольных образовательных учреждений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16 758,5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заработная плата работников муниципальных учреждений культуры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17 559,9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Среднемесячная номинальная начисленная заработная плата работников муниципальных общеобразовательных учреждений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25 823,1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681210"/>
              </p:ext>
            </p:extLst>
          </p:nvPr>
        </p:nvGraphicFramePr>
        <p:xfrm>
          <a:off x="611560" y="4293096"/>
          <a:ext cx="8136904" cy="1224136"/>
        </p:xfrm>
        <a:graphic>
          <a:graphicData uri="http://schemas.openxmlformats.org/drawingml/2006/table">
            <a:tbl>
              <a:tblPr/>
              <a:tblGrid>
                <a:gridCol w="577116"/>
                <a:gridCol w="5482610"/>
                <a:gridCol w="1154234"/>
                <a:gridCol w="922944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детей в возрасте 1-6 лет,  получающих дошкольную образовательную услугу и (или)  услугу по их содержанию в муниципальных образовательных учреждениях, в общей численности детей в возрасте 1-6 лет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65,8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 муниципальных общеобразовательных учреждений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1,03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899592" y="5891312"/>
            <a:ext cx="288032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75018" y="5902345"/>
            <a:ext cx="5141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Численность населения на 01.01.2016 составляет 45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373 человек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</p:spPr>
        <p:txBody>
          <a:bodyPr/>
          <a:lstStyle/>
          <a:p>
            <a:fld id="{3D2303EA-ABBB-472A-B0B1-8935162A5CB0}" type="slidenum">
              <a:rPr lang="ru-RU" sz="1400" b="1" smtClean="0">
                <a:solidFill>
                  <a:schemeClr val="tx1"/>
                </a:solidFill>
              </a:rPr>
              <a:pPr/>
              <a:t>42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60648"/>
            <a:ext cx="4248472" cy="64807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404664"/>
            <a:ext cx="3340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ПОЛЕЗНАЯ ИНФОРМАЦИЯ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47664" y="1340768"/>
            <a:ext cx="6048672" cy="10081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b="1" i="1" dirty="0" smtClean="0">
              <a:solidFill>
                <a:srgbClr val="C0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ФИНАНСОВОЕ УПРАВЛЕНИЕ БОГУЧАНСКОГО РАЙОНА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i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499992" y="2420888"/>
            <a:ext cx="288032" cy="57606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5576" y="3068960"/>
            <a:ext cx="7776864" cy="3384376"/>
          </a:xfrm>
          <a:prstGeom prst="roundRect">
            <a:avLst>
              <a:gd name="adj" fmla="val 17294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43608" y="3284985"/>
          <a:ext cx="7200800" cy="2952328"/>
        </p:xfrm>
        <a:graphic>
          <a:graphicData uri="http://schemas.openxmlformats.org/drawingml/2006/table">
            <a:tbl>
              <a:tblPr/>
              <a:tblGrid>
                <a:gridCol w="3600024"/>
                <a:gridCol w="3600776"/>
              </a:tblGrid>
              <a:tr h="293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АДРЕС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с.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Богучаны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 ул.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Перенсона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 д. 30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ТЕЛЕФОНЫ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Приемная          28064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Руководитель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  22172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АДРЕС ЭЛЕКТРОННОЙ ПОЧТЫ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Fin-upravlenie@yandex.ru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ГРАФИК РАБОТЫ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Понедельник-пятница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 с 9-00 до 17-00,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обед с 13-00 до 14-00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выходной: суббота, воскресенье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И.О. НАЧАЛЬНИКА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Монахова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Валентина Ивановна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ЧАСЫ ПРИЕМА ГРАЖДАН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 9-00 до 13-00, с 14-00 до 16-00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5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8072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339336"/>
            <a:ext cx="5958941" cy="4907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schemeClr val="tx1"/>
                </a:solidFill>
              </a:rPr>
              <a:pPr/>
              <a:t>6</a:t>
            </a:fld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2228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957219"/>
            <a:ext cx="6120679" cy="5546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prstClr val="black"/>
                </a:solidFill>
              </a:rPr>
              <a:pPr/>
              <a:t>7</a:t>
            </a:fld>
            <a:endParaRPr lang="ru-RU" sz="1400" b="1" i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8072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144298"/>
            <a:ext cx="5778921" cy="517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prstClr val="black"/>
                </a:solidFill>
              </a:rPr>
              <a:pPr/>
              <a:t>8</a:t>
            </a:fld>
            <a:endParaRPr lang="ru-RU" sz="1400" b="1" i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2228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5387" y="1287594"/>
            <a:ext cx="5941217" cy="47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39280" cy="365125"/>
          </a:xfrm>
        </p:spPr>
        <p:txBody>
          <a:bodyPr/>
          <a:lstStyle/>
          <a:p>
            <a:fld id="{3D2303EA-ABBB-472A-B0B1-8935162A5CB0}" type="slidenum">
              <a:rPr lang="ru-RU" sz="1400" b="1" i="1" smtClean="0">
                <a:solidFill>
                  <a:prstClr val="black"/>
                </a:solidFill>
              </a:rPr>
              <a:pPr/>
              <a:t>9</a:t>
            </a:fld>
            <a:endParaRPr lang="ru-RU" sz="1400" b="1" i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1540" y="922288"/>
            <a:ext cx="8208912" cy="5616624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886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ПОНЯТИЯ И ТЕРМИНЫ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902721"/>
            <a:ext cx="5941217" cy="32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7331</TotalTime>
  <Words>4146</Words>
  <Application>Microsoft Office PowerPoint</Application>
  <PresentationFormat>Экран (4:3)</PresentationFormat>
  <Paragraphs>1274</Paragraphs>
  <Slides>42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БОГУЧАНСКИЙ  РАЙОН ОБЩИЕ СВЕДЕНИЯ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Фин.управление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590</cp:revision>
  <cp:lastPrinted>2016-03-10T08:27:54Z</cp:lastPrinted>
  <dcterms:created xsi:type="dcterms:W3CDTF">2014-02-05T08:33:40Z</dcterms:created>
  <dcterms:modified xsi:type="dcterms:W3CDTF">2017-03-27T08:55:24Z</dcterms:modified>
</cp:coreProperties>
</file>