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9" r:id="rId3"/>
    <p:sldId id="260" r:id="rId4"/>
    <p:sldId id="319" r:id="rId5"/>
    <p:sldId id="298" r:id="rId6"/>
    <p:sldId id="320" r:id="rId7"/>
    <p:sldId id="324" r:id="rId8"/>
    <p:sldId id="325" r:id="rId9"/>
    <p:sldId id="327" r:id="rId10"/>
    <p:sldId id="321" r:id="rId11"/>
    <p:sldId id="322" r:id="rId12"/>
    <p:sldId id="333" r:id="rId13"/>
    <p:sldId id="347" r:id="rId14"/>
    <p:sldId id="348" r:id="rId15"/>
    <p:sldId id="328" r:id="rId16"/>
    <p:sldId id="267" r:id="rId17"/>
    <p:sldId id="266" r:id="rId18"/>
    <p:sldId id="264" r:id="rId19"/>
    <p:sldId id="346" r:id="rId20"/>
    <p:sldId id="330" r:id="rId21"/>
    <p:sldId id="337" r:id="rId22"/>
    <p:sldId id="270" r:id="rId23"/>
    <p:sldId id="343" r:id="rId24"/>
    <p:sldId id="338" r:id="rId25"/>
    <p:sldId id="339" r:id="rId26"/>
    <p:sldId id="269" r:id="rId27"/>
    <p:sldId id="274" r:id="rId28"/>
    <p:sldId id="351" r:id="rId29"/>
    <p:sldId id="273" r:id="rId30"/>
    <p:sldId id="344" r:id="rId31"/>
    <p:sldId id="306" r:id="rId32"/>
    <p:sldId id="318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49" r:id="rId45"/>
    <p:sldId id="340" r:id="rId46"/>
    <p:sldId id="341" r:id="rId47"/>
    <p:sldId id="278" r:id="rId4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1"/>
              <c:layout>
                <c:manualLayout>
                  <c:x val="-1.2345679012345703E-2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8518518518518583E-2"/>
                  <c:y val="5.112153400024798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0061728395061741E-2"/>
                  <c:y val="1.278038350006198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2345679012345725E-2"/>
                  <c:y val="5.112153400024798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2507315</c:v>
                </c:pt>
                <c:pt idx="1">
                  <c:v>1048458</c:v>
                </c:pt>
                <c:pt idx="2">
                  <c:v>2438840</c:v>
                </c:pt>
                <c:pt idx="3">
                  <c:v>1519752</c:v>
                </c:pt>
                <c:pt idx="4">
                  <c:v>2047212</c:v>
                </c:pt>
                <c:pt idx="5">
                  <c:v>1287706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3.5493827160493992E-2"/>
                  <c:y val="1.022430680004959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1604938271605055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2407407407407642E-2"/>
                  <c:y val="1.17152162065463E-17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314814814814815E-2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08641975308643E-2"/>
                  <c:y val="2.3430432413092656E-17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2.0061728395061741E-2"/>
                  <c:y val="-5.112153400024859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2584864</c:v>
                </c:pt>
                <c:pt idx="1">
                  <c:v>1035553</c:v>
                </c:pt>
                <c:pt idx="2">
                  <c:v>2476203</c:v>
                </c:pt>
                <c:pt idx="3">
                  <c:v>1483007</c:v>
                </c:pt>
                <c:pt idx="4">
                  <c:v>2053185</c:v>
                </c:pt>
                <c:pt idx="5">
                  <c:v>1281184</c:v>
                </c:pt>
              </c:numCache>
            </c:numRef>
          </c:val>
        </c:ser>
        <c:dLbls>
          <c:showVal val="1"/>
        </c:dLbls>
        <c:axId val="78711808"/>
        <c:axId val="78734080"/>
      </c:barChart>
      <c:catAx>
        <c:axId val="78711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8734080"/>
        <c:crosses val="autoZero"/>
        <c:auto val="1"/>
        <c:lblAlgn val="ctr"/>
        <c:lblOffset val="100"/>
      </c:catAx>
      <c:valAx>
        <c:axId val="78734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711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  <a:alpha val="33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2257568089142364E-2"/>
                  <c:y val="-1.987279191200978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1.6330490027856928E-2"/>
                  <c:y val="-1.490444723669202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5926949474749802E-2"/>
                  <c:y val="-2.484074539448666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2.6128784044571227E-2"/>
                  <c:y val="-4.9683446753177804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143134301949989E-2"/>
                  <c:y val="-1.242037269724334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8.1652450139285456E-3"/>
                  <c:y val="5.2165565328422037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0.10451513617828476"/>
                  <c:y val="-0.15898077052471479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2660980055714104E-3"/>
                  <c:y val="1.2420372697243345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-3.1027931052928281E-2"/>
                  <c:y val="7.4522236183460142E-3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-1.6330490027856987E-2"/>
                  <c:y val="-1.9872791912009781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-8.1652450139285456E-3"/>
                  <c:y val="-3.9745192631178698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2.7761833047356882E-2"/>
                  <c:y val="-1.2420372697243345E-2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2.4495606455249851E-2"/>
                  <c:y val="-3.477723914870179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167892</c:v>
                </c:pt>
                <c:pt idx="1">
                  <c:v>5499</c:v>
                </c:pt>
                <c:pt idx="2">
                  <c:v>35933</c:v>
                </c:pt>
                <c:pt idx="3">
                  <c:v>105570</c:v>
                </c:pt>
                <c:pt idx="4">
                  <c:v>345160</c:v>
                </c:pt>
                <c:pt idx="5">
                  <c:v>1011</c:v>
                </c:pt>
                <c:pt idx="6">
                  <c:v>1409228</c:v>
                </c:pt>
                <c:pt idx="7">
                  <c:v>224841</c:v>
                </c:pt>
                <c:pt idx="8">
                  <c:v>95</c:v>
                </c:pt>
                <c:pt idx="9">
                  <c:v>75478</c:v>
                </c:pt>
                <c:pt idx="10">
                  <c:v>15948</c:v>
                </c:pt>
                <c:pt idx="11">
                  <c:v>3</c:v>
                </c:pt>
                <c:pt idx="12">
                  <c:v>131196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9342963950543"/>
          <c:y val="1.3495566220341704E-2"/>
          <c:w val="0.32826740958823508"/>
          <c:h val="0.97143157802497693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885134384467794"/>
                  <c:y val="0.14151274858349169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3677344158957307E-2"/>
                  <c:y val="4.468010498833457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6850454412947514E-2"/>
                  <c:y val="6.1102759415620489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0.1192053313520719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5290968671148646E-2"/>
                  <c:y val="-3.9815714920564516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1.3219627248624027E-2"/>
                  <c:y val="-3.1085087768025987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2494651591418603E-2"/>
                  <c:y val="-3.5111723697366981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2.3098454397754386E-2"/>
                  <c:y val="-6.7558292134207304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3.6642575249396831E-3"/>
                  <c:y val="-6.2766637040329434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2.2253533391184771E-2"/>
                  <c:y val="-4.5968677091434477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4.2422964015009543E-2"/>
                  <c:y val="-2.3377263637373701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5.3625986001555387E-3"/>
                  <c:y val="-6.0665828796800353E-2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7.3486973669592268E-2"/>
                  <c:y val="-3.6402205310521053E-4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Развитие образования Богучанского района</c:v>
                </c:pt>
                <c:pt idx="1">
                  <c:v>Охрана окружающей среды</c:v>
                </c:pt>
                <c:pt idx="2">
                  <c:v>Реформирование и модернизация ЖКХ и повышение энергетической эффективности</c:v>
                </c:pt>
                <c:pt idx="3">
                  <c:v>Защита населения и территорий Богучанского района от чрезвычайных ситуаций природного и техногенного характера </c:v>
                </c:pt>
                <c:pt idx="4">
                  <c:v>Развитие культуры</c:v>
                </c:pt>
                <c:pt idx="5">
                  <c:v>Молодежь Приангарья</c:v>
                </c:pt>
                <c:pt idx="6">
                  <c:v>Развитие физической культуры и спорта в Богучанском районе</c:v>
                </c:pt>
                <c:pt idx="7">
                  <c:v>Развитие инвестиционной деятельности, малого и среднего предпринимательства на территории Богучанского района</c:v>
                </c:pt>
                <c:pt idx="8">
                  <c:v>Развитие транспортной системы Богучанского района</c:v>
                </c:pt>
                <c:pt idx="9">
                  <c:v>Обеспечения доступным и комфортным жильем граждан  Богучанского района</c:v>
                </c:pt>
                <c:pt idx="10">
                  <c:v>Управление муниципальными финансами</c:v>
                </c:pt>
                <c:pt idx="11">
                  <c:v>Развитие сельского хозяйства в Богучанском районе</c:v>
                </c:pt>
                <c:pt idx="12">
                  <c:v>Содействие развитию гражданского общества в Богучанском районе</c:v>
                </c:pt>
              </c:strCache>
            </c:strRef>
          </c:cat>
          <c:val>
            <c:numRef>
              <c:f>Лист1!$B$2:$B$14</c:f>
              <c:numCache>
                <c:formatCode>#,##0</c:formatCode>
                <c:ptCount val="13"/>
                <c:pt idx="0">
                  <c:v>1414344</c:v>
                </c:pt>
                <c:pt idx="1">
                  <c:v>2880</c:v>
                </c:pt>
                <c:pt idx="2">
                  <c:v>328823</c:v>
                </c:pt>
                <c:pt idx="3">
                  <c:v>35917</c:v>
                </c:pt>
                <c:pt idx="4">
                  <c:v>271418</c:v>
                </c:pt>
                <c:pt idx="5">
                  <c:v>17208</c:v>
                </c:pt>
                <c:pt idx="6">
                  <c:v>14031</c:v>
                </c:pt>
                <c:pt idx="7">
                  <c:v>763</c:v>
                </c:pt>
                <c:pt idx="8">
                  <c:v>99589</c:v>
                </c:pt>
                <c:pt idx="9">
                  <c:v>3855</c:v>
                </c:pt>
                <c:pt idx="10">
                  <c:v>166059</c:v>
                </c:pt>
                <c:pt idx="11">
                  <c:v>1851</c:v>
                </c:pt>
                <c:pt idx="12">
                  <c:v>250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211414009554494"/>
          <c:y val="0"/>
          <c:w val="0.31654388828591762"/>
          <c:h val="0.97574922230863692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7931248177311168E-2"/>
          <c:y val="3.4584242071797756E-2"/>
          <c:w val="0.72262418586565558"/>
          <c:h val="0.720480702117980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на 01.01.2021, тыс.чел.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45.47</c:v>
                </c:pt>
                <c:pt idx="1">
                  <c:v>19.399999999999999</c:v>
                </c:pt>
                <c:pt idx="2">
                  <c:v>22.279999999999987</c:v>
                </c:pt>
                <c:pt idx="3">
                  <c:v>19.97</c:v>
                </c:pt>
                <c:pt idx="4">
                  <c:v>44.18</c:v>
                </c:pt>
                <c:pt idx="5">
                  <c:v>13.55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1 жителя, тыс. руб.</c:v>
                </c:pt>
              </c:strCache>
            </c:strRef>
          </c:tx>
          <c:dLbls>
            <c:dLbl>
              <c:idx val="0"/>
              <c:layout>
                <c:manualLayout>
                  <c:x val="2.3148148148148161E-2"/>
                  <c:y val="8.418097982683470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3.0864197530864235E-3"/>
                  <c:y val="1.6836195965366927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7777777777777842E-2"/>
                  <c:y val="1.122413064357803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56.847679788871787</c:v>
                </c:pt>
                <c:pt idx="1">
                  <c:v>53.379020618556709</c:v>
                </c:pt>
                <c:pt idx="2">
                  <c:v>111.1401705565528</c:v>
                </c:pt>
                <c:pt idx="3">
                  <c:v>74.261742613920859</c:v>
                </c:pt>
                <c:pt idx="4">
                  <c:v>46.473177908555975</c:v>
                </c:pt>
                <c:pt idx="5">
                  <c:v>94.552324723247224</c:v>
                </c:pt>
              </c:numCache>
            </c:numRef>
          </c:val>
        </c:ser>
        <c:dLbls>
          <c:showVal val="1"/>
        </c:dLbls>
        <c:axId val="83363712"/>
        <c:axId val="83365248"/>
      </c:barChart>
      <c:catAx>
        <c:axId val="83363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3365248"/>
        <c:crosses val="autoZero"/>
        <c:auto val="1"/>
        <c:lblAlgn val="ctr"/>
        <c:lblOffset val="100"/>
      </c:catAx>
      <c:valAx>
        <c:axId val="83365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336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83938466025081"/>
          <c:y val="0.2923335873492568"/>
          <c:w val="0.22018530669777389"/>
          <c:h val="0.3058973305791498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  <a:alpha val="38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3.3917171596318401E-3"/>
                  <c:y val="-3.9902793709697321E-2"/>
                </c:manualLayout>
              </c:layout>
              <c:showVal val="1"/>
            </c:dLbl>
            <c:dLbl>
              <c:idx val="1"/>
              <c:layout>
                <c:manualLayout>
                  <c:x val="-3.5613030176134292E-2"/>
                  <c:y val="-4.3530320410578895E-2"/>
                </c:manualLayout>
              </c:layout>
              <c:showVal val="1"/>
            </c:dLbl>
            <c:dLbl>
              <c:idx val="2"/>
              <c:layout>
                <c:manualLayout>
                  <c:x val="1.8654444377975102E-2"/>
                  <c:y val="3.627526700881599E-2"/>
                </c:manualLayout>
              </c:layout>
              <c:showVal val="1"/>
            </c:dLbl>
            <c:dLbl>
              <c:idx val="3"/>
              <c:layout>
                <c:manualLayout>
                  <c:x val="-0.11362252484766652"/>
                  <c:y val="1.8137633504407873E-2"/>
                </c:manualLayout>
              </c:layout>
              <c:showVal val="1"/>
            </c:dLbl>
            <c:dLbl>
              <c:idx val="5"/>
              <c:layout>
                <c:manualLayout>
                  <c:x val="-6.7834343192636915E-3"/>
                  <c:y val="3.2647740307934318E-2"/>
                </c:manualLayout>
              </c:layout>
              <c:showVal val="1"/>
            </c:dLbl>
            <c:dLbl>
              <c:idx val="6"/>
              <c:layout>
                <c:manualLayout>
                  <c:x val="-2.5437878697238851E-2"/>
                  <c:y val="3.2647740307934318E-2"/>
                </c:manualLayout>
              </c:layout>
              <c:showVal val="1"/>
            </c:dLbl>
            <c:dLbl>
              <c:idx val="7"/>
              <c:layout>
                <c:manualLayout>
                  <c:x val="-1.6958585798159329E-2"/>
                  <c:y val="-2.9020213607052602E-2"/>
                </c:manualLayout>
              </c:layout>
              <c:showVal val="1"/>
            </c:dLbl>
            <c:dLbl>
              <c:idx val="8"/>
              <c:layout>
                <c:manualLayout>
                  <c:x val="-2.2046161537606992E-2"/>
                  <c:y val="-2.9020213607052602E-2"/>
                </c:manualLayout>
              </c:layout>
              <c:showVal val="1"/>
            </c:dLbl>
            <c:dLbl>
              <c:idx val="9"/>
              <c:layout>
                <c:manualLayout>
                  <c:x val="-8.4792928990796625E-3"/>
                  <c:y val="-2.9020213607052602E-2"/>
                </c:manualLayout>
              </c:layout>
              <c:showVal val="1"/>
            </c:dLbl>
            <c:dLbl>
              <c:idx val="10"/>
              <c:layout>
                <c:manualLayout>
                  <c:x val="-1.6958585798159145E-2"/>
                  <c:y val="-2.90202136070526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Лист1!$A$2:$A$14</c:f>
              <c:numCache>
                <c:formatCode>dd/mm/yyyy</c:formatCode>
                <c:ptCount val="13"/>
                <c:pt idx="0">
                  <c:v>42370</c:v>
                </c:pt>
                <c:pt idx="1">
                  <c:v>42736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43160</c:v>
                </c:pt>
                <c:pt idx="6">
                  <c:v>43435</c:v>
                </c:pt>
                <c:pt idx="7">
                  <c:v>43466</c:v>
                </c:pt>
                <c:pt idx="8">
                  <c:v>43831</c:v>
                </c:pt>
                <c:pt idx="9">
                  <c:v>44197</c:v>
                </c:pt>
                <c:pt idx="10">
                  <c:v>44562</c:v>
                </c:pt>
                <c:pt idx="11">
                  <c:v>44927</c:v>
                </c:pt>
                <c:pt idx="12">
                  <c:v>45292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103000</c:v>
                </c:pt>
                <c:pt idx="2">
                  <c:v>33000</c:v>
                </c:pt>
                <c:pt idx="3">
                  <c:v>33000</c:v>
                </c:pt>
                <c:pt idx="4">
                  <c:v>55000</c:v>
                </c:pt>
                <c:pt idx="5">
                  <c:v>22000</c:v>
                </c:pt>
                <c:pt idx="6">
                  <c:v>22000</c:v>
                </c:pt>
                <c:pt idx="7">
                  <c:v>38000</c:v>
                </c:pt>
                <c:pt idx="8">
                  <c:v>22000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marker val="1"/>
        <c:axId val="92252032"/>
        <c:axId val="92253568"/>
      </c:lineChart>
      <c:dateAx>
        <c:axId val="92252032"/>
        <c:scaling>
          <c:orientation val="minMax"/>
        </c:scaling>
        <c:axPos val="b"/>
        <c:numFmt formatCode="dd/mm/yyyy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92253568"/>
        <c:crosses val="autoZero"/>
        <c:auto val="1"/>
        <c:lblOffset val="100"/>
      </c:dateAx>
      <c:valAx>
        <c:axId val="92253568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92252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362186768519972"/>
          <c:y val="2.3921724746633077E-2"/>
          <c:w val="0.75778996299261769"/>
          <c:h val="0.860775610470094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3.6490198407073619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2.8888073738933231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185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1.82450992035368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2.4326798938048837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242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-2.2806374004421009E-2"/>
                  <c:y val="-5.5990251524081153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-1.5204249336280655E-3"/>
                  <c:y val="-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165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073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-9.1225496017684066E-3"/>
                  <c:y val="-2.7995125762040702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1882185</c:v>
                </c:pt>
                <c:pt idx="1">
                  <c:v>2211650</c:v>
                </c:pt>
                <c:pt idx="2">
                  <c:v>2236242</c:v>
                </c:pt>
                <c:pt idx="3">
                  <c:v>2151298</c:v>
                </c:pt>
                <c:pt idx="4">
                  <c:v>2165073</c:v>
                </c:pt>
                <c:pt idx="5">
                  <c:v>2267295</c:v>
                </c:pt>
                <c:pt idx="6">
                  <c:v>2507315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1.5204249336280643E-2"/>
                  <c:y val="5.5990251524081344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1.0642974535396451E-2"/>
                  <c:y val="5.5990251524081153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938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2.1285949070793106E-2"/>
                  <c:y val="1.1198050304816225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947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1.5204249336280643E-2"/>
                  <c:y val="8.3985377286121647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1.8245099203536817E-2"/>
                  <c:y val="5.5990251524081248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3.9531048274329829E-2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176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664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2.8887954020434641E-2"/>
                  <c:y val="5.5990251524081153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#,##0</c:formatCode>
                <c:ptCount val="7"/>
                <c:pt idx="0">
                  <c:v>1938237</c:v>
                </c:pt>
                <c:pt idx="1">
                  <c:v>2379947</c:v>
                </c:pt>
                <c:pt idx="2">
                  <c:v>2291121</c:v>
                </c:pt>
                <c:pt idx="3">
                  <c:v>2109520</c:v>
                </c:pt>
                <c:pt idx="4">
                  <c:v>2176664</c:v>
                </c:pt>
                <c:pt idx="5">
                  <c:v>2366124</c:v>
                </c:pt>
                <c:pt idx="6">
                  <c:v>2584864</c:v>
                </c:pt>
              </c:numCache>
            </c:numRef>
          </c:val>
        </c:ser>
        <c:dLbls>
          <c:showVal val="1"/>
        </c:dLbls>
        <c:axId val="92342528"/>
        <c:axId val="92381184"/>
      </c:barChart>
      <c:catAx>
        <c:axId val="92342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2381184"/>
        <c:crosses val="autoZero"/>
        <c:auto val="1"/>
        <c:lblAlgn val="ctr"/>
        <c:lblOffset val="100"/>
      </c:catAx>
      <c:valAx>
        <c:axId val="92381184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923425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2944535214741712E-2"/>
                  <c:y val="2.79951257620406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7798735920269846E-2"/>
                  <c:y val="2.23961006096324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5889070429483574E-2"/>
                  <c:y val="-1.2830951083360332E-17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7798735920269818E-2"/>
                  <c:y val="1.119805030481622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2944535214741707E-2"/>
                  <c:y val="8.3985377286121647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6.4722676073708831E-3"/>
                  <c:y val="-1.11980503048162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2131634</c:v>
                </c:pt>
                <c:pt idx="1">
                  <c:v>2065497</c:v>
                </c:pt>
                <c:pt idx="2">
                  <c:v>2088333</c:v>
                </c:pt>
                <c:pt idx="3">
                  <c:v>2274205</c:v>
                </c:pt>
                <c:pt idx="4">
                  <c:v>2210870</c:v>
                </c:pt>
                <c:pt idx="5">
                  <c:v>2451317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5889070429483574E-2"/>
                  <c:y val="1.119805030481622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5889070429483574E-2"/>
                  <c:y val="5.599025152408134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798735920269759E-2"/>
                  <c:y val="8.398537728612164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9416802822112545E-2"/>
                  <c:y val="1.119805030481622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9416802822112545E-2"/>
                  <c:y val="5.5990251524081153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5.3396207760809583E-2"/>
                  <c:y val="1.11980503048162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2288760</c:v>
                </c:pt>
                <c:pt idx="1">
                  <c:v>2028300</c:v>
                </c:pt>
                <c:pt idx="2">
                  <c:v>2056441</c:v>
                </c:pt>
                <c:pt idx="3">
                  <c:v>2232601</c:v>
                </c:pt>
                <c:pt idx="4">
                  <c:v>2302849</c:v>
                </c:pt>
                <c:pt idx="5">
                  <c:v>2517854</c:v>
                </c:pt>
              </c:numCache>
            </c:numRef>
          </c:val>
        </c:ser>
        <c:dLbls>
          <c:showVal val="1"/>
        </c:dLbls>
        <c:axId val="92511232"/>
        <c:axId val="92525312"/>
      </c:barChart>
      <c:catAx>
        <c:axId val="92511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2525312"/>
        <c:crosses val="autoZero"/>
        <c:auto val="1"/>
        <c:lblAlgn val="ctr"/>
        <c:lblOffset val="100"/>
      </c:catAx>
      <c:valAx>
        <c:axId val="92525312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925112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41000">
          <a:srgbClr val="4F81BD">
            <a:tint val="66000"/>
            <a:satMod val="160000"/>
            <a:alpha val="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5597471840539636E-2"/>
          <c:y val="4.7591713795468935E-2"/>
          <c:w val="0.76300976751818927"/>
          <c:h val="0.952408286204531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7798735920269818E-2"/>
                  <c:y val="5.599025152408127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3687806349753167E-2"/>
                  <c:y val="1.399756288102027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3.2361338036854211E-2"/>
                  <c:y val="8.398537728612149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2652936625797985E-2"/>
                  <c:y val="-2.7995125762040577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6.4722676073708848E-3"/>
                  <c:y val="-1.11980503048162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</c:v>
                </c:pt>
                <c:pt idx="2">
                  <c:v>план 2022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2250442</c:v>
                </c:pt>
                <c:pt idx="1">
                  <c:v>2451317</c:v>
                </c:pt>
                <c:pt idx="2">
                  <c:v>2310774</c:v>
                </c:pt>
                <c:pt idx="3">
                  <c:v>2378648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9125204233168778E-2"/>
                  <c:y val="7.278732698130567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4271003527640701E-2"/>
                  <c:y val="2.7995125762040577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5889070429483428E-2"/>
                  <c:y val="1.679707545722436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7.2813010582922055E-2"/>
                  <c:y val="4.4792201219264957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9416802822112545E-2"/>
                  <c:y val="1.9596588033428463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4.8542007055281514E-2"/>
                  <c:y val="1.959658803342846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</c:v>
                </c:pt>
                <c:pt idx="2">
                  <c:v>план 2022</c:v>
                </c:pt>
                <c:pt idx="3">
                  <c:v>план 2023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2254610</c:v>
                </c:pt>
                <c:pt idx="1">
                  <c:v>2517854</c:v>
                </c:pt>
                <c:pt idx="2">
                  <c:v>2282774</c:v>
                </c:pt>
                <c:pt idx="3">
                  <c:v>2378648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dLbls>
            <c:dLbl>
              <c:idx val="0"/>
              <c:layout>
                <c:manualLayout>
                  <c:x val="2.9125204233168778E-2"/>
                  <c:y val="4.759193422953014E-2"/>
                </c:manualLayout>
              </c:layout>
              <c:showVal val="1"/>
            </c:dLbl>
            <c:dLbl>
              <c:idx val="1"/>
              <c:layout>
                <c:manualLayout>
                  <c:x val="4.53058732515959E-2"/>
                  <c:y val="6.7189183565141794E-2"/>
                </c:manualLayout>
              </c:layout>
              <c:showVal val="1"/>
            </c:dLbl>
            <c:dLbl>
              <c:idx val="2"/>
              <c:layout>
                <c:manualLayout>
                  <c:x val="1.6180669018427175E-2"/>
                  <c:y val="1.026476086668823E-16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</c:v>
                </c:pt>
                <c:pt idx="2">
                  <c:v>план 2022</c:v>
                </c:pt>
                <c:pt idx="3">
                  <c:v>план 2023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-4188</c:v>
                </c:pt>
                <c:pt idx="1">
                  <c:v>-66537</c:v>
                </c:pt>
                <c:pt idx="2">
                  <c:v>28000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93680768"/>
        <c:axId val="93682304"/>
      </c:barChart>
      <c:catAx>
        <c:axId val="9368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3682304"/>
        <c:crosses val="autoZero"/>
        <c:auto val="1"/>
        <c:lblAlgn val="ctr"/>
        <c:lblOffset val="100"/>
      </c:catAx>
      <c:valAx>
        <c:axId val="93682304"/>
        <c:scaling>
          <c:orientation val="minMax"/>
        </c:scaling>
        <c:delete val="1"/>
        <c:axPos val="l"/>
        <c:numFmt formatCode="#,##0.00" sourceLinked="1"/>
        <c:tickLblPos val="none"/>
        <c:crossAx val="93680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75000">
          <a:srgbClr val="4F81BD">
            <a:tint val="66000"/>
            <a:satMod val="160000"/>
            <a:alpha val="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601717</c:v>
                </c:pt>
                <c:pt idx="1">
                  <c:v>626470</c:v>
                </c:pt>
                <c:pt idx="2">
                  <c:v>686302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ФФП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557333</c:v>
                </c:pt>
                <c:pt idx="1">
                  <c:v>454847</c:v>
                </c:pt>
                <c:pt idx="2">
                  <c:v>445866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Целевые средства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1292267</c:v>
                </c:pt>
                <c:pt idx="1">
                  <c:v>1229457</c:v>
                </c:pt>
                <c:pt idx="2">
                  <c:v>1246480</c:v>
                </c:pt>
              </c:numCache>
            </c:numRef>
          </c:val>
        </c:ser>
        <c:dLbls>
          <c:showVal val="1"/>
        </c:dLbls>
        <c:overlap val="100"/>
        <c:axId val="93718784"/>
        <c:axId val="93728768"/>
      </c:barChart>
      <c:catAx>
        <c:axId val="93718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3728768"/>
        <c:crosses val="autoZero"/>
        <c:auto val="1"/>
        <c:lblAlgn val="ctr"/>
        <c:lblOffset val="100"/>
      </c:catAx>
      <c:valAx>
        <c:axId val="93728768"/>
        <c:scaling>
          <c:orientation val="minMax"/>
        </c:scaling>
        <c:delete val="1"/>
        <c:axPos val="l"/>
        <c:numFmt formatCode="#,##0" sourceLinked="1"/>
        <c:tickLblPos val="none"/>
        <c:crossAx val="9371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3223491736785"/>
          <c:y val="0.39392010317138215"/>
          <c:w val="0.19314423153762736"/>
          <c:h val="0.1433639599962122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>
      <a:gsLst>
        <a:gs pos="30000">
          <a:srgbClr val="4F81BD">
            <a:tint val="66000"/>
            <a:satMod val="160000"/>
            <a:alpha val="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4483549446886857E-3"/>
                  <c:y val="-2.511700171824024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7.55868395575095E-2"/>
                  <c:y val="5.776910395195258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1.7321984065262606E-2"/>
                  <c:y val="-8.7909506013840857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7321984065262606E-2"/>
                  <c:y val="-5.7769103951952581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7321984065262606E-2"/>
                  <c:y val="-3.014040206188828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8345064834066038E-2"/>
                  <c:y val="-7.5351005154720803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3.4643968130525213E-2"/>
                  <c:y val="6.2792504295600723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0.12125388845683822"/>
                  <c:y val="-0.12558500859120156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8.0311017029853812E-2"/>
                  <c:y val="2.762870189006427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налоги от использования муниципального имущества</c:v>
                </c:pt>
                <c:pt idx="5">
                  <c:v>доходы от платных услуг</c:v>
                </c:pt>
                <c:pt idx="6">
                  <c:v>прочие налоговые и неналоговые доходы</c:v>
                </c:pt>
                <c:pt idx="7">
                  <c:v>дотации на выравнивание бюджетной обеспеченности</c:v>
                </c:pt>
                <c:pt idx="8">
                  <c:v>Безвозмездные поступления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18600</c:v>
                </c:pt>
                <c:pt idx="1">
                  <c:v>367110</c:v>
                </c:pt>
                <c:pt idx="2">
                  <c:v>108013</c:v>
                </c:pt>
                <c:pt idx="3">
                  <c:v>5150</c:v>
                </c:pt>
                <c:pt idx="4">
                  <c:v>47571</c:v>
                </c:pt>
                <c:pt idx="5">
                  <c:v>32495</c:v>
                </c:pt>
                <c:pt idx="6">
                  <c:v>22778</c:v>
                </c:pt>
                <c:pt idx="7">
                  <c:v>557333</c:v>
                </c:pt>
                <c:pt idx="8">
                  <c:v>1292267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1374708365737394"/>
          <c:y val="6.1298141579198849E-2"/>
          <c:w val="0.27680456139794302"/>
          <c:h val="0.82465801323330223"/>
        </c:manualLayout>
      </c:layout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160 866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108 895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138 005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160865.60000000001</c:v>
                </c:pt>
                <c:pt idx="1">
                  <c:v>108894.9</c:v>
                </c:pt>
                <c:pt idx="2">
                  <c:v>138004.79999999999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2 356 988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2 145 879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1" dirty="0" smtClean="0"/>
                      <a:t>2 182 143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2356988</c:v>
                </c:pt>
                <c:pt idx="1">
                  <c:v>2145879.3459099974</c:v>
                </c:pt>
                <c:pt idx="2">
                  <c:v>2182143.1488299998</c:v>
                </c:pt>
              </c:numCache>
            </c:numRef>
          </c:val>
        </c:ser>
        <c:dLbls>
          <c:showVal val="1"/>
        </c:dLbls>
        <c:overlap val="100"/>
        <c:axId val="100738560"/>
        <c:axId val="100740096"/>
      </c:barChart>
      <c:catAx>
        <c:axId val="10073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0740096"/>
        <c:crosses val="autoZero"/>
        <c:auto val="1"/>
        <c:lblAlgn val="ctr"/>
        <c:lblOffset val="100"/>
      </c:catAx>
      <c:valAx>
        <c:axId val="100740096"/>
        <c:scaling>
          <c:orientation val="minMax"/>
        </c:scaling>
        <c:delete val="1"/>
        <c:axPos val="l"/>
        <c:numFmt formatCode="General" sourceLinked="1"/>
        <c:tickLblPos val="none"/>
        <c:crossAx val="10073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7884866725174"/>
          <c:y val="0.36488093203319288"/>
          <c:w val="0.23623108668325243"/>
          <c:h val="0.2702381359336143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rgbClr val="1F497D">
        <a:lumMod val="40000"/>
        <a:lumOff val="60000"/>
        <a:alpha val="42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6F191-B8B1-4F47-A318-511BBA6500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565C0-1C99-49FA-B71E-5997F570FE0C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Составление проекта бюджета</a:t>
          </a:r>
          <a:endParaRPr lang="ru-RU" dirty="0"/>
        </a:p>
      </dgm:t>
    </dgm:pt>
    <dgm:pt modelId="{2C6AFE6F-226C-455C-927D-BCD7D5F2C7E2}" type="parTrans" cxnId="{5239654B-528E-4391-9C8A-A9169E168564}">
      <dgm:prSet/>
      <dgm:spPr/>
      <dgm:t>
        <a:bodyPr/>
        <a:lstStyle/>
        <a:p>
          <a:endParaRPr lang="ru-RU"/>
        </a:p>
      </dgm:t>
    </dgm:pt>
    <dgm:pt modelId="{3DD4C5B0-57DE-4AB2-86F5-FE4129D0CBB9}" type="sibTrans" cxnId="{5239654B-528E-4391-9C8A-A9169E168564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F3A1EE5-CCA9-430E-A9FD-DC6098799597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Рассмотрение и утверждение бюджета</a:t>
          </a:r>
          <a:endParaRPr lang="ru-RU" dirty="0"/>
        </a:p>
      </dgm:t>
    </dgm:pt>
    <dgm:pt modelId="{28C59825-FC00-4446-A0B8-BC010D360D86}" type="parTrans" cxnId="{16F01AFB-C802-4E66-9AE9-3AF55A5D4290}">
      <dgm:prSet/>
      <dgm:spPr/>
      <dgm:t>
        <a:bodyPr/>
        <a:lstStyle/>
        <a:p>
          <a:endParaRPr lang="ru-RU"/>
        </a:p>
      </dgm:t>
    </dgm:pt>
    <dgm:pt modelId="{FA467C90-AB78-469C-B371-C8D727D3E695}" type="sibTrans" cxnId="{16F01AFB-C802-4E66-9AE9-3AF55A5D4290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9E7FC27-9B31-4716-A297-0481B68D2636}">
      <dgm:prSet phldrT="[Текст]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Исполнение бюджета</a:t>
          </a:r>
          <a:endParaRPr lang="ru-RU" dirty="0"/>
        </a:p>
      </dgm:t>
    </dgm:pt>
    <dgm:pt modelId="{8B5ECDFB-487A-490C-89B3-4B06F708D5F7}" type="parTrans" cxnId="{C1C0DC46-31A3-4886-98F9-D70C02D96148}">
      <dgm:prSet/>
      <dgm:spPr/>
      <dgm:t>
        <a:bodyPr/>
        <a:lstStyle/>
        <a:p>
          <a:endParaRPr lang="ru-RU"/>
        </a:p>
      </dgm:t>
    </dgm:pt>
    <dgm:pt modelId="{24867BB7-A10A-4238-AFD4-624D83190562}" type="sibTrans" cxnId="{C1C0DC46-31A3-4886-98F9-D70C02D96148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2F5578-4BAC-4CD1-92B9-8E0BBB9FB21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Контроль за исполнением бюджета</a:t>
          </a:r>
          <a:endParaRPr lang="ru-RU" dirty="0"/>
        </a:p>
      </dgm:t>
    </dgm:pt>
    <dgm:pt modelId="{001E160F-E027-4663-8F5A-94C5AF17CA27}" type="parTrans" cxnId="{957AEAB0-8886-4462-AB9F-8333566639B2}">
      <dgm:prSet/>
      <dgm:spPr/>
      <dgm:t>
        <a:bodyPr/>
        <a:lstStyle/>
        <a:p>
          <a:endParaRPr lang="ru-RU"/>
        </a:p>
      </dgm:t>
    </dgm:pt>
    <dgm:pt modelId="{3556AEFD-9496-49EB-81E4-AF1390EDAA74}" type="sibTrans" cxnId="{957AEAB0-8886-4462-AB9F-8333566639B2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06CB135-223A-4D52-A16C-0500BCE04B6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Утверждение бюджетной отчетности</a:t>
          </a:r>
          <a:endParaRPr lang="ru-RU" dirty="0"/>
        </a:p>
      </dgm:t>
    </dgm:pt>
    <dgm:pt modelId="{D594F965-C7F5-4A58-8C46-895C5B8D4B7B}" type="parTrans" cxnId="{39C39C41-B7D2-4464-BE88-9C7B21BACD81}">
      <dgm:prSet/>
      <dgm:spPr/>
      <dgm:t>
        <a:bodyPr/>
        <a:lstStyle/>
        <a:p>
          <a:endParaRPr lang="ru-RU"/>
        </a:p>
      </dgm:t>
    </dgm:pt>
    <dgm:pt modelId="{8D172E8E-60F9-4F88-945E-EDC536BF3765}" type="sibTrans" cxnId="{39C39C41-B7D2-4464-BE88-9C7B21BACD81}">
      <dgm:prSet/>
      <dgm:spPr/>
      <dgm:t>
        <a:bodyPr/>
        <a:lstStyle/>
        <a:p>
          <a:endParaRPr lang="ru-RU"/>
        </a:p>
      </dgm:t>
    </dgm:pt>
    <dgm:pt modelId="{02B74A55-D8AD-4124-AD5A-45F2CA94F7A6}" type="pres">
      <dgm:prSet presAssocID="{1356F191-B8B1-4F47-A318-511BBA6500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81E18-F98D-4A4F-94F0-13479A3ABB9E}" type="pres">
      <dgm:prSet presAssocID="{1356F191-B8B1-4F47-A318-511BBA65003E}" presName="dummyMaxCanvas" presStyleCnt="0">
        <dgm:presLayoutVars/>
      </dgm:prSet>
      <dgm:spPr/>
    </dgm:pt>
    <dgm:pt modelId="{BDDA1742-677D-451A-B9CB-C3338D3ACB12}" type="pres">
      <dgm:prSet presAssocID="{1356F191-B8B1-4F47-A318-511BBA6500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530A3-ED26-48DF-9728-7C7FFFF8B7FC}" type="pres">
      <dgm:prSet presAssocID="{1356F191-B8B1-4F47-A318-511BBA6500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B1617-C270-4CAD-B8B5-C6DAC4FFEE84}" type="pres">
      <dgm:prSet presAssocID="{1356F191-B8B1-4F47-A318-511BBA6500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0B4B5-190D-4BEC-B293-A541CE66D672}" type="pres">
      <dgm:prSet presAssocID="{1356F191-B8B1-4F47-A318-511BBA6500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C9A37-A140-4FA3-B4B0-C9A24EB8E7A4}" type="pres">
      <dgm:prSet presAssocID="{1356F191-B8B1-4F47-A318-511BBA6500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CD5C2-93AA-4DB6-8DC9-00DE10893445}" type="pres">
      <dgm:prSet presAssocID="{1356F191-B8B1-4F47-A318-511BBA6500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ECC99-5BBC-4677-B222-DB207D4608CA}" type="pres">
      <dgm:prSet presAssocID="{1356F191-B8B1-4F47-A318-511BBA6500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EFB30-B418-4365-9E4D-CF04387EDDBC}" type="pres">
      <dgm:prSet presAssocID="{1356F191-B8B1-4F47-A318-511BBA6500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99028-9992-4578-9B45-17855A90134D}" type="pres">
      <dgm:prSet presAssocID="{1356F191-B8B1-4F47-A318-511BBA6500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21348-1C1A-41EE-A5D5-5C49DCC0197A}" type="pres">
      <dgm:prSet presAssocID="{1356F191-B8B1-4F47-A318-511BBA6500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81561-E467-47B8-B1BC-311013461388}" type="pres">
      <dgm:prSet presAssocID="{1356F191-B8B1-4F47-A318-511BBA6500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BDE9-818E-4446-8AA9-D21BA3A8F77E}" type="pres">
      <dgm:prSet presAssocID="{1356F191-B8B1-4F47-A318-511BBA6500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1FEEB-DB5F-420F-B7C6-E120794B845F}" type="pres">
      <dgm:prSet presAssocID="{1356F191-B8B1-4F47-A318-511BBA6500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EDC8-6FD1-426F-9C3E-A21F38B025F0}" type="pres">
      <dgm:prSet presAssocID="{1356F191-B8B1-4F47-A318-511BBA6500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B6160-38C8-4D3D-8693-4CF29CF1249D}" type="presOf" srcId="{1356F191-B8B1-4F47-A318-511BBA65003E}" destId="{02B74A55-D8AD-4124-AD5A-45F2CA94F7A6}" srcOrd="0" destOrd="0" presId="urn:microsoft.com/office/officeart/2005/8/layout/vProcess5"/>
    <dgm:cxn modelId="{957AEAB0-8886-4462-AB9F-8333566639B2}" srcId="{1356F191-B8B1-4F47-A318-511BBA65003E}" destId="{2C2F5578-4BAC-4CD1-92B9-8E0BBB9FB212}" srcOrd="3" destOrd="0" parTransId="{001E160F-E027-4663-8F5A-94C5AF17CA27}" sibTransId="{3556AEFD-9496-49EB-81E4-AF1390EDAA74}"/>
    <dgm:cxn modelId="{09FF3EBD-FB2B-4EA2-925E-7C897270D01E}" type="presOf" srcId="{3556AEFD-9496-49EB-81E4-AF1390EDAA74}" destId="{D9799028-9992-4578-9B45-17855A90134D}" srcOrd="0" destOrd="0" presId="urn:microsoft.com/office/officeart/2005/8/layout/vProcess5"/>
    <dgm:cxn modelId="{9AEABEF7-8E86-4425-B358-4236D3CB54D7}" type="presOf" srcId="{89E7FC27-9B31-4716-A297-0481B68D2636}" destId="{285B1617-C270-4CAD-B8B5-C6DAC4FFEE84}" srcOrd="0" destOrd="0" presId="urn:microsoft.com/office/officeart/2005/8/layout/vProcess5"/>
    <dgm:cxn modelId="{1DF30F94-C75A-41E2-B7FB-680D40E04AAF}" type="presOf" srcId="{3DD4C5B0-57DE-4AB2-86F5-FE4129D0CBB9}" destId="{07CCD5C2-93AA-4DB6-8DC9-00DE10893445}" srcOrd="0" destOrd="0" presId="urn:microsoft.com/office/officeart/2005/8/layout/vProcess5"/>
    <dgm:cxn modelId="{67AD4EA9-926D-41AD-B9ED-ECAAE3551DA6}" type="presOf" srcId="{24867BB7-A10A-4238-AFD4-624D83190562}" destId="{183EFB30-B418-4365-9E4D-CF04387EDDBC}" srcOrd="0" destOrd="0" presId="urn:microsoft.com/office/officeart/2005/8/layout/vProcess5"/>
    <dgm:cxn modelId="{D9C1A3FE-3D2A-4CE6-AD32-B66268C4C3AD}" type="presOf" srcId="{7D3565C0-1C99-49FA-B71E-5997F570FE0C}" destId="{BDDA1742-677D-451A-B9CB-C3338D3ACB12}" srcOrd="0" destOrd="0" presId="urn:microsoft.com/office/officeart/2005/8/layout/vProcess5"/>
    <dgm:cxn modelId="{16F01AFB-C802-4E66-9AE9-3AF55A5D4290}" srcId="{1356F191-B8B1-4F47-A318-511BBA65003E}" destId="{CF3A1EE5-CCA9-430E-A9FD-DC6098799597}" srcOrd="1" destOrd="0" parTransId="{28C59825-FC00-4446-A0B8-BC010D360D86}" sibTransId="{FA467C90-AB78-469C-B371-C8D727D3E695}"/>
    <dgm:cxn modelId="{4490C356-2D29-4AA4-9616-D9CFA5929457}" type="presOf" srcId="{706CB135-223A-4D52-A16C-0500BCE04B69}" destId="{3FC5EDC8-6FD1-426F-9C3E-A21F38B025F0}" srcOrd="1" destOrd="0" presId="urn:microsoft.com/office/officeart/2005/8/layout/vProcess5"/>
    <dgm:cxn modelId="{0FB9365B-5CFF-43E7-AE57-04589C71A103}" type="presOf" srcId="{2C2F5578-4BAC-4CD1-92B9-8E0BBB9FB212}" destId="{EAF1FEEB-DB5F-420F-B7C6-E120794B845F}" srcOrd="1" destOrd="0" presId="urn:microsoft.com/office/officeart/2005/8/layout/vProcess5"/>
    <dgm:cxn modelId="{7BE438C1-1A2A-44F9-B35D-A3432063464B}" type="presOf" srcId="{FA467C90-AB78-469C-B371-C8D727D3E695}" destId="{691ECC99-5BBC-4677-B222-DB207D4608CA}" srcOrd="0" destOrd="0" presId="urn:microsoft.com/office/officeart/2005/8/layout/vProcess5"/>
    <dgm:cxn modelId="{5239654B-528E-4391-9C8A-A9169E168564}" srcId="{1356F191-B8B1-4F47-A318-511BBA65003E}" destId="{7D3565C0-1C99-49FA-B71E-5997F570FE0C}" srcOrd="0" destOrd="0" parTransId="{2C6AFE6F-226C-455C-927D-BCD7D5F2C7E2}" sibTransId="{3DD4C5B0-57DE-4AB2-86F5-FE4129D0CBB9}"/>
    <dgm:cxn modelId="{39C39C41-B7D2-4464-BE88-9C7B21BACD81}" srcId="{1356F191-B8B1-4F47-A318-511BBA65003E}" destId="{706CB135-223A-4D52-A16C-0500BCE04B69}" srcOrd="4" destOrd="0" parTransId="{D594F965-C7F5-4A58-8C46-895C5B8D4B7B}" sibTransId="{8D172E8E-60F9-4F88-945E-EDC536BF3765}"/>
    <dgm:cxn modelId="{43C416A8-E0DA-4384-B1CE-7342A2E55318}" type="presOf" srcId="{706CB135-223A-4D52-A16C-0500BCE04B69}" destId="{F76C9A37-A140-4FA3-B4B0-C9A24EB8E7A4}" srcOrd="0" destOrd="0" presId="urn:microsoft.com/office/officeart/2005/8/layout/vProcess5"/>
    <dgm:cxn modelId="{316888C5-0391-4FE0-9467-A7100965A662}" type="presOf" srcId="{89E7FC27-9B31-4716-A297-0481B68D2636}" destId="{A1FCBDE9-818E-4446-8AA9-D21BA3A8F77E}" srcOrd="1" destOrd="0" presId="urn:microsoft.com/office/officeart/2005/8/layout/vProcess5"/>
    <dgm:cxn modelId="{BB919AE8-18B2-482C-9663-80495BDE1257}" type="presOf" srcId="{2C2F5578-4BAC-4CD1-92B9-8E0BBB9FB212}" destId="{3D50B4B5-190D-4BEC-B293-A541CE66D672}" srcOrd="0" destOrd="0" presId="urn:microsoft.com/office/officeart/2005/8/layout/vProcess5"/>
    <dgm:cxn modelId="{2720E4A5-267A-4BC9-BFD4-A55EF491A20A}" type="presOf" srcId="{7D3565C0-1C99-49FA-B71E-5997F570FE0C}" destId="{7EA21348-1C1A-41EE-A5D5-5C49DCC0197A}" srcOrd="1" destOrd="0" presId="urn:microsoft.com/office/officeart/2005/8/layout/vProcess5"/>
    <dgm:cxn modelId="{CFD6887D-F0FE-45AC-A9FA-D2AE8CCD0FC8}" type="presOf" srcId="{CF3A1EE5-CCA9-430E-A9FD-DC6098799597}" destId="{BCA530A3-ED26-48DF-9728-7C7FFFF8B7FC}" srcOrd="0" destOrd="0" presId="urn:microsoft.com/office/officeart/2005/8/layout/vProcess5"/>
    <dgm:cxn modelId="{C1C0DC46-31A3-4886-98F9-D70C02D96148}" srcId="{1356F191-B8B1-4F47-A318-511BBA65003E}" destId="{89E7FC27-9B31-4716-A297-0481B68D2636}" srcOrd="2" destOrd="0" parTransId="{8B5ECDFB-487A-490C-89B3-4B06F708D5F7}" sibTransId="{24867BB7-A10A-4238-AFD4-624D83190562}"/>
    <dgm:cxn modelId="{4A5B598D-9FEA-4153-B4D7-5E0660BE5FBF}" type="presOf" srcId="{CF3A1EE5-CCA9-430E-A9FD-DC6098799597}" destId="{77B81561-E467-47B8-B1BC-311013461388}" srcOrd="1" destOrd="0" presId="urn:microsoft.com/office/officeart/2005/8/layout/vProcess5"/>
    <dgm:cxn modelId="{FCA23DE5-3499-4AE7-8CEA-F67383D23282}" type="presParOf" srcId="{02B74A55-D8AD-4124-AD5A-45F2CA94F7A6}" destId="{73081E18-F98D-4A4F-94F0-13479A3ABB9E}" srcOrd="0" destOrd="0" presId="urn:microsoft.com/office/officeart/2005/8/layout/vProcess5"/>
    <dgm:cxn modelId="{EF72AE26-DA80-4BFC-A2D5-B97D734BDDEA}" type="presParOf" srcId="{02B74A55-D8AD-4124-AD5A-45F2CA94F7A6}" destId="{BDDA1742-677D-451A-B9CB-C3338D3ACB12}" srcOrd="1" destOrd="0" presId="urn:microsoft.com/office/officeart/2005/8/layout/vProcess5"/>
    <dgm:cxn modelId="{0E56CBA8-B097-4044-A121-DBC4E9F44036}" type="presParOf" srcId="{02B74A55-D8AD-4124-AD5A-45F2CA94F7A6}" destId="{BCA530A3-ED26-48DF-9728-7C7FFFF8B7FC}" srcOrd="2" destOrd="0" presId="urn:microsoft.com/office/officeart/2005/8/layout/vProcess5"/>
    <dgm:cxn modelId="{F45BAA89-05F0-4B17-A227-05B8389B4155}" type="presParOf" srcId="{02B74A55-D8AD-4124-AD5A-45F2CA94F7A6}" destId="{285B1617-C270-4CAD-B8B5-C6DAC4FFEE84}" srcOrd="3" destOrd="0" presId="urn:microsoft.com/office/officeart/2005/8/layout/vProcess5"/>
    <dgm:cxn modelId="{DF193900-639B-419E-B4AF-87A7F0A6776A}" type="presParOf" srcId="{02B74A55-D8AD-4124-AD5A-45F2CA94F7A6}" destId="{3D50B4B5-190D-4BEC-B293-A541CE66D672}" srcOrd="4" destOrd="0" presId="urn:microsoft.com/office/officeart/2005/8/layout/vProcess5"/>
    <dgm:cxn modelId="{D4FC04E2-288D-4FD2-B4C3-15A86B38F846}" type="presParOf" srcId="{02B74A55-D8AD-4124-AD5A-45F2CA94F7A6}" destId="{F76C9A37-A140-4FA3-B4B0-C9A24EB8E7A4}" srcOrd="5" destOrd="0" presId="urn:microsoft.com/office/officeart/2005/8/layout/vProcess5"/>
    <dgm:cxn modelId="{E334BD5C-088B-4677-A1F7-90937FC37D7F}" type="presParOf" srcId="{02B74A55-D8AD-4124-AD5A-45F2CA94F7A6}" destId="{07CCD5C2-93AA-4DB6-8DC9-00DE10893445}" srcOrd="6" destOrd="0" presId="urn:microsoft.com/office/officeart/2005/8/layout/vProcess5"/>
    <dgm:cxn modelId="{000558AB-B978-4D3C-B51F-9C000FC3CB21}" type="presParOf" srcId="{02B74A55-D8AD-4124-AD5A-45F2CA94F7A6}" destId="{691ECC99-5BBC-4677-B222-DB207D4608CA}" srcOrd="7" destOrd="0" presId="urn:microsoft.com/office/officeart/2005/8/layout/vProcess5"/>
    <dgm:cxn modelId="{3FAC4A3A-33F8-4211-BCD8-F880AEE37E13}" type="presParOf" srcId="{02B74A55-D8AD-4124-AD5A-45F2CA94F7A6}" destId="{183EFB30-B418-4365-9E4D-CF04387EDDBC}" srcOrd="8" destOrd="0" presId="urn:microsoft.com/office/officeart/2005/8/layout/vProcess5"/>
    <dgm:cxn modelId="{A4D262F1-96EC-4F59-8985-8AAD6071038F}" type="presParOf" srcId="{02B74A55-D8AD-4124-AD5A-45F2CA94F7A6}" destId="{D9799028-9992-4578-9B45-17855A90134D}" srcOrd="9" destOrd="0" presId="urn:microsoft.com/office/officeart/2005/8/layout/vProcess5"/>
    <dgm:cxn modelId="{E55E0CA4-1482-423B-9C77-8939478A9502}" type="presParOf" srcId="{02B74A55-D8AD-4124-AD5A-45F2CA94F7A6}" destId="{7EA21348-1C1A-41EE-A5D5-5C49DCC0197A}" srcOrd="10" destOrd="0" presId="urn:microsoft.com/office/officeart/2005/8/layout/vProcess5"/>
    <dgm:cxn modelId="{4B37E9BF-255D-4395-8D4F-CE446FC5B48F}" type="presParOf" srcId="{02B74A55-D8AD-4124-AD5A-45F2CA94F7A6}" destId="{77B81561-E467-47B8-B1BC-311013461388}" srcOrd="11" destOrd="0" presId="urn:microsoft.com/office/officeart/2005/8/layout/vProcess5"/>
    <dgm:cxn modelId="{8C05C4BB-AE5F-42DE-8FB1-301293646003}" type="presParOf" srcId="{02B74A55-D8AD-4124-AD5A-45F2CA94F7A6}" destId="{A1FCBDE9-818E-4446-8AA9-D21BA3A8F77E}" srcOrd="12" destOrd="0" presId="urn:microsoft.com/office/officeart/2005/8/layout/vProcess5"/>
    <dgm:cxn modelId="{9BBC9D61-E471-4C24-9AE9-37B5460FF5E2}" type="presParOf" srcId="{02B74A55-D8AD-4124-AD5A-45F2CA94F7A6}" destId="{EAF1FEEB-DB5F-420F-B7C6-E120794B845F}" srcOrd="13" destOrd="0" presId="urn:microsoft.com/office/officeart/2005/8/layout/vProcess5"/>
    <dgm:cxn modelId="{0221D203-BD25-48EF-97BE-0B798E98D72C}" type="presParOf" srcId="{02B74A55-D8AD-4124-AD5A-45F2CA94F7A6}" destId="{3FC5EDC8-6FD1-426F-9C3E-A21F38B025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0580B-3200-4498-B0C0-08FF3300E3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41DA8-BC7F-4C46-BA18-6E3E3B178B13}">
      <dgm:prSet phldrT="[Текст]" custT="1"/>
      <dgm:spPr>
        <a:solidFill>
          <a:srgbClr val="92D050"/>
        </a:solidFill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57150"/>
        </a:sp3d>
      </dgm:spPr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</a:rPr>
            <a:t>Участники</a:t>
          </a:r>
          <a:r>
            <a:rPr lang="ru-RU" sz="1800" baseline="0" dirty="0" smtClean="0">
              <a:solidFill>
                <a:schemeClr val="tx1"/>
              </a:solidFill>
            </a:rPr>
            <a:t> </a:t>
          </a:r>
          <a:r>
            <a:rPr lang="ru-RU" sz="1800" b="1" baseline="0" dirty="0" smtClean="0">
              <a:solidFill>
                <a:schemeClr val="tx1"/>
              </a:solidFill>
            </a:rPr>
            <a:t>бюджетного 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процесса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 района</a:t>
          </a:r>
          <a:endParaRPr lang="ru-RU" sz="1800" b="1" baseline="0" dirty="0">
            <a:solidFill>
              <a:schemeClr val="tx1"/>
            </a:solidFill>
          </a:endParaRPr>
        </a:p>
      </dgm:t>
    </dgm:pt>
    <dgm:pt modelId="{3432E6F3-3C16-45C5-8664-02ED9CAC6706}" type="parTrans" cxnId="{EDAB389F-5E18-4A7C-BB65-EC745E80860D}">
      <dgm:prSet/>
      <dgm:spPr/>
      <dgm:t>
        <a:bodyPr/>
        <a:lstStyle/>
        <a:p>
          <a:endParaRPr lang="ru-RU"/>
        </a:p>
      </dgm:t>
    </dgm:pt>
    <dgm:pt modelId="{6856FFDB-FA66-4E0C-9821-C981B85C4FC9}" type="sibTrans" cxnId="{EDAB389F-5E18-4A7C-BB65-EC745E80860D}">
      <dgm:prSet/>
      <dgm:spPr/>
      <dgm:t>
        <a:bodyPr/>
        <a:lstStyle/>
        <a:p>
          <a:endParaRPr lang="ru-RU"/>
        </a:p>
      </dgm:t>
    </dgm:pt>
    <dgm:pt modelId="{949ADEB9-5E4E-4B2C-8E06-8A297D5A779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Глава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72BE65E3-5797-44B8-9D30-3F8F37820AF3}" type="parTrans" cxnId="{78E13A67-CC91-4216-8066-B24E20BD7D64}">
      <dgm:prSet/>
      <dgm:spPr/>
      <dgm:t>
        <a:bodyPr/>
        <a:lstStyle/>
        <a:p>
          <a:endParaRPr lang="ru-RU"/>
        </a:p>
      </dgm:t>
    </dgm:pt>
    <dgm:pt modelId="{4ACF048E-0D3B-4334-9A9B-171B95FC6FAE}" type="sibTrans" cxnId="{78E13A67-CC91-4216-8066-B24E20BD7D64}">
      <dgm:prSet/>
      <dgm:spPr/>
      <dgm:t>
        <a:bodyPr/>
        <a:lstStyle/>
        <a:p>
          <a:endParaRPr lang="ru-RU"/>
        </a:p>
      </dgm:t>
    </dgm:pt>
    <dgm:pt modelId="{6C3D978C-DC78-4905-A5E7-BE6D6856DDD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dirty="0">
            <a:solidFill>
              <a:schemeClr val="tx1"/>
            </a:solidFill>
          </a:endParaRPr>
        </a:p>
      </dgm:t>
    </dgm:pt>
    <dgm:pt modelId="{17A2436F-D18B-4A4B-B4B6-E94C57E38A42}" type="parTrans" cxnId="{D8955DFD-480C-46AD-8E2D-A37764F086CE}">
      <dgm:prSet/>
      <dgm:spPr/>
      <dgm:t>
        <a:bodyPr/>
        <a:lstStyle/>
        <a:p>
          <a:endParaRPr lang="ru-RU"/>
        </a:p>
      </dgm:t>
    </dgm:pt>
    <dgm:pt modelId="{5D3D263D-D592-43DC-8DC0-E5675C9267B7}" type="sibTrans" cxnId="{D8955DFD-480C-46AD-8E2D-A37764F086CE}">
      <dgm:prSet/>
      <dgm:spPr/>
      <dgm:t>
        <a:bodyPr/>
        <a:lstStyle/>
        <a:p>
          <a:endParaRPr lang="ru-RU"/>
        </a:p>
      </dgm:t>
    </dgm:pt>
    <dgm:pt modelId="{097E52B4-4FF7-44CB-8777-B50C11AF287E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Администрация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270ABF42-2E40-4DA6-B132-E6C82D931106}" type="parTrans" cxnId="{19F4515B-E863-4AAB-9CF7-C14DD72639A0}">
      <dgm:prSet/>
      <dgm:spPr/>
      <dgm:t>
        <a:bodyPr/>
        <a:lstStyle/>
        <a:p>
          <a:endParaRPr lang="ru-RU"/>
        </a:p>
      </dgm:t>
    </dgm:pt>
    <dgm:pt modelId="{4A6C12FF-D479-409B-97D4-C330970D9139}" type="sibTrans" cxnId="{19F4515B-E863-4AAB-9CF7-C14DD72639A0}">
      <dgm:prSet/>
      <dgm:spPr/>
      <dgm:t>
        <a:bodyPr/>
        <a:lstStyle/>
        <a:p>
          <a:endParaRPr lang="ru-RU"/>
        </a:p>
      </dgm:t>
    </dgm:pt>
    <dgm:pt modelId="{CB1BDDAA-53EF-4392-A7D9-DC8F9E87D30F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F8936B8F-0BA9-454B-ABFC-23DB8331F4FA}" type="parTrans" cxnId="{74C9E308-C0EF-4B31-82F1-E341F8154B85}">
      <dgm:prSet/>
      <dgm:spPr/>
      <dgm:t>
        <a:bodyPr/>
        <a:lstStyle/>
        <a:p>
          <a:endParaRPr lang="ru-RU"/>
        </a:p>
      </dgm:t>
    </dgm:pt>
    <dgm:pt modelId="{B0F52B8C-76F2-4737-8D48-EFB088FFA245}" type="sibTrans" cxnId="{74C9E308-C0EF-4B31-82F1-E341F8154B85}">
      <dgm:prSet/>
      <dgm:spPr/>
      <dgm:t>
        <a:bodyPr/>
        <a:lstStyle/>
        <a:p>
          <a:endParaRPr lang="ru-RU"/>
        </a:p>
      </dgm:t>
    </dgm:pt>
    <dgm:pt modelId="{5FAAF612-D4D9-4BCD-BE7C-DF96B6793CB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81658592-B016-4678-8891-A7B468621AEB}" type="parTrans" cxnId="{22F120BF-7571-4AE1-A8E5-BF392C8476E8}">
      <dgm:prSet/>
      <dgm:spPr/>
      <dgm:t>
        <a:bodyPr/>
        <a:lstStyle/>
        <a:p>
          <a:endParaRPr lang="ru-RU"/>
        </a:p>
      </dgm:t>
    </dgm:pt>
    <dgm:pt modelId="{37D65B11-B5BF-407E-BEEF-AB671D400282}" type="sibTrans" cxnId="{22F120BF-7571-4AE1-A8E5-BF392C8476E8}">
      <dgm:prSet/>
      <dgm:spPr/>
      <dgm:t>
        <a:bodyPr/>
        <a:lstStyle/>
        <a:p>
          <a:endParaRPr lang="ru-RU"/>
        </a:p>
      </dgm:t>
    </dgm:pt>
    <dgm:pt modelId="{D1792E62-5D77-43D0-96DF-6C10453D161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14F04ED0-1B3D-4DB9-B180-B3420BB0ECAC}" type="parTrans" cxnId="{D1C0BFF1-8850-4C04-9D7A-071ED19CF5D6}">
      <dgm:prSet/>
      <dgm:spPr/>
      <dgm:t>
        <a:bodyPr/>
        <a:lstStyle/>
        <a:p>
          <a:endParaRPr lang="ru-RU"/>
        </a:p>
      </dgm:t>
    </dgm:pt>
    <dgm:pt modelId="{F812F3FD-8852-4039-B0F3-771B3C4DF2CE}" type="sibTrans" cxnId="{D1C0BFF1-8850-4C04-9D7A-071ED19CF5D6}">
      <dgm:prSet/>
      <dgm:spPr/>
      <dgm:t>
        <a:bodyPr/>
        <a:lstStyle/>
        <a:p>
          <a:endParaRPr lang="ru-RU"/>
        </a:p>
      </dgm:t>
    </dgm:pt>
    <dgm:pt modelId="{A7E8BB15-9231-44DE-8771-E62F456EC65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3117E427-8048-4162-B5D8-3B02EAD18FBD}" type="parTrans" cxnId="{36C33E26-9887-47FC-AA47-586F10D9BB65}">
      <dgm:prSet/>
      <dgm:spPr/>
      <dgm:t>
        <a:bodyPr/>
        <a:lstStyle/>
        <a:p>
          <a:endParaRPr lang="ru-RU"/>
        </a:p>
      </dgm:t>
    </dgm:pt>
    <dgm:pt modelId="{A6290865-FDA1-4BF6-9507-A668419AEEC0}" type="sibTrans" cxnId="{36C33E26-9887-47FC-AA47-586F10D9BB65}">
      <dgm:prSet/>
      <dgm:spPr/>
      <dgm:t>
        <a:bodyPr/>
        <a:lstStyle/>
        <a:p>
          <a:endParaRPr lang="ru-RU"/>
        </a:p>
      </dgm:t>
    </dgm:pt>
    <dgm:pt modelId="{52853902-EF4D-4FF1-9CD8-3D2A51EFED2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dirty="0">
            <a:solidFill>
              <a:schemeClr val="tx1"/>
            </a:solidFill>
          </a:endParaRPr>
        </a:p>
      </dgm:t>
    </dgm:pt>
    <dgm:pt modelId="{5825B272-8483-4608-9DF4-371550584505}" type="parTrans" cxnId="{75C8D06D-A037-464E-AD62-882E6DE4FBFD}">
      <dgm:prSet/>
      <dgm:spPr/>
      <dgm:t>
        <a:bodyPr/>
        <a:lstStyle/>
        <a:p>
          <a:endParaRPr lang="ru-RU"/>
        </a:p>
      </dgm:t>
    </dgm:pt>
    <dgm:pt modelId="{E61E2059-E681-460A-BECD-72B0F21C6F01}" type="sibTrans" cxnId="{75C8D06D-A037-464E-AD62-882E6DE4FBFD}">
      <dgm:prSet/>
      <dgm:spPr/>
      <dgm:t>
        <a:bodyPr/>
        <a:lstStyle/>
        <a:p>
          <a:endParaRPr lang="ru-RU"/>
        </a:p>
      </dgm:t>
    </dgm:pt>
    <dgm:pt modelId="{EE7D1F41-CA4A-4CFE-972F-AADCC59749B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C9475E24-8F55-4DEC-916A-17B71B0FC652}" type="parTrans" cxnId="{D186DB16-44DB-4947-A7BC-8302CDC9F756}">
      <dgm:prSet/>
      <dgm:spPr/>
      <dgm:t>
        <a:bodyPr/>
        <a:lstStyle/>
        <a:p>
          <a:endParaRPr lang="ru-RU"/>
        </a:p>
      </dgm:t>
    </dgm:pt>
    <dgm:pt modelId="{F33D1498-EBAF-454F-8BCF-CCFFCDD64947}" type="sibTrans" cxnId="{D186DB16-44DB-4947-A7BC-8302CDC9F756}">
      <dgm:prSet/>
      <dgm:spPr/>
      <dgm:t>
        <a:bodyPr/>
        <a:lstStyle/>
        <a:p>
          <a:endParaRPr lang="ru-RU"/>
        </a:p>
      </dgm:t>
    </dgm:pt>
    <dgm:pt modelId="{EC22E129-01F4-4BBB-BFB1-C850574902CA}" type="pres">
      <dgm:prSet presAssocID="{35F0580B-3200-4498-B0C0-08FF3300E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464F-7998-4A10-94CD-776520A1FE74}" type="pres">
      <dgm:prSet presAssocID="{86441DA8-BC7F-4C46-BA18-6E3E3B178B13}" presName="centerShape" presStyleLbl="node0" presStyleIdx="0" presStyleCnt="1" custScaleX="134477" custScaleY="10776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61AE77C-16AD-48FB-B41B-9B815CA24ED6}" type="pres">
      <dgm:prSet presAssocID="{949ADEB9-5E4E-4B2C-8E06-8A297D5A7799}" presName="node" presStyleLbl="node1" presStyleIdx="0" presStyleCnt="9" custAng="0" custScaleX="167692" custScaleY="49478" custRadScaleRad="97588" custRadScaleInc="6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8C1680-E1CE-4A86-9633-AB534D670ADD}" type="pres">
      <dgm:prSet presAssocID="{949ADEB9-5E4E-4B2C-8E06-8A297D5A7799}" presName="dummy" presStyleCnt="0"/>
      <dgm:spPr/>
    </dgm:pt>
    <dgm:pt modelId="{E9CB2ADE-235D-4899-BE14-E026F1ED7C75}" type="pres">
      <dgm:prSet presAssocID="{4ACF048E-0D3B-4334-9A9B-171B95FC6FAE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7FA031C-3ACF-444B-9F35-A24F6B0BAA50}" type="pres">
      <dgm:prSet presAssocID="{6C3D978C-DC78-4905-A5E7-BE6D6856DDD9}" presName="node" presStyleLbl="node1" presStyleIdx="1" presStyleCnt="9" custScaleX="180823" custScaleY="45581" custRadScaleRad="97101" custRadScaleInc="389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D0C220-B8D5-4EFB-8B94-D1ED31CD366F}" type="pres">
      <dgm:prSet presAssocID="{6C3D978C-DC78-4905-A5E7-BE6D6856DDD9}" presName="dummy" presStyleCnt="0"/>
      <dgm:spPr/>
    </dgm:pt>
    <dgm:pt modelId="{94F72199-F077-4A7A-A305-EA78D2DC4726}" type="pres">
      <dgm:prSet presAssocID="{5D3D263D-D592-43DC-8DC0-E5675C9267B7}" presName="sibTrans" presStyleLbl="sibTrans2D1" presStyleIdx="1" presStyleCnt="9"/>
      <dgm:spPr/>
      <dgm:t>
        <a:bodyPr/>
        <a:lstStyle/>
        <a:p>
          <a:endParaRPr lang="ru-RU"/>
        </a:p>
      </dgm:t>
    </dgm:pt>
    <dgm:pt modelId="{F9197025-8A53-4A30-ACB6-5DD2B013FE79}" type="pres">
      <dgm:prSet presAssocID="{097E52B4-4FF7-44CB-8777-B50C11AF287E}" presName="node" presStyleLbl="node1" presStyleIdx="2" presStyleCnt="9" custScaleX="172593" custScaleY="49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5749308-EB9B-48D4-9A87-EF2F5854D0EB}" type="pres">
      <dgm:prSet presAssocID="{097E52B4-4FF7-44CB-8777-B50C11AF287E}" presName="dummy" presStyleCnt="0"/>
      <dgm:spPr/>
    </dgm:pt>
    <dgm:pt modelId="{2CAFFFA3-74CA-4540-A147-86374F405118}" type="pres">
      <dgm:prSet presAssocID="{4A6C12FF-D479-409B-97D4-C330970D9139}" presName="sibTrans" presStyleLbl="sibTrans2D1" presStyleIdx="2" presStyleCnt="9"/>
      <dgm:spPr/>
      <dgm:t>
        <a:bodyPr/>
        <a:lstStyle/>
        <a:p>
          <a:endParaRPr lang="ru-RU"/>
        </a:p>
      </dgm:t>
    </dgm:pt>
    <dgm:pt modelId="{872A8C05-31C0-4DFA-8D88-EE081F6FBB3B}" type="pres">
      <dgm:prSet presAssocID="{CB1BDDAA-53EF-4392-A7D9-DC8F9E87D30F}" presName="node" presStyleLbl="node1" presStyleIdx="3" presStyleCnt="9" custScaleX="208755" custScaleY="506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7E789D-4CAB-43D2-A5F5-6E03AAAF3950}" type="pres">
      <dgm:prSet presAssocID="{CB1BDDAA-53EF-4392-A7D9-DC8F9E87D30F}" presName="dummy" presStyleCnt="0"/>
      <dgm:spPr/>
    </dgm:pt>
    <dgm:pt modelId="{198EF1FA-867A-4B8E-8509-DD7CEDA42006}" type="pres">
      <dgm:prSet presAssocID="{B0F52B8C-76F2-4737-8D48-EFB088FFA245}" presName="sibTrans" presStyleLbl="sibTrans2D1" presStyleIdx="3" presStyleCnt="9"/>
      <dgm:spPr/>
      <dgm:t>
        <a:bodyPr/>
        <a:lstStyle/>
        <a:p>
          <a:endParaRPr lang="ru-RU"/>
        </a:p>
      </dgm:t>
    </dgm:pt>
    <dgm:pt modelId="{1546218C-DDBF-42C6-B019-86FE46B2F933}" type="pres">
      <dgm:prSet presAssocID="{5FAAF612-D4D9-4BCD-BE7C-DF96B6793CB0}" presName="node" presStyleLbl="node1" presStyleIdx="4" presStyleCnt="9" custScaleX="206616" custScaleY="63566" custRadScaleRad="108657" custRadScaleInc="-899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633DAE-072F-4022-BB41-4CA81B9C80F8}" type="pres">
      <dgm:prSet presAssocID="{5FAAF612-D4D9-4BCD-BE7C-DF96B6793CB0}" presName="dummy" presStyleCnt="0"/>
      <dgm:spPr/>
    </dgm:pt>
    <dgm:pt modelId="{A2CE2315-BF49-4E96-AB8F-9BBAEE9931CA}" type="pres">
      <dgm:prSet presAssocID="{37D65B11-B5BF-407E-BEEF-AB671D40028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6FD316C6-6DDD-4C4D-88F1-789D604819A5}" type="pres">
      <dgm:prSet presAssocID="{D1792E62-5D77-43D0-96DF-6C10453D1611}" presName="node" presStyleLbl="node1" presStyleIdx="5" presStyleCnt="9" custScaleX="162719" custScaleY="62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659D363-856B-45F5-9B06-3416EB5C7C99}" type="pres">
      <dgm:prSet presAssocID="{D1792E62-5D77-43D0-96DF-6C10453D1611}" presName="dummy" presStyleCnt="0"/>
      <dgm:spPr/>
    </dgm:pt>
    <dgm:pt modelId="{14FF2F8A-06C0-41F5-AF3D-D46EB09B8D2D}" type="pres">
      <dgm:prSet presAssocID="{F812F3FD-8852-4039-B0F3-771B3C4DF2C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1914CDE0-3B72-42B6-8A2F-304E6D222A76}" type="pres">
      <dgm:prSet presAssocID="{A7E8BB15-9231-44DE-8771-E62F456EC657}" presName="node" presStyleLbl="node1" presStyleIdx="6" presStyleCnt="9" custScaleX="173548" custScaleY="64723" custRadScaleRad="101659" custRadScaleInc="-511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029A9D-9E77-4045-801F-DE599FEB103D}" type="pres">
      <dgm:prSet presAssocID="{A7E8BB15-9231-44DE-8771-E62F456EC657}" presName="dummy" presStyleCnt="0"/>
      <dgm:spPr/>
    </dgm:pt>
    <dgm:pt modelId="{9C079F57-2D0D-43FB-B8DA-27FEC764BDB2}" type="pres">
      <dgm:prSet presAssocID="{A6290865-FDA1-4BF6-9507-A668419AEEC0}" presName="sibTrans" presStyleLbl="sibTrans2D1" presStyleIdx="6" presStyleCnt="9"/>
      <dgm:spPr/>
      <dgm:t>
        <a:bodyPr/>
        <a:lstStyle/>
        <a:p>
          <a:endParaRPr lang="ru-RU"/>
        </a:p>
      </dgm:t>
    </dgm:pt>
    <dgm:pt modelId="{EBA4FE71-C240-4C43-BFD0-2CE866F3DF0E}" type="pres">
      <dgm:prSet presAssocID="{EE7D1F41-CA4A-4CFE-972F-AADCC59749B7}" presName="node" presStyleLbl="node1" presStyleIdx="7" presStyleCnt="9" custScaleX="165160" custScaleY="139773" custRadScaleRad="100924" custRadScaleInc="-13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85D24A-2850-45B0-ACDC-67BFFF487A40}" type="pres">
      <dgm:prSet presAssocID="{EE7D1F41-CA4A-4CFE-972F-AADCC59749B7}" presName="dummy" presStyleCnt="0"/>
      <dgm:spPr/>
    </dgm:pt>
    <dgm:pt modelId="{28D47850-9B57-49A7-9ED3-EFC9B1794553}" type="pres">
      <dgm:prSet presAssocID="{F33D1498-EBAF-454F-8BCF-CCFFCDD64947}" presName="sibTrans" presStyleLbl="sibTrans2D1" presStyleIdx="7" presStyleCnt="9"/>
      <dgm:spPr/>
      <dgm:t>
        <a:bodyPr/>
        <a:lstStyle/>
        <a:p>
          <a:endParaRPr lang="ru-RU"/>
        </a:p>
      </dgm:t>
    </dgm:pt>
    <dgm:pt modelId="{DBDDF7FB-966F-4983-9504-FA7B50C63D83}" type="pres">
      <dgm:prSet presAssocID="{52853902-EF4D-4FF1-9CD8-3D2A51EFED23}" presName="node" presStyleLbl="node1" presStyleIdx="8" presStyleCnt="9" custScaleX="160256" custScaleY="63361" custRadScaleRad="99585" custRadScaleInc="-183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DACF2D0-08D3-4ACE-A8E2-46403236CFD3}" type="pres">
      <dgm:prSet presAssocID="{52853902-EF4D-4FF1-9CD8-3D2A51EFED23}" presName="dummy" presStyleCnt="0"/>
      <dgm:spPr/>
    </dgm:pt>
    <dgm:pt modelId="{0B58A7FE-1EDC-4D40-9C08-DE6743275BF0}" type="pres">
      <dgm:prSet presAssocID="{E61E2059-E681-460A-BECD-72B0F21C6F01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78E13A67-CC91-4216-8066-B24E20BD7D64}" srcId="{86441DA8-BC7F-4C46-BA18-6E3E3B178B13}" destId="{949ADEB9-5E4E-4B2C-8E06-8A297D5A7799}" srcOrd="0" destOrd="0" parTransId="{72BE65E3-5797-44B8-9D30-3F8F37820AF3}" sibTransId="{4ACF048E-0D3B-4334-9A9B-171B95FC6FAE}"/>
    <dgm:cxn modelId="{19F4515B-E863-4AAB-9CF7-C14DD72639A0}" srcId="{86441DA8-BC7F-4C46-BA18-6E3E3B178B13}" destId="{097E52B4-4FF7-44CB-8777-B50C11AF287E}" srcOrd="2" destOrd="0" parTransId="{270ABF42-2E40-4DA6-B132-E6C82D931106}" sibTransId="{4A6C12FF-D479-409B-97D4-C330970D9139}"/>
    <dgm:cxn modelId="{D186DB16-44DB-4947-A7BC-8302CDC9F756}" srcId="{86441DA8-BC7F-4C46-BA18-6E3E3B178B13}" destId="{EE7D1F41-CA4A-4CFE-972F-AADCC59749B7}" srcOrd="7" destOrd="0" parTransId="{C9475E24-8F55-4DEC-916A-17B71B0FC652}" sibTransId="{F33D1498-EBAF-454F-8BCF-CCFFCDD64947}"/>
    <dgm:cxn modelId="{7E2B08B8-3919-49B1-80EB-213388F8D6AF}" type="presOf" srcId="{B0F52B8C-76F2-4737-8D48-EFB088FFA245}" destId="{198EF1FA-867A-4B8E-8509-DD7CEDA42006}" srcOrd="0" destOrd="0" presId="urn:microsoft.com/office/officeart/2005/8/layout/radial6"/>
    <dgm:cxn modelId="{683FB69A-609B-42A8-A7F7-1F2F6EB9D150}" type="presOf" srcId="{86441DA8-BC7F-4C46-BA18-6E3E3B178B13}" destId="{6F76464F-7998-4A10-94CD-776520A1FE74}" srcOrd="0" destOrd="0" presId="urn:microsoft.com/office/officeart/2005/8/layout/radial6"/>
    <dgm:cxn modelId="{D8955DFD-480C-46AD-8E2D-A37764F086CE}" srcId="{86441DA8-BC7F-4C46-BA18-6E3E3B178B13}" destId="{6C3D978C-DC78-4905-A5E7-BE6D6856DDD9}" srcOrd="1" destOrd="0" parTransId="{17A2436F-D18B-4A4B-B4B6-E94C57E38A42}" sibTransId="{5D3D263D-D592-43DC-8DC0-E5675C9267B7}"/>
    <dgm:cxn modelId="{5BFF74ED-70FD-4EC1-9EFC-CA75D22CC20D}" type="presOf" srcId="{EE7D1F41-CA4A-4CFE-972F-AADCC59749B7}" destId="{EBA4FE71-C240-4C43-BFD0-2CE866F3DF0E}" srcOrd="0" destOrd="0" presId="urn:microsoft.com/office/officeart/2005/8/layout/radial6"/>
    <dgm:cxn modelId="{22F120BF-7571-4AE1-A8E5-BF392C8476E8}" srcId="{86441DA8-BC7F-4C46-BA18-6E3E3B178B13}" destId="{5FAAF612-D4D9-4BCD-BE7C-DF96B6793CB0}" srcOrd="4" destOrd="0" parTransId="{81658592-B016-4678-8891-A7B468621AEB}" sibTransId="{37D65B11-B5BF-407E-BEEF-AB671D400282}"/>
    <dgm:cxn modelId="{D9D3993F-A09F-42BC-B609-61A36E34B24A}" type="presOf" srcId="{A6290865-FDA1-4BF6-9507-A668419AEEC0}" destId="{9C079F57-2D0D-43FB-B8DA-27FEC764BDB2}" srcOrd="0" destOrd="0" presId="urn:microsoft.com/office/officeart/2005/8/layout/radial6"/>
    <dgm:cxn modelId="{91F4045C-4B34-4342-910D-39F41C8A7764}" type="presOf" srcId="{35F0580B-3200-4498-B0C0-08FF3300E379}" destId="{EC22E129-01F4-4BBB-BFB1-C850574902CA}" srcOrd="0" destOrd="0" presId="urn:microsoft.com/office/officeart/2005/8/layout/radial6"/>
    <dgm:cxn modelId="{ECBA6D4C-4B36-4D3F-9D11-BD731A8EF5E0}" type="presOf" srcId="{4ACF048E-0D3B-4334-9A9B-171B95FC6FAE}" destId="{E9CB2ADE-235D-4899-BE14-E026F1ED7C75}" srcOrd="0" destOrd="0" presId="urn:microsoft.com/office/officeart/2005/8/layout/radial6"/>
    <dgm:cxn modelId="{F67C16C1-C280-4797-9C60-49A6918C96E2}" type="presOf" srcId="{A7E8BB15-9231-44DE-8771-E62F456EC657}" destId="{1914CDE0-3B72-42B6-8A2F-304E6D222A76}" srcOrd="0" destOrd="0" presId="urn:microsoft.com/office/officeart/2005/8/layout/radial6"/>
    <dgm:cxn modelId="{8A7776A7-77F3-4CD6-89B8-B78E3F9C5FBC}" type="presOf" srcId="{097E52B4-4FF7-44CB-8777-B50C11AF287E}" destId="{F9197025-8A53-4A30-ACB6-5DD2B013FE79}" srcOrd="0" destOrd="0" presId="urn:microsoft.com/office/officeart/2005/8/layout/radial6"/>
    <dgm:cxn modelId="{D1C0BFF1-8850-4C04-9D7A-071ED19CF5D6}" srcId="{86441DA8-BC7F-4C46-BA18-6E3E3B178B13}" destId="{D1792E62-5D77-43D0-96DF-6C10453D1611}" srcOrd="5" destOrd="0" parTransId="{14F04ED0-1B3D-4DB9-B180-B3420BB0ECAC}" sibTransId="{F812F3FD-8852-4039-B0F3-771B3C4DF2CE}"/>
    <dgm:cxn modelId="{74A76E85-DACA-4D4F-8EBA-0D7A18A11DCC}" type="presOf" srcId="{F33D1498-EBAF-454F-8BCF-CCFFCDD64947}" destId="{28D47850-9B57-49A7-9ED3-EFC9B1794553}" srcOrd="0" destOrd="0" presId="urn:microsoft.com/office/officeart/2005/8/layout/radial6"/>
    <dgm:cxn modelId="{35E8289F-A30C-4316-AAE9-E2573BBF9ED6}" type="presOf" srcId="{5FAAF612-D4D9-4BCD-BE7C-DF96B6793CB0}" destId="{1546218C-DDBF-42C6-B019-86FE46B2F933}" srcOrd="0" destOrd="0" presId="urn:microsoft.com/office/officeart/2005/8/layout/radial6"/>
    <dgm:cxn modelId="{EDAB389F-5E18-4A7C-BB65-EC745E80860D}" srcId="{35F0580B-3200-4498-B0C0-08FF3300E379}" destId="{86441DA8-BC7F-4C46-BA18-6E3E3B178B13}" srcOrd="0" destOrd="0" parTransId="{3432E6F3-3C16-45C5-8664-02ED9CAC6706}" sibTransId="{6856FFDB-FA66-4E0C-9821-C981B85C4FC9}"/>
    <dgm:cxn modelId="{74C9E308-C0EF-4B31-82F1-E341F8154B85}" srcId="{86441DA8-BC7F-4C46-BA18-6E3E3B178B13}" destId="{CB1BDDAA-53EF-4392-A7D9-DC8F9E87D30F}" srcOrd="3" destOrd="0" parTransId="{F8936B8F-0BA9-454B-ABFC-23DB8331F4FA}" sibTransId="{B0F52B8C-76F2-4737-8D48-EFB088FFA245}"/>
    <dgm:cxn modelId="{A15645D8-31D6-468E-961A-493726BCCC40}" type="presOf" srcId="{4A6C12FF-D479-409B-97D4-C330970D9139}" destId="{2CAFFFA3-74CA-4540-A147-86374F405118}" srcOrd="0" destOrd="0" presId="urn:microsoft.com/office/officeart/2005/8/layout/radial6"/>
    <dgm:cxn modelId="{A9684273-F7B2-4126-9A3E-B09D527E51FD}" type="presOf" srcId="{949ADEB9-5E4E-4B2C-8E06-8A297D5A7799}" destId="{F61AE77C-16AD-48FB-B41B-9B815CA24ED6}" srcOrd="0" destOrd="0" presId="urn:microsoft.com/office/officeart/2005/8/layout/radial6"/>
    <dgm:cxn modelId="{75C8D06D-A037-464E-AD62-882E6DE4FBFD}" srcId="{86441DA8-BC7F-4C46-BA18-6E3E3B178B13}" destId="{52853902-EF4D-4FF1-9CD8-3D2A51EFED23}" srcOrd="8" destOrd="0" parTransId="{5825B272-8483-4608-9DF4-371550584505}" sibTransId="{E61E2059-E681-460A-BECD-72B0F21C6F01}"/>
    <dgm:cxn modelId="{36C33E26-9887-47FC-AA47-586F10D9BB65}" srcId="{86441DA8-BC7F-4C46-BA18-6E3E3B178B13}" destId="{A7E8BB15-9231-44DE-8771-E62F456EC657}" srcOrd="6" destOrd="0" parTransId="{3117E427-8048-4162-B5D8-3B02EAD18FBD}" sibTransId="{A6290865-FDA1-4BF6-9507-A668419AEEC0}"/>
    <dgm:cxn modelId="{60828767-0AB4-4D0B-A538-6CEC16CB4640}" type="presOf" srcId="{6C3D978C-DC78-4905-A5E7-BE6D6856DDD9}" destId="{27FA031C-3ACF-444B-9F35-A24F6B0BAA50}" srcOrd="0" destOrd="0" presId="urn:microsoft.com/office/officeart/2005/8/layout/radial6"/>
    <dgm:cxn modelId="{1C7BCAA8-E2A8-4DF8-8D02-CE3A924E3AC6}" type="presOf" srcId="{CB1BDDAA-53EF-4392-A7D9-DC8F9E87D30F}" destId="{872A8C05-31C0-4DFA-8D88-EE081F6FBB3B}" srcOrd="0" destOrd="0" presId="urn:microsoft.com/office/officeart/2005/8/layout/radial6"/>
    <dgm:cxn modelId="{A9BB7B41-D9CD-4285-B698-0D3B6CD7BD4D}" type="presOf" srcId="{E61E2059-E681-460A-BECD-72B0F21C6F01}" destId="{0B58A7FE-1EDC-4D40-9C08-DE6743275BF0}" srcOrd="0" destOrd="0" presId="urn:microsoft.com/office/officeart/2005/8/layout/radial6"/>
    <dgm:cxn modelId="{58ED1DF0-1D73-43CA-A7F3-AA607F009545}" type="presOf" srcId="{F812F3FD-8852-4039-B0F3-771B3C4DF2CE}" destId="{14FF2F8A-06C0-41F5-AF3D-D46EB09B8D2D}" srcOrd="0" destOrd="0" presId="urn:microsoft.com/office/officeart/2005/8/layout/radial6"/>
    <dgm:cxn modelId="{AD35C3E2-7D41-4D39-BE13-3CB06EB3B39F}" type="presOf" srcId="{5D3D263D-D592-43DC-8DC0-E5675C9267B7}" destId="{94F72199-F077-4A7A-A305-EA78D2DC4726}" srcOrd="0" destOrd="0" presId="urn:microsoft.com/office/officeart/2005/8/layout/radial6"/>
    <dgm:cxn modelId="{663A9ED6-E6FC-44A6-9F8C-39F7CD5D9FBC}" type="presOf" srcId="{D1792E62-5D77-43D0-96DF-6C10453D1611}" destId="{6FD316C6-6DDD-4C4D-88F1-789D604819A5}" srcOrd="0" destOrd="0" presId="urn:microsoft.com/office/officeart/2005/8/layout/radial6"/>
    <dgm:cxn modelId="{BC36B360-2C1D-41BB-B1F9-E29CE916C480}" type="presOf" srcId="{52853902-EF4D-4FF1-9CD8-3D2A51EFED23}" destId="{DBDDF7FB-966F-4983-9504-FA7B50C63D83}" srcOrd="0" destOrd="0" presId="urn:microsoft.com/office/officeart/2005/8/layout/radial6"/>
    <dgm:cxn modelId="{8C495C2F-D8AF-4D46-8727-2AFD217DA238}" type="presOf" srcId="{37D65B11-B5BF-407E-BEEF-AB671D400282}" destId="{A2CE2315-BF49-4E96-AB8F-9BBAEE9931CA}" srcOrd="0" destOrd="0" presId="urn:microsoft.com/office/officeart/2005/8/layout/radial6"/>
    <dgm:cxn modelId="{630DB315-DD1A-42C1-9CAF-478A324B72DF}" type="presParOf" srcId="{EC22E129-01F4-4BBB-BFB1-C850574902CA}" destId="{6F76464F-7998-4A10-94CD-776520A1FE74}" srcOrd="0" destOrd="0" presId="urn:microsoft.com/office/officeart/2005/8/layout/radial6"/>
    <dgm:cxn modelId="{07E40423-F42F-4131-9763-033D4A5E5017}" type="presParOf" srcId="{EC22E129-01F4-4BBB-BFB1-C850574902CA}" destId="{F61AE77C-16AD-48FB-B41B-9B815CA24ED6}" srcOrd="1" destOrd="0" presId="urn:microsoft.com/office/officeart/2005/8/layout/radial6"/>
    <dgm:cxn modelId="{01E93A2F-BB5A-4B02-BEDB-87C5166884E7}" type="presParOf" srcId="{EC22E129-01F4-4BBB-BFB1-C850574902CA}" destId="{EB8C1680-E1CE-4A86-9633-AB534D670ADD}" srcOrd="2" destOrd="0" presId="urn:microsoft.com/office/officeart/2005/8/layout/radial6"/>
    <dgm:cxn modelId="{66F2A51B-B3AA-4A5B-BD77-5F029D4180BA}" type="presParOf" srcId="{EC22E129-01F4-4BBB-BFB1-C850574902CA}" destId="{E9CB2ADE-235D-4899-BE14-E026F1ED7C75}" srcOrd="3" destOrd="0" presId="urn:microsoft.com/office/officeart/2005/8/layout/radial6"/>
    <dgm:cxn modelId="{2013E763-F786-450A-B40C-57630FCB503B}" type="presParOf" srcId="{EC22E129-01F4-4BBB-BFB1-C850574902CA}" destId="{27FA031C-3ACF-444B-9F35-A24F6B0BAA50}" srcOrd="4" destOrd="0" presId="urn:microsoft.com/office/officeart/2005/8/layout/radial6"/>
    <dgm:cxn modelId="{0769A507-A708-45F1-895B-3AEA86F7CDA2}" type="presParOf" srcId="{EC22E129-01F4-4BBB-BFB1-C850574902CA}" destId="{10D0C220-B8D5-4EFB-8B94-D1ED31CD366F}" srcOrd="5" destOrd="0" presId="urn:microsoft.com/office/officeart/2005/8/layout/radial6"/>
    <dgm:cxn modelId="{149915F3-5AAA-4243-8A99-9A77E1659999}" type="presParOf" srcId="{EC22E129-01F4-4BBB-BFB1-C850574902CA}" destId="{94F72199-F077-4A7A-A305-EA78D2DC4726}" srcOrd="6" destOrd="0" presId="urn:microsoft.com/office/officeart/2005/8/layout/radial6"/>
    <dgm:cxn modelId="{BBF3E214-A990-4670-AC7D-171AD60D0B1F}" type="presParOf" srcId="{EC22E129-01F4-4BBB-BFB1-C850574902CA}" destId="{F9197025-8A53-4A30-ACB6-5DD2B013FE79}" srcOrd="7" destOrd="0" presId="urn:microsoft.com/office/officeart/2005/8/layout/radial6"/>
    <dgm:cxn modelId="{135887E6-F952-4BE2-8B19-81B7884BCC4D}" type="presParOf" srcId="{EC22E129-01F4-4BBB-BFB1-C850574902CA}" destId="{C5749308-EB9B-48D4-9A87-EF2F5854D0EB}" srcOrd="8" destOrd="0" presId="urn:microsoft.com/office/officeart/2005/8/layout/radial6"/>
    <dgm:cxn modelId="{A87FDC91-60F4-4772-ABAA-55E950711113}" type="presParOf" srcId="{EC22E129-01F4-4BBB-BFB1-C850574902CA}" destId="{2CAFFFA3-74CA-4540-A147-86374F405118}" srcOrd="9" destOrd="0" presId="urn:microsoft.com/office/officeart/2005/8/layout/radial6"/>
    <dgm:cxn modelId="{1BFE7AE5-850D-4BBD-8811-3731A7E85178}" type="presParOf" srcId="{EC22E129-01F4-4BBB-BFB1-C850574902CA}" destId="{872A8C05-31C0-4DFA-8D88-EE081F6FBB3B}" srcOrd="10" destOrd="0" presId="urn:microsoft.com/office/officeart/2005/8/layout/radial6"/>
    <dgm:cxn modelId="{71AF48A2-6FA3-405C-ADF5-E022D1653DCA}" type="presParOf" srcId="{EC22E129-01F4-4BBB-BFB1-C850574902CA}" destId="{DB7E789D-4CAB-43D2-A5F5-6E03AAAF3950}" srcOrd="11" destOrd="0" presId="urn:microsoft.com/office/officeart/2005/8/layout/radial6"/>
    <dgm:cxn modelId="{D558955E-6BBF-402B-9C51-E67BAC1641B7}" type="presParOf" srcId="{EC22E129-01F4-4BBB-BFB1-C850574902CA}" destId="{198EF1FA-867A-4B8E-8509-DD7CEDA42006}" srcOrd="12" destOrd="0" presId="urn:microsoft.com/office/officeart/2005/8/layout/radial6"/>
    <dgm:cxn modelId="{BF162675-6030-4730-8348-816B2EF88461}" type="presParOf" srcId="{EC22E129-01F4-4BBB-BFB1-C850574902CA}" destId="{1546218C-DDBF-42C6-B019-86FE46B2F933}" srcOrd="13" destOrd="0" presId="urn:microsoft.com/office/officeart/2005/8/layout/radial6"/>
    <dgm:cxn modelId="{F51D61DE-3DA8-44E0-9BFA-2FEE7EA644E1}" type="presParOf" srcId="{EC22E129-01F4-4BBB-BFB1-C850574902CA}" destId="{74633DAE-072F-4022-BB41-4CA81B9C80F8}" srcOrd="14" destOrd="0" presId="urn:microsoft.com/office/officeart/2005/8/layout/radial6"/>
    <dgm:cxn modelId="{14B61220-600A-4382-A49B-45F7C7FF4CBE}" type="presParOf" srcId="{EC22E129-01F4-4BBB-BFB1-C850574902CA}" destId="{A2CE2315-BF49-4E96-AB8F-9BBAEE9931CA}" srcOrd="15" destOrd="0" presId="urn:microsoft.com/office/officeart/2005/8/layout/radial6"/>
    <dgm:cxn modelId="{DC2B0C60-3EF7-4CCD-8B7C-E0A405CE0DC6}" type="presParOf" srcId="{EC22E129-01F4-4BBB-BFB1-C850574902CA}" destId="{6FD316C6-6DDD-4C4D-88F1-789D604819A5}" srcOrd="16" destOrd="0" presId="urn:microsoft.com/office/officeart/2005/8/layout/radial6"/>
    <dgm:cxn modelId="{190A7E5F-1D09-4E38-98D1-BEF7530BF98D}" type="presParOf" srcId="{EC22E129-01F4-4BBB-BFB1-C850574902CA}" destId="{E659D363-856B-45F5-9B06-3416EB5C7C99}" srcOrd="17" destOrd="0" presId="urn:microsoft.com/office/officeart/2005/8/layout/radial6"/>
    <dgm:cxn modelId="{53ADA8E6-E868-4FA8-B74B-6B45FC7D656F}" type="presParOf" srcId="{EC22E129-01F4-4BBB-BFB1-C850574902CA}" destId="{14FF2F8A-06C0-41F5-AF3D-D46EB09B8D2D}" srcOrd="18" destOrd="0" presId="urn:microsoft.com/office/officeart/2005/8/layout/radial6"/>
    <dgm:cxn modelId="{0FB2BD53-6FC0-4FAF-A925-68BE45317B15}" type="presParOf" srcId="{EC22E129-01F4-4BBB-BFB1-C850574902CA}" destId="{1914CDE0-3B72-42B6-8A2F-304E6D222A76}" srcOrd="19" destOrd="0" presId="urn:microsoft.com/office/officeart/2005/8/layout/radial6"/>
    <dgm:cxn modelId="{B995A630-D8D3-4663-B7CB-AA06A604E09F}" type="presParOf" srcId="{EC22E129-01F4-4BBB-BFB1-C850574902CA}" destId="{83029A9D-9E77-4045-801F-DE599FEB103D}" srcOrd="20" destOrd="0" presId="urn:microsoft.com/office/officeart/2005/8/layout/radial6"/>
    <dgm:cxn modelId="{8B6A633D-7D2E-4242-BAC7-75D9EBE5256D}" type="presParOf" srcId="{EC22E129-01F4-4BBB-BFB1-C850574902CA}" destId="{9C079F57-2D0D-43FB-B8DA-27FEC764BDB2}" srcOrd="21" destOrd="0" presId="urn:microsoft.com/office/officeart/2005/8/layout/radial6"/>
    <dgm:cxn modelId="{5CB0B8BC-708C-46FF-AE9E-71BFA618A7B8}" type="presParOf" srcId="{EC22E129-01F4-4BBB-BFB1-C850574902CA}" destId="{EBA4FE71-C240-4C43-BFD0-2CE866F3DF0E}" srcOrd="22" destOrd="0" presId="urn:microsoft.com/office/officeart/2005/8/layout/radial6"/>
    <dgm:cxn modelId="{5B22D6D0-B1A0-42BA-B34C-F53C8C0A0946}" type="presParOf" srcId="{EC22E129-01F4-4BBB-BFB1-C850574902CA}" destId="{FE85D24A-2850-45B0-ACDC-67BFFF487A40}" srcOrd="23" destOrd="0" presId="urn:microsoft.com/office/officeart/2005/8/layout/radial6"/>
    <dgm:cxn modelId="{9DF632BB-C62A-4372-87FF-E7077DB7D3A5}" type="presParOf" srcId="{EC22E129-01F4-4BBB-BFB1-C850574902CA}" destId="{28D47850-9B57-49A7-9ED3-EFC9B1794553}" srcOrd="24" destOrd="0" presId="urn:microsoft.com/office/officeart/2005/8/layout/radial6"/>
    <dgm:cxn modelId="{5A5F3F16-EC05-4414-83B3-98AA37EA81E9}" type="presParOf" srcId="{EC22E129-01F4-4BBB-BFB1-C850574902CA}" destId="{DBDDF7FB-966F-4983-9504-FA7B50C63D83}" srcOrd="25" destOrd="0" presId="urn:microsoft.com/office/officeart/2005/8/layout/radial6"/>
    <dgm:cxn modelId="{0BDFC3F6-F181-4A55-BB28-DCA9AB711A9A}" type="presParOf" srcId="{EC22E129-01F4-4BBB-BFB1-C850574902CA}" destId="{4DACF2D0-08D3-4ACE-A8E2-46403236CFD3}" srcOrd="26" destOrd="0" presId="urn:microsoft.com/office/officeart/2005/8/layout/radial6"/>
    <dgm:cxn modelId="{3CE5D9F3-6CED-4FDA-8D62-AA8FB54AABA1}" type="presParOf" srcId="{EC22E129-01F4-4BBB-BFB1-C850574902CA}" destId="{0B58A7FE-1EDC-4D40-9C08-DE6743275BF0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BE55BE-231D-4207-900C-FE86B4ECDB2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37A8A-F8CF-4734-95E7-D65479D04B1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образование</a:t>
          </a:r>
          <a:endParaRPr lang="ru-RU" sz="2000" dirty="0"/>
        </a:p>
      </dgm:t>
    </dgm:pt>
    <dgm:pt modelId="{03B1F4C0-1B6F-48FE-9070-584AED42574D}" type="parTrans" cxnId="{3D7833BC-BB27-472F-94F7-69F3899D13F1}">
      <dgm:prSet/>
      <dgm:spPr/>
      <dgm:t>
        <a:bodyPr/>
        <a:lstStyle/>
        <a:p>
          <a:endParaRPr lang="ru-RU"/>
        </a:p>
      </dgm:t>
    </dgm:pt>
    <dgm:pt modelId="{ACDC9E61-3C40-44E3-8879-F0CE9E6BC7A7}" type="sibTrans" cxnId="{3D7833BC-BB27-472F-94F7-69F3899D13F1}">
      <dgm:prSet/>
      <dgm:spPr/>
      <dgm:t>
        <a:bodyPr/>
        <a:lstStyle/>
        <a:p>
          <a:endParaRPr lang="ru-RU"/>
        </a:p>
      </dgm:t>
    </dgm:pt>
    <dgm:pt modelId="{D349DEA0-2615-4D3D-BA4A-867AF8B95E1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pPr algn="ctr"/>
          <a:r>
            <a:rPr lang="ru-RU" sz="1100" b="0" i="0" u="none" strike="noStrike" dirty="0" smtClean="0">
              <a:latin typeface="Arial Cyr"/>
            </a:rPr>
            <a:t>создание (обновление) материально-технической базы для реализации  программ цифрового и гуманитарного профилей</a:t>
          </a:r>
          <a:endParaRPr lang="ru-RU" sz="1100" dirty="0"/>
        </a:p>
      </dgm:t>
    </dgm:pt>
    <dgm:pt modelId="{60DF5DA4-A709-433D-92DD-6494712712C2}" type="parTrans" cxnId="{A1748B69-1193-42FD-8722-7ABD9618CF20}">
      <dgm:prSet/>
      <dgm:spPr/>
      <dgm:t>
        <a:bodyPr/>
        <a:lstStyle/>
        <a:p>
          <a:endParaRPr lang="ru-RU"/>
        </a:p>
      </dgm:t>
    </dgm:pt>
    <dgm:pt modelId="{3443338D-C882-4FAB-908D-D79058408072}" type="sibTrans" cxnId="{A1748B69-1193-42FD-8722-7ABD9618CF20}">
      <dgm:prSet/>
      <dgm:spPr/>
      <dgm:t>
        <a:bodyPr/>
        <a:lstStyle/>
        <a:p>
          <a:endParaRPr lang="ru-RU"/>
        </a:p>
      </dgm:t>
    </dgm:pt>
    <dgm:pt modelId="{504249F9-0F73-43EF-9458-A89753A0C7A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культура</a:t>
          </a:r>
          <a:endParaRPr lang="ru-RU" sz="2000" dirty="0"/>
        </a:p>
      </dgm:t>
    </dgm:pt>
    <dgm:pt modelId="{662AB730-F102-4FE3-9C13-890DFF6EDA04}" type="parTrans" cxnId="{6B9D1D76-97C7-4EF5-A68A-BF15A7BD8473}">
      <dgm:prSet/>
      <dgm:spPr/>
      <dgm:t>
        <a:bodyPr/>
        <a:lstStyle/>
        <a:p>
          <a:endParaRPr lang="ru-RU"/>
        </a:p>
      </dgm:t>
    </dgm:pt>
    <dgm:pt modelId="{E1D1FAB0-055D-41BA-93A5-D0103129D7A3}" type="sibTrans" cxnId="{6B9D1D76-97C7-4EF5-A68A-BF15A7BD8473}">
      <dgm:prSet/>
      <dgm:spPr/>
      <dgm:t>
        <a:bodyPr/>
        <a:lstStyle/>
        <a:p>
          <a:endParaRPr lang="ru-RU"/>
        </a:p>
      </dgm:t>
    </dgm:pt>
    <dgm:pt modelId="{CA2952CA-C8CC-4A46-A894-4FD3D369798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pPr algn="ctr"/>
          <a:r>
            <a:rPr lang="ru-RU" sz="1100" b="0" i="0" u="none" strike="noStrike" dirty="0" smtClean="0">
              <a:latin typeface="Arial Cyr"/>
            </a:rPr>
            <a:t>на поддержку творческих фестивалей и конкурсов, в том числе для детей и молодежи</a:t>
          </a:r>
          <a:endParaRPr lang="ru-RU" sz="1100" dirty="0"/>
        </a:p>
      </dgm:t>
    </dgm:pt>
    <dgm:pt modelId="{B8316630-91BF-4690-A0E6-6DDA205E7576}" type="parTrans" cxnId="{B40D9CD6-1DD0-4E2E-A2FE-49AD0030ED55}">
      <dgm:prSet/>
      <dgm:spPr/>
      <dgm:t>
        <a:bodyPr/>
        <a:lstStyle/>
        <a:p>
          <a:endParaRPr lang="ru-RU"/>
        </a:p>
      </dgm:t>
    </dgm:pt>
    <dgm:pt modelId="{C6CD9DB4-F4FB-42BE-9590-AE10D7563049}" type="sibTrans" cxnId="{B40D9CD6-1DD0-4E2E-A2FE-49AD0030ED55}">
      <dgm:prSet/>
      <dgm:spPr/>
      <dgm:t>
        <a:bodyPr/>
        <a:lstStyle/>
        <a:p>
          <a:endParaRPr lang="ru-RU"/>
        </a:p>
      </dgm:t>
    </dgm:pt>
    <dgm:pt modelId="{6B856C88-9602-4BE6-A493-97B23BFFA70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Безопасные и качественные автомобильные дороги</a:t>
          </a:r>
          <a:endParaRPr lang="ru-RU" sz="1600" dirty="0"/>
        </a:p>
      </dgm:t>
    </dgm:pt>
    <dgm:pt modelId="{E68870C3-C946-4AD2-A70B-5F219FBCD326}" type="parTrans" cxnId="{F3729657-9D0F-4503-9E27-A5CD985DC771}">
      <dgm:prSet/>
      <dgm:spPr/>
      <dgm:t>
        <a:bodyPr/>
        <a:lstStyle/>
        <a:p>
          <a:endParaRPr lang="ru-RU"/>
        </a:p>
      </dgm:t>
    </dgm:pt>
    <dgm:pt modelId="{700A567A-452E-4915-8826-3EB8F4D1D6E8}" type="sibTrans" cxnId="{F3729657-9D0F-4503-9E27-A5CD985DC771}">
      <dgm:prSet/>
      <dgm:spPr/>
      <dgm:t>
        <a:bodyPr/>
        <a:lstStyle/>
        <a:p>
          <a:endParaRPr lang="ru-RU"/>
        </a:p>
      </dgm:t>
    </dgm:pt>
    <dgm:pt modelId="{C1400F47-DBFD-4AB4-89A8-E04298332DD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Жилье и </a:t>
          </a:r>
          <a:r>
            <a:rPr lang="ru-RU" sz="1800" dirty="0" err="1" smtClean="0"/>
            <a:t>городсткая</a:t>
          </a:r>
          <a:r>
            <a:rPr lang="ru-RU" sz="1800" dirty="0" smtClean="0"/>
            <a:t> среда</a:t>
          </a:r>
          <a:endParaRPr lang="ru-RU" sz="1800" dirty="0"/>
        </a:p>
      </dgm:t>
    </dgm:pt>
    <dgm:pt modelId="{5AD4AF36-61FF-4940-8DDA-3296075B6222}" type="parTrans" cxnId="{CC9CE3F1-867C-4F63-810C-4E6F4C66B0BB}">
      <dgm:prSet/>
      <dgm:spPr/>
      <dgm:t>
        <a:bodyPr/>
        <a:lstStyle/>
        <a:p>
          <a:endParaRPr lang="ru-RU"/>
        </a:p>
      </dgm:t>
    </dgm:pt>
    <dgm:pt modelId="{56F8B7F7-EC83-4A9B-9D77-8103D5159724}" type="sibTrans" cxnId="{CC9CE3F1-867C-4F63-810C-4E6F4C66B0BB}">
      <dgm:prSet/>
      <dgm:spPr/>
      <dgm:t>
        <a:bodyPr/>
        <a:lstStyle/>
        <a:p>
          <a:endParaRPr lang="ru-RU"/>
        </a:p>
      </dgm:t>
    </dgm:pt>
    <dgm:pt modelId="{41124BD3-B0F9-44CF-8F36-87C856D2CA4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pPr algn="ctr"/>
          <a:r>
            <a:rPr lang="ru-RU" sz="1100" u="none" strike="noStrike" dirty="0" smtClean="0">
              <a:latin typeface="Arial Cyr" pitchFamily="34" charset="0"/>
              <a:cs typeface="Arial Cyr" pitchFamily="34" charset="0"/>
            </a:rPr>
            <a:t>обеспечение мероприятий по переселению граждан из аварийного жилищного фонда</a:t>
          </a:r>
          <a:endParaRPr lang="ru-RU" sz="1100" dirty="0"/>
        </a:p>
      </dgm:t>
    </dgm:pt>
    <dgm:pt modelId="{4C5898B7-41C8-4370-8B60-5A892724500B}" type="parTrans" cxnId="{4B18FBB3-F8EB-46AE-90BF-C300147B881B}">
      <dgm:prSet/>
      <dgm:spPr/>
      <dgm:t>
        <a:bodyPr/>
        <a:lstStyle/>
        <a:p>
          <a:endParaRPr lang="ru-RU"/>
        </a:p>
      </dgm:t>
    </dgm:pt>
    <dgm:pt modelId="{D5AF5816-942E-4117-9BBA-A0E111799D64}" type="sibTrans" cxnId="{4B18FBB3-F8EB-46AE-90BF-C300147B881B}">
      <dgm:prSet/>
      <dgm:spPr/>
      <dgm:t>
        <a:bodyPr/>
        <a:lstStyle/>
        <a:p>
          <a:endParaRPr lang="ru-RU"/>
        </a:p>
      </dgm:t>
    </dgm:pt>
    <dgm:pt modelId="{9C876E9B-8C01-41AF-9ADC-DE6B19F59D2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pPr algn="l"/>
          <a:endParaRPr lang="ru-RU" sz="700" dirty="0"/>
        </a:p>
      </dgm:t>
    </dgm:pt>
    <dgm:pt modelId="{A15C38F3-E258-4F80-809A-7B9432767305}" type="parTrans" cxnId="{804CEB43-F34B-4542-99A6-5A0459D2A93D}">
      <dgm:prSet/>
      <dgm:spPr/>
      <dgm:t>
        <a:bodyPr/>
        <a:lstStyle/>
        <a:p>
          <a:endParaRPr lang="ru-RU"/>
        </a:p>
      </dgm:t>
    </dgm:pt>
    <dgm:pt modelId="{EF6DBE9F-5F6C-4B1F-98EE-E4F4B8DA2245}" type="sibTrans" cxnId="{804CEB43-F34B-4542-99A6-5A0459D2A93D}">
      <dgm:prSet/>
      <dgm:spPr/>
      <dgm:t>
        <a:bodyPr/>
        <a:lstStyle/>
        <a:p>
          <a:endParaRPr lang="ru-RU"/>
        </a:p>
      </dgm:t>
    </dgm:pt>
    <dgm:pt modelId="{6331C99E-F0D9-435D-8983-9A62C6E3CDE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b="0" i="0" u="none" strike="noStrike" dirty="0" smtClean="0">
              <a:latin typeface="Arial Cyr"/>
            </a:rPr>
            <a:t>внедрение целевой модели цифровой образовательной среды</a:t>
          </a:r>
          <a:endParaRPr lang="ru-RU" sz="1100" dirty="0"/>
        </a:p>
      </dgm:t>
    </dgm:pt>
    <dgm:pt modelId="{CCC3BC3B-D970-4978-9139-36561001E645}" type="parTrans" cxnId="{B510EE07-E343-44B2-A56D-51BDB3576109}">
      <dgm:prSet/>
      <dgm:spPr/>
      <dgm:t>
        <a:bodyPr/>
        <a:lstStyle/>
        <a:p>
          <a:endParaRPr lang="ru-RU"/>
        </a:p>
      </dgm:t>
    </dgm:pt>
    <dgm:pt modelId="{FDA99A7A-5D92-4A08-AF08-EF7F6B164FE5}" type="sibTrans" cxnId="{B510EE07-E343-44B2-A56D-51BDB3576109}">
      <dgm:prSet/>
      <dgm:spPr/>
      <dgm:t>
        <a:bodyPr/>
        <a:lstStyle/>
        <a:p>
          <a:endParaRPr lang="ru-RU"/>
        </a:p>
      </dgm:t>
    </dgm:pt>
    <dgm:pt modelId="{6632EA50-6397-46F5-925E-2320B41BE5F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b="0" i="0" u="none" strike="noStrike" dirty="0" smtClean="0">
              <a:latin typeface="Arial Cyr"/>
            </a:rPr>
            <a:t>на создание (реконструкцию) и капитальный ремонт </a:t>
          </a:r>
          <a:r>
            <a:rPr lang="ru-RU" sz="1100" b="0" i="0" u="none" strike="noStrike" dirty="0" err="1" smtClean="0">
              <a:latin typeface="Arial Cyr"/>
            </a:rPr>
            <a:t>культурно-досуговых</a:t>
          </a:r>
          <a:r>
            <a:rPr lang="ru-RU" sz="1100" b="0" i="0" u="none" strike="noStrike" dirty="0" smtClean="0">
              <a:latin typeface="Arial Cyr"/>
            </a:rPr>
            <a:t> учреждений в сельской местности </a:t>
          </a:r>
          <a:endParaRPr lang="ru-RU" sz="1100" dirty="0"/>
        </a:p>
      </dgm:t>
    </dgm:pt>
    <dgm:pt modelId="{1DBA4F98-ADB1-404C-BB18-A70789127ABD}" type="parTrans" cxnId="{F6A03381-3E74-45F7-B4DC-6ACD38BEF37E}">
      <dgm:prSet/>
      <dgm:spPr/>
      <dgm:t>
        <a:bodyPr/>
        <a:lstStyle/>
        <a:p>
          <a:endParaRPr lang="ru-RU"/>
        </a:p>
      </dgm:t>
    </dgm:pt>
    <dgm:pt modelId="{EE6826C3-BF53-4E59-B680-271F2CC22F24}" type="sibTrans" cxnId="{F6A03381-3E74-45F7-B4DC-6ACD38BEF37E}">
      <dgm:prSet/>
      <dgm:spPr/>
      <dgm:t>
        <a:bodyPr/>
        <a:lstStyle/>
        <a:p>
          <a:endParaRPr lang="ru-RU"/>
        </a:p>
      </dgm:t>
    </dgm:pt>
    <dgm:pt modelId="{7C2CDEE7-A79B-45A8-BF58-77C05DC95D6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b="0" i="0" u="none" strike="noStrike" dirty="0" smtClean="0">
              <a:latin typeface="Arial Cyr"/>
            </a:rPr>
            <a:t>устройство пешеходных переходов</a:t>
          </a:r>
          <a:endParaRPr lang="ru-RU" sz="600" dirty="0"/>
        </a:p>
      </dgm:t>
    </dgm:pt>
    <dgm:pt modelId="{B4B9A9C4-927B-4577-86DD-85DB405B876F}" type="parTrans" cxnId="{8964C544-3186-4739-A864-8ACDC03CD98B}">
      <dgm:prSet/>
      <dgm:spPr/>
      <dgm:t>
        <a:bodyPr/>
        <a:lstStyle/>
        <a:p>
          <a:endParaRPr lang="ru-RU"/>
        </a:p>
      </dgm:t>
    </dgm:pt>
    <dgm:pt modelId="{0B24F984-7B67-400C-903E-9796388C39B5}" type="sibTrans" cxnId="{8964C544-3186-4739-A864-8ACDC03CD98B}">
      <dgm:prSet/>
      <dgm:spPr/>
      <dgm:t>
        <a:bodyPr/>
        <a:lstStyle/>
        <a:p>
          <a:endParaRPr lang="ru-RU"/>
        </a:p>
      </dgm:t>
    </dgm:pt>
    <dgm:pt modelId="{32CED4BA-F958-4F1A-969A-9336FCC48F9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600" dirty="0"/>
        </a:p>
      </dgm:t>
    </dgm:pt>
    <dgm:pt modelId="{EAAC1A53-AE54-4073-BED9-BFAEF7B38EF0}" type="parTrans" cxnId="{BA487866-C036-4007-87BD-3CD056BFFA01}">
      <dgm:prSet/>
      <dgm:spPr/>
      <dgm:t>
        <a:bodyPr/>
        <a:lstStyle/>
        <a:p>
          <a:endParaRPr lang="ru-RU"/>
        </a:p>
      </dgm:t>
    </dgm:pt>
    <dgm:pt modelId="{C239670E-EB2C-494C-93B2-CF5844378796}" type="sibTrans" cxnId="{BA487866-C036-4007-87BD-3CD056BFFA01}">
      <dgm:prSet/>
      <dgm:spPr/>
      <dgm:t>
        <a:bodyPr/>
        <a:lstStyle/>
        <a:p>
          <a:endParaRPr lang="ru-RU"/>
        </a:p>
      </dgm:t>
    </dgm:pt>
    <dgm:pt modelId="{782466C2-3B9F-46DA-ADE9-C9562A3B72B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u="none" strike="noStrike" dirty="0" smtClean="0">
              <a:latin typeface="Arial Cyr" pitchFamily="34" charset="0"/>
              <a:cs typeface="Arial Cyr" pitchFamily="34" charset="0"/>
            </a:rPr>
            <a:t>приобретение светоотражающих значков (знаков) для детей начальных классов</a:t>
          </a:r>
          <a:endParaRPr lang="ru-RU" sz="1100" dirty="0"/>
        </a:p>
      </dgm:t>
    </dgm:pt>
    <dgm:pt modelId="{EF425978-13DC-412E-8A04-F66C79C3D521}" type="parTrans" cxnId="{A3A95B67-B8A8-469F-A841-69FC664B0538}">
      <dgm:prSet/>
      <dgm:spPr/>
      <dgm:t>
        <a:bodyPr/>
        <a:lstStyle/>
        <a:p>
          <a:endParaRPr lang="ru-RU"/>
        </a:p>
      </dgm:t>
    </dgm:pt>
    <dgm:pt modelId="{037BA95E-D35C-4EC7-9C57-B010C1B9F5EA}" type="sibTrans" cxnId="{A3A95B67-B8A8-469F-A841-69FC664B0538}">
      <dgm:prSet/>
      <dgm:spPr/>
      <dgm:t>
        <a:bodyPr/>
        <a:lstStyle/>
        <a:p>
          <a:endParaRPr lang="ru-RU"/>
        </a:p>
      </dgm:t>
    </dgm:pt>
    <dgm:pt modelId="{A8FB20CC-38AD-4462-9A1A-1A5838821D8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u="none" strike="noStrike" dirty="0" smtClean="0">
              <a:latin typeface="Arial Cyr" pitchFamily="34" charset="0"/>
              <a:cs typeface="Arial Cyr" pitchFamily="34" charset="0"/>
            </a:rPr>
            <a:t>обустройство участков улично-дорожной сети вблизи образовательных организаций</a:t>
          </a:r>
          <a:endParaRPr lang="ru-RU" sz="1100" dirty="0"/>
        </a:p>
      </dgm:t>
    </dgm:pt>
    <dgm:pt modelId="{A17B0C13-2D36-42B4-AADE-245FCF18F51F}" type="parTrans" cxnId="{143E9200-D910-4C81-873D-364D065FDF94}">
      <dgm:prSet/>
      <dgm:spPr/>
      <dgm:t>
        <a:bodyPr/>
        <a:lstStyle/>
        <a:p>
          <a:endParaRPr lang="ru-RU"/>
        </a:p>
      </dgm:t>
    </dgm:pt>
    <dgm:pt modelId="{DD3DD673-756C-498B-9933-6F28576D94CD}" type="sibTrans" cxnId="{143E9200-D910-4C81-873D-364D065FDF94}">
      <dgm:prSet/>
      <dgm:spPr/>
      <dgm:t>
        <a:bodyPr/>
        <a:lstStyle/>
        <a:p>
          <a:endParaRPr lang="ru-RU"/>
        </a:p>
      </dgm:t>
    </dgm:pt>
    <dgm:pt modelId="{628EE0D3-5EDC-4CF4-B39A-BED6546AC2A5}" type="pres">
      <dgm:prSet presAssocID="{8CBE55BE-231D-4207-900C-FE86B4ECDB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A5635A-7935-4C15-864C-E4C491C67A33}" type="pres">
      <dgm:prSet presAssocID="{3F637A8A-F8CF-4734-95E7-D65479D04B19}" presName="linNode" presStyleCnt="0"/>
      <dgm:spPr/>
    </dgm:pt>
    <dgm:pt modelId="{91024322-2B10-45D3-BC94-FBEFD633AAA4}" type="pres">
      <dgm:prSet presAssocID="{3F637A8A-F8CF-4734-95E7-D65479D04B19}" presName="parentShp" presStyleLbl="node1" presStyleIdx="0" presStyleCnt="4" custScaleX="46936" custScaleY="24206" custLinFactNeighborX="-47290" custLinFactNeighborY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D4678-8168-49B2-8F87-A454ABDDE0E4}" type="pres">
      <dgm:prSet presAssocID="{3F637A8A-F8CF-4734-95E7-D65479D04B19}" presName="childShp" presStyleLbl="bgAccFollowNode1" presStyleIdx="0" presStyleCnt="4" custScaleX="70495" custScaleY="62600" custLinFactNeighborX="-47730" custLinFactNeighborY="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66160-AB93-4918-B493-4C356C7CC120}" type="pres">
      <dgm:prSet presAssocID="{ACDC9E61-3C40-44E3-8879-F0CE9E6BC7A7}" presName="spacing" presStyleCnt="0"/>
      <dgm:spPr/>
    </dgm:pt>
    <dgm:pt modelId="{895F4279-2212-461E-AA40-6D32536B3EA6}" type="pres">
      <dgm:prSet presAssocID="{504249F9-0F73-43EF-9458-A89753A0C7A4}" presName="linNode" presStyleCnt="0"/>
      <dgm:spPr/>
    </dgm:pt>
    <dgm:pt modelId="{EAF2C7B6-77A0-407C-8953-AEFF56698982}" type="pres">
      <dgm:prSet presAssocID="{504249F9-0F73-43EF-9458-A89753A0C7A4}" presName="parentShp" presStyleLbl="node1" presStyleIdx="1" presStyleCnt="4" custScaleX="45783" custScaleY="21465" custLinFactNeighborX="-32323" custLinFactNeighborY="-3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1CC00-5981-4CD1-8118-6331487E8C92}" type="pres">
      <dgm:prSet presAssocID="{504249F9-0F73-43EF-9458-A89753A0C7A4}" presName="childShp" presStyleLbl="bgAccFollowNode1" presStyleIdx="1" presStyleCnt="4" custScaleX="71499" custScaleY="52762" custLinFactNeighborX="-45082" custLinFactNeighborY="-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3F455-D65B-4D10-A937-446A62101A59}" type="pres">
      <dgm:prSet presAssocID="{E1D1FAB0-055D-41BA-93A5-D0103129D7A3}" presName="spacing" presStyleCnt="0"/>
      <dgm:spPr/>
    </dgm:pt>
    <dgm:pt modelId="{EC2A2A9C-38AA-4C3A-814D-B5C6CC6E56D0}" type="pres">
      <dgm:prSet presAssocID="{6B856C88-9602-4BE6-A493-97B23BFFA701}" presName="linNode" presStyleCnt="0"/>
      <dgm:spPr/>
    </dgm:pt>
    <dgm:pt modelId="{B2813240-73F1-4BAD-8D64-97203C4C67F8}" type="pres">
      <dgm:prSet presAssocID="{6B856C88-9602-4BE6-A493-97B23BFFA701}" presName="parentShp" presStyleLbl="node1" presStyleIdx="2" presStyleCnt="4" custScaleX="46534" custScaleY="45432" custLinFactNeighborX="-41442" custLinFactNeighborY="-10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76497-897A-40D3-AB63-7DE2024AF7D8}" type="pres">
      <dgm:prSet presAssocID="{6B856C88-9602-4BE6-A493-97B23BFFA701}" presName="childShp" presStyleLbl="bgAccFollowNode1" presStyleIdx="2" presStyleCnt="4" custScaleX="71264" custScaleY="54988" custLinFactNeighborX="-46098" custLinFactNeighborY="-10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08180-1E90-459A-98F5-5C43A80AF7BD}" type="pres">
      <dgm:prSet presAssocID="{700A567A-452E-4915-8826-3EB8F4D1D6E8}" presName="spacing" presStyleCnt="0"/>
      <dgm:spPr/>
    </dgm:pt>
    <dgm:pt modelId="{AE9A125A-CEEB-49D3-B476-96E2D57E46BC}" type="pres">
      <dgm:prSet presAssocID="{C1400F47-DBFD-4AB4-89A8-E04298332DDE}" presName="linNode" presStyleCnt="0"/>
      <dgm:spPr/>
    </dgm:pt>
    <dgm:pt modelId="{3C9AC71F-92EC-45C0-83A7-643F67DC8104}" type="pres">
      <dgm:prSet presAssocID="{C1400F47-DBFD-4AB4-89A8-E04298332DDE}" presName="parentShp" presStyleLbl="node1" presStyleIdx="3" presStyleCnt="4" custScaleX="45783" custScaleY="36860" custLinFactNeighborX="-45831" custLinFactNeighborY="-2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6D818-92A1-4440-B864-628D502ECFC3}" type="pres">
      <dgm:prSet presAssocID="{C1400F47-DBFD-4AB4-89A8-E04298332DDE}" presName="childShp" presStyleLbl="bgAccFollowNode1" presStyleIdx="3" presStyleCnt="4" custScaleX="72076" custScaleY="45204" custLinFactNeighborX="-46657" custLinFactNeighborY="-20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C0386-82B2-4101-9686-EB47CCA786E5}" type="presOf" srcId="{C1400F47-DBFD-4AB4-89A8-E04298332DDE}" destId="{3C9AC71F-92EC-45C0-83A7-643F67DC8104}" srcOrd="0" destOrd="0" presId="urn:microsoft.com/office/officeart/2005/8/layout/vList6"/>
    <dgm:cxn modelId="{E17E88ED-BA89-4A4D-B74C-BCBE5BD3E929}" type="presOf" srcId="{782466C2-3B9F-46DA-ADE9-C9562A3B72BD}" destId="{5C576497-897A-40D3-AB63-7DE2024AF7D8}" srcOrd="0" destOrd="1" presId="urn:microsoft.com/office/officeart/2005/8/layout/vList6"/>
    <dgm:cxn modelId="{8964C544-3186-4739-A864-8ACDC03CD98B}" srcId="{6B856C88-9602-4BE6-A493-97B23BFFA701}" destId="{7C2CDEE7-A79B-45A8-BF58-77C05DC95D64}" srcOrd="0" destOrd="0" parTransId="{B4B9A9C4-927B-4577-86DD-85DB405B876F}" sibTransId="{0B24F984-7B67-400C-903E-9796388C39B5}"/>
    <dgm:cxn modelId="{B40D9CD6-1DD0-4E2E-A2FE-49AD0030ED55}" srcId="{504249F9-0F73-43EF-9458-A89753A0C7A4}" destId="{CA2952CA-C8CC-4A46-A894-4FD3D3697989}" srcOrd="0" destOrd="0" parTransId="{B8316630-91BF-4690-A0E6-6DDA205E7576}" sibTransId="{C6CD9DB4-F4FB-42BE-9590-AE10D7563049}"/>
    <dgm:cxn modelId="{A1748B69-1193-42FD-8722-7ABD9618CF20}" srcId="{3F637A8A-F8CF-4734-95E7-D65479D04B19}" destId="{D349DEA0-2615-4D3D-BA4A-867AF8B95E17}" srcOrd="0" destOrd="0" parTransId="{60DF5DA4-A709-433D-92DD-6494712712C2}" sibTransId="{3443338D-C882-4FAB-908D-D79058408072}"/>
    <dgm:cxn modelId="{AE432926-84FD-4C45-9126-ED7E18E35D94}" type="presOf" srcId="{6B856C88-9602-4BE6-A493-97B23BFFA701}" destId="{B2813240-73F1-4BAD-8D64-97203C4C67F8}" srcOrd="0" destOrd="0" presId="urn:microsoft.com/office/officeart/2005/8/layout/vList6"/>
    <dgm:cxn modelId="{804CEB43-F34B-4542-99A6-5A0459D2A93D}" srcId="{3F637A8A-F8CF-4734-95E7-D65479D04B19}" destId="{9C876E9B-8C01-41AF-9ADC-DE6B19F59D28}" srcOrd="2" destOrd="0" parTransId="{A15C38F3-E258-4F80-809A-7B9432767305}" sibTransId="{EF6DBE9F-5F6C-4B1F-98EE-E4F4B8DA2245}"/>
    <dgm:cxn modelId="{865ED11F-FA4F-47C6-BE05-1A00AD034C3A}" type="presOf" srcId="{504249F9-0F73-43EF-9458-A89753A0C7A4}" destId="{EAF2C7B6-77A0-407C-8953-AEFF56698982}" srcOrd="0" destOrd="0" presId="urn:microsoft.com/office/officeart/2005/8/layout/vList6"/>
    <dgm:cxn modelId="{CC9CE3F1-867C-4F63-810C-4E6F4C66B0BB}" srcId="{8CBE55BE-231D-4207-900C-FE86B4ECDB23}" destId="{C1400F47-DBFD-4AB4-89A8-E04298332DDE}" srcOrd="3" destOrd="0" parTransId="{5AD4AF36-61FF-4940-8DDA-3296075B6222}" sibTransId="{56F8B7F7-EC83-4A9B-9D77-8103D5159724}"/>
    <dgm:cxn modelId="{214FC4CD-FE6D-4951-8809-C546A92E9CEB}" type="presOf" srcId="{8CBE55BE-231D-4207-900C-FE86B4ECDB23}" destId="{628EE0D3-5EDC-4CF4-B39A-BED6546AC2A5}" srcOrd="0" destOrd="0" presId="urn:microsoft.com/office/officeart/2005/8/layout/vList6"/>
    <dgm:cxn modelId="{4B18FBB3-F8EB-46AE-90BF-C300147B881B}" srcId="{C1400F47-DBFD-4AB4-89A8-E04298332DDE}" destId="{41124BD3-B0F9-44CF-8F36-87C856D2CA41}" srcOrd="0" destOrd="0" parTransId="{4C5898B7-41C8-4370-8B60-5A892724500B}" sibTransId="{D5AF5816-942E-4117-9BBA-A0E111799D64}"/>
    <dgm:cxn modelId="{B38C3AF4-514E-4D00-9A53-9F75DBB08C9D}" type="presOf" srcId="{3F637A8A-F8CF-4734-95E7-D65479D04B19}" destId="{91024322-2B10-45D3-BC94-FBEFD633AAA4}" srcOrd="0" destOrd="0" presId="urn:microsoft.com/office/officeart/2005/8/layout/vList6"/>
    <dgm:cxn modelId="{E23777CF-66D5-4612-8C65-EEC11FA194DC}" type="presOf" srcId="{41124BD3-B0F9-44CF-8F36-87C856D2CA41}" destId="{3866D818-92A1-4440-B864-628D502ECFC3}" srcOrd="0" destOrd="0" presId="urn:microsoft.com/office/officeart/2005/8/layout/vList6"/>
    <dgm:cxn modelId="{0351AC48-9C74-435C-9648-C2F26A07F214}" type="presOf" srcId="{CA2952CA-C8CC-4A46-A894-4FD3D3697989}" destId="{59D1CC00-5981-4CD1-8118-6331487E8C92}" srcOrd="0" destOrd="0" presId="urn:microsoft.com/office/officeart/2005/8/layout/vList6"/>
    <dgm:cxn modelId="{3D7833BC-BB27-472F-94F7-69F3899D13F1}" srcId="{8CBE55BE-231D-4207-900C-FE86B4ECDB23}" destId="{3F637A8A-F8CF-4734-95E7-D65479D04B19}" srcOrd="0" destOrd="0" parTransId="{03B1F4C0-1B6F-48FE-9070-584AED42574D}" sibTransId="{ACDC9E61-3C40-44E3-8879-F0CE9E6BC7A7}"/>
    <dgm:cxn modelId="{A3A95B67-B8A8-469F-A841-69FC664B0538}" srcId="{6B856C88-9602-4BE6-A493-97B23BFFA701}" destId="{782466C2-3B9F-46DA-ADE9-C9562A3B72BD}" srcOrd="1" destOrd="0" parTransId="{EF425978-13DC-412E-8A04-F66C79C3D521}" sibTransId="{037BA95E-D35C-4EC7-9C57-B010C1B9F5EA}"/>
    <dgm:cxn modelId="{39E089B9-432F-4D4B-A78F-34A14625B284}" type="presOf" srcId="{32CED4BA-F958-4F1A-969A-9336FCC48F9E}" destId="{5C576497-897A-40D3-AB63-7DE2024AF7D8}" srcOrd="0" destOrd="3" presId="urn:microsoft.com/office/officeart/2005/8/layout/vList6"/>
    <dgm:cxn modelId="{F3729657-9D0F-4503-9E27-A5CD985DC771}" srcId="{8CBE55BE-231D-4207-900C-FE86B4ECDB23}" destId="{6B856C88-9602-4BE6-A493-97B23BFFA701}" srcOrd="2" destOrd="0" parTransId="{E68870C3-C946-4AD2-A70B-5F219FBCD326}" sibTransId="{700A567A-452E-4915-8826-3EB8F4D1D6E8}"/>
    <dgm:cxn modelId="{143E9200-D910-4C81-873D-364D065FDF94}" srcId="{6B856C88-9602-4BE6-A493-97B23BFFA701}" destId="{A8FB20CC-38AD-4462-9A1A-1A5838821D8B}" srcOrd="2" destOrd="0" parTransId="{A17B0C13-2D36-42B4-AADE-245FCF18F51F}" sibTransId="{DD3DD673-756C-498B-9933-6F28576D94CD}"/>
    <dgm:cxn modelId="{6B9D1D76-97C7-4EF5-A68A-BF15A7BD8473}" srcId="{8CBE55BE-231D-4207-900C-FE86B4ECDB23}" destId="{504249F9-0F73-43EF-9458-A89753A0C7A4}" srcOrd="1" destOrd="0" parTransId="{662AB730-F102-4FE3-9C13-890DFF6EDA04}" sibTransId="{E1D1FAB0-055D-41BA-93A5-D0103129D7A3}"/>
    <dgm:cxn modelId="{70D10529-63CE-4B40-81D6-56D1E2E49D48}" type="presOf" srcId="{7C2CDEE7-A79B-45A8-BF58-77C05DC95D64}" destId="{5C576497-897A-40D3-AB63-7DE2024AF7D8}" srcOrd="0" destOrd="0" presId="urn:microsoft.com/office/officeart/2005/8/layout/vList6"/>
    <dgm:cxn modelId="{C92E9E3F-F1BD-4D11-84E9-D15705AF14CD}" type="presOf" srcId="{A8FB20CC-38AD-4462-9A1A-1A5838821D8B}" destId="{5C576497-897A-40D3-AB63-7DE2024AF7D8}" srcOrd="0" destOrd="2" presId="urn:microsoft.com/office/officeart/2005/8/layout/vList6"/>
    <dgm:cxn modelId="{9D2ECFC5-7853-47D7-84F1-967D853563F8}" type="presOf" srcId="{9C876E9B-8C01-41AF-9ADC-DE6B19F59D28}" destId="{362D4678-8168-49B2-8F87-A454ABDDE0E4}" srcOrd="0" destOrd="2" presId="urn:microsoft.com/office/officeart/2005/8/layout/vList6"/>
    <dgm:cxn modelId="{BFD5BD96-4BC0-45EC-9911-94706E22730A}" type="presOf" srcId="{6632EA50-6397-46F5-925E-2320B41BE5F3}" destId="{59D1CC00-5981-4CD1-8118-6331487E8C92}" srcOrd="0" destOrd="1" presId="urn:microsoft.com/office/officeart/2005/8/layout/vList6"/>
    <dgm:cxn modelId="{F6A03381-3E74-45F7-B4DC-6ACD38BEF37E}" srcId="{504249F9-0F73-43EF-9458-A89753A0C7A4}" destId="{6632EA50-6397-46F5-925E-2320B41BE5F3}" srcOrd="1" destOrd="0" parTransId="{1DBA4F98-ADB1-404C-BB18-A70789127ABD}" sibTransId="{EE6826C3-BF53-4E59-B680-271F2CC22F24}"/>
    <dgm:cxn modelId="{B510EE07-E343-44B2-A56D-51BDB3576109}" srcId="{3F637A8A-F8CF-4734-95E7-D65479D04B19}" destId="{6331C99E-F0D9-435D-8983-9A62C6E3CDEF}" srcOrd="1" destOrd="0" parTransId="{CCC3BC3B-D970-4978-9139-36561001E645}" sibTransId="{FDA99A7A-5D92-4A08-AF08-EF7F6B164FE5}"/>
    <dgm:cxn modelId="{57D6EE50-DB28-4E0C-BA65-5AE6DDF98D6E}" type="presOf" srcId="{6331C99E-F0D9-435D-8983-9A62C6E3CDEF}" destId="{362D4678-8168-49B2-8F87-A454ABDDE0E4}" srcOrd="0" destOrd="1" presId="urn:microsoft.com/office/officeart/2005/8/layout/vList6"/>
    <dgm:cxn modelId="{BA487866-C036-4007-87BD-3CD056BFFA01}" srcId="{6B856C88-9602-4BE6-A493-97B23BFFA701}" destId="{32CED4BA-F958-4F1A-969A-9336FCC48F9E}" srcOrd="3" destOrd="0" parTransId="{EAAC1A53-AE54-4073-BED9-BFAEF7B38EF0}" sibTransId="{C239670E-EB2C-494C-93B2-CF5844378796}"/>
    <dgm:cxn modelId="{7BF3C228-3ECA-4351-9A7E-6A5D8A88E31E}" type="presOf" srcId="{D349DEA0-2615-4D3D-BA4A-867AF8B95E17}" destId="{362D4678-8168-49B2-8F87-A454ABDDE0E4}" srcOrd="0" destOrd="0" presId="urn:microsoft.com/office/officeart/2005/8/layout/vList6"/>
    <dgm:cxn modelId="{35E4704B-9D66-479A-A932-31AF48F9FD66}" type="presParOf" srcId="{628EE0D3-5EDC-4CF4-B39A-BED6546AC2A5}" destId="{01A5635A-7935-4C15-864C-E4C491C67A33}" srcOrd="0" destOrd="0" presId="urn:microsoft.com/office/officeart/2005/8/layout/vList6"/>
    <dgm:cxn modelId="{78F58410-B77C-446D-BD26-017F49119216}" type="presParOf" srcId="{01A5635A-7935-4C15-864C-E4C491C67A33}" destId="{91024322-2B10-45D3-BC94-FBEFD633AAA4}" srcOrd="0" destOrd="0" presId="urn:microsoft.com/office/officeart/2005/8/layout/vList6"/>
    <dgm:cxn modelId="{8406F6AF-68F8-42F6-9892-1E78ECC26B5F}" type="presParOf" srcId="{01A5635A-7935-4C15-864C-E4C491C67A33}" destId="{362D4678-8168-49B2-8F87-A454ABDDE0E4}" srcOrd="1" destOrd="0" presId="urn:microsoft.com/office/officeart/2005/8/layout/vList6"/>
    <dgm:cxn modelId="{D0FF28F5-B53B-4609-9152-8BE0E7D8C075}" type="presParOf" srcId="{628EE0D3-5EDC-4CF4-B39A-BED6546AC2A5}" destId="{C7266160-AB93-4918-B493-4C356C7CC120}" srcOrd="1" destOrd="0" presId="urn:microsoft.com/office/officeart/2005/8/layout/vList6"/>
    <dgm:cxn modelId="{511908D3-2679-4CF5-AF0C-EEABBD9D047C}" type="presParOf" srcId="{628EE0D3-5EDC-4CF4-B39A-BED6546AC2A5}" destId="{895F4279-2212-461E-AA40-6D32536B3EA6}" srcOrd="2" destOrd="0" presId="urn:microsoft.com/office/officeart/2005/8/layout/vList6"/>
    <dgm:cxn modelId="{556BAD64-1A7C-4CE1-ADD5-A025E7D43F9E}" type="presParOf" srcId="{895F4279-2212-461E-AA40-6D32536B3EA6}" destId="{EAF2C7B6-77A0-407C-8953-AEFF56698982}" srcOrd="0" destOrd="0" presId="urn:microsoft.com/office/officeart/2005/8/layout/vList6"/>
    <dgm:cxn modelId="{6D7DA36C-E4CB-4EED-BEF6-8C2C2BBFFE81}" type="presParOf" srcId="{895F4279-2212-461E-AA40-6D32536B3EA6}" destId="{59D1CC00-5981-4CD1-8118-6331487E8C92}" srcOrd="1" destOrd="0" presId="urn:microsoft.com/office/officeart/2005/8/layout/vList6"/>
    <dgm:cxn modelId="{041D1F9B-AB26-458F-8A65-9023E9602A00}" type="presParOf" srcId="{628EE0D3-5EDC-4CF4-B39A-BED6546AC2A5}" destId="{7F73F455-D65B-4D10-A937-446A62101A59}" srcOrd="3" destOrd="0" presId="urn:microsoft.com/office/officeart/2005/8/layout/vList6"/>
    <dgm:cxn modelId="{2F60BC9E-3719-4B03-9BEE-ECB69FE00B7D}" type="presParOf" srcId="{628EE0D3-5EDC-4CF4-B39A-BED6546AC2A5}" destId="{EC2A2A9C-38AA-4C3A-814D-B5C6CC6E56D0}" srcOrd="4" destOrd="0" presId="urn:microsoft.com/office/officeart/2005/8/layout/vList6"/>
    <dgm:cxn modelId="{DBF23BF2-6147-4D66-B92E-23A402DD4263}" type="presParOf" srcId="{EC2A2A9C-38AA-4C3A-814D-B5C6CC6E56D0}" destId="{B2813240-73F1-4BAD-8D64-97203C4C67F8}" srcOrd="0" destOrd="0" presId="urn:microsoft.com/office/officeart/2005/8/layout/vList6"/>
    <dgm:cxn modelId="{C14BB3EB-C1BC-4AC2-9DF5-E01F3E1A677A}" type="presParOf" srcId="{EC2A2A9C-38AA-4C3A-814D-B5C6CC6E56D0}" destId="{5C576497-897A-40D3-AB63-7DE2024AF7D8}" srcOrd="1" destOrd="0" presId="urn:microsoft.com/office/officeart/2005/8/layout/vList6"/>
    <dgm:cxn modelId="{8310F143-7409-4E5B-9298-87A41D6F5F2F}" type="presParOf" srcId="{628EE0D3-5EDC-4CF4-B39A-BED6546AC2A5}" destId="{78A08180-1E90-459A-98F5-5C43A80AF7BD}" srcOrd="5" destOrd="0" presId="urn:microsoft.com/office/officeart/2005/8/layout/vList6"/>
    <dgm:cxn modelId="{D541CC4E-3FAA-4964-8B3F-E62F87D745A0}" type="presParOf" srcId="{628EE0D3-5EDC-4CF4-B39A-BED6546AC2A5}" destId="{AE9A125A-CEEB-49D3-B476-96E2D57E46BC}" srcOrd="6" destOrd="0" presId="urn:microsoft.com/office/officeart/2005/8/layout/vList6"/>
    <dgm:cxn modelId="{137643B3-5898-41D4-8758-0A367D79BD47}" type="presParOf" srcId="{AE9A125A-CEEB-49D3-B476-96E2D57E46BC}" destId="{3C9AC71F-92EC-45C0-83A7-643F67DC8104}" srcOrd="0" destOrd="0" presId="urn:microsoft.com/office/officeart/2005/8/layout/vList6"/>
    <dgm:cxn modelId="{2A176F81-0ED6-42EF-AFBE-7082190E6AFF}" type="presParOf" srcId="{AE9A125A-CEEB-49D3-B476-96E2D57E46BC}" destId="{3866D818-92A1-4440-B864-628D502ECF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A1742-677D-451A-B9CB-C3338D3ACB12}">
      <dsp:nvSpPr>
        <dsp:cNvPr id="0" name=""/>
        <dsp:cNvSpPr/>
      </dsp:nvSpPr>
      <dsp:spPr>
        <a:xfrm>
          <a:off x="0" y="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проекта бюджета</a:t>
          </a:r>
          <a:endParaRPr lang="ru-RU" sz="2000" kern="1200" dirty="0"/>
        </a:p>
      </dsp:txBody>
      <dsp:txXfrm>
        <a:off x="0" y="0"/>
        <a:ext cx="3794558" cy="790647"/>
      </dsp:txXfrm>
    </dsp:sp>
    <dsp:sp modelId="{BCA530A3-ED26-48DF-9728-7C7FFFF8B7FC}">
      <dsp:nvSpPr>
        <dsp:cNvPr id="0" name=""/>
        <dsp:cNvSpPr/>
      </dsp:nvSpPr>
      <dsp:spPr>
        <a:xfrm>
          <a:off x="350520" y="90046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Рассмотрение и утверждение бюджета</a:t>
          </a:r>
          <a:endParaRPr lang="ru-RU" sz="2000" kern="1200" dirty="0"/>
        </a:p>
      </dsp:txBody>
      <dsp:txXfrm>
        <a:off x="350520" y="900460"/>
        <a:ext cx="3829478" cy="790647"/>
      </dsp:txXfrm>
    </dsp:sp>
    <dsp:sp modelId="{285B1617-C270-4CAD-B8B5-C6DAC4FFEE84}">
      <dsp:nvSpPr>
        <dsp:cNvPr id="0" name=""/>
        <dsp:cNvSpPr/>
      </dsp:nvSpPr>
      <dsp:spPr>
        <a:xfrm>
          <a:off x="701039" y="180092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Исполнение бюджета</a:t>
          </a:r>
          <a:endParaRPr lang="ru-RU" sz="2000" kern="1200" dirty="0"/>
        </a:p>
      </dsp:txBody>
      <dsp:txXfrm>
        <a:off x="701039" y="1800920"/>
        <a:ext cx="3829478" cy="790647"/>
      </dsp:txXfrm>
    </dsp:sp>
    <dsp:sp modelId="{3D50B4B5-190D-4BEC-B293-A541CE66D672}">
      <dsp:nvSpPr>
        <dsp:cNvPr id="0" name=""/>
        <dsp:cNvSpPr/>
      </dsp:nvSpPr>
      <dsp:spPr>
        <a:xfrm>
          <a:off x="1051559" y="270138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за исполнением бюджета</a:t>
          </a:r>
          <a:endParaRPr lang="ru-RU" sz="2000" kern="1200" dirty="0"/>
        </a:p>
      </dsp:txBody>
      <dsp:txXfrm>
        <a:off x="1051559" y="2701380"/>
        <a:ext cx="3829478" cy="790647"/>
      </dsp:txXfrm>
    </dsp:sp>
    <dsp:sp modelId="{F76C9A37-A140-4FA3-B4B0-C9A24EB8E7A4}">
      <dsp:nvSpPr>
        <dsp:cNvPr id="0" name=""/>
        <dsp:cNvSpPr/>
      </dsp:nvSpPr>
      <dsp:spPr>
        <a:xfrm>
          <a:off x="1402079" y="360184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бюджетной отчетности</a:t>
          </a:r>
          <a:endParaRPr lang="ru-RU" sz="2000" kern="1200" dirty="0"/>
        </a:p>
      </dsp:txBody>
      <dsp:txXfrm>
        <a:off x="1402079" y="3601840"/>
        <a:ext cx="3829478" cy="790647"/>
      </dsp:txXfrm>
    </dsp:sp>
    <dsp:sp modelId="{07CCD5C2-93AA-4DB6-8DC9-00DE10893445}">
      <dsp:nvSpPr>
        <dsp:cNvPr id="0" name=""/>
        <dsp:cNvSpPr/>
      </dsp:nvSpPr>
      <dsp:spPr>
        <a:xfrm>
          <a:off x="4179998" y="57761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179998" y="577612"/>
        <a:ext cx="513921" cy="513921"/>
      </dsp:txXfrm>
    </dsp:sp>
    <dsp:sp modelId="{691ECC99-5BBC-4677-B222-DB207D4608CA}">
      <dsp:nvSpPr>
        <dsp:cNvPr id="0" name=""/>
        <dsp:cNvSpPr/>
      </dsp:nvSpPr>
      <dsp:spPr>
        <a:xfrm>
          <a:off x="4530518" y="147807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30518" y="1478072"/>
        <a:ext cx="513921" cy="513921"/>
      </dsp:txXfrm>
    </dsp:sp>
    <dsp:sp modelId="{183EFB30-B418-4365-9E4D-CF04387EDDBC}">
      <dsp:nvSpPr>
        <dsp:cNvPr id="0" name=""/>
        <dsp:cNvSpPr/>
      </dsp:nvSpPr>
      <dsp:spPr>
        <a:xfrm>
          <a:off x="4881038" y="2365354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881038" y="2365354"/>
        <a:ext cx="513921" cy="513921"/>
      </dsp:txXfrm>
    </dsp:sp>
    <dsp:sp modelId="{D9799028-9992-4578-9B45-17855A90134D}">
      <dsp:nvSpPr>
        <dsp:cNvPr id="0" name=""/>
        <dsp:cNvSpPr/>
      </dsp:nvSpPr>
      <dsp:spPr>
        <a:xfrm>
          <a:off x="5231558" y="3274599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31558" y="3274599"/>
        <a:ext cx="513921" cy="513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8A7FE-1EDC-4D40-9C08-DE6743275BF0}">
      <dsp:nvSpPr>
        <dsp:cNvPr id="0" name=""/>
        <dsp:cNvSpPr/>
      </dsp:nvSpPr>
      <dsp:spPr>
        <a:xfrm>
          <a:off x="1080680" y="497446"/>
          <a:ext cx="5112454" cy="5112454"/>
        </a:xfrm>
        <a:prstGeom prst="blockArc">
          <a:avLst>
            <a:gd name="adj1" fmla="val 13760064"/>
            <a:gd name="adj2" fmla="val 16320396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47850-9B57-49A7-9ED3-EFC9B1794553}">
      <dsp:nvSpPr>
        <dsp:cNvPr id="0" name=""/>
        <dsp:cNvSpPr/>
      </dsp:nvSpPr>
      <dsp:spPr>
        <a:xfrm>
          <a:off x="1102224" y="478725"/>
          <a:ext cx="5112454" cy="5112454"/>
        </a:xfrm>
        <a:prstGeom prst="blockArc">
          <a:avLst>
            <a:gd name="adj1" fmla="val 11353588"/>
            <a:gd name="adj2" fmla="val 1372108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9F57-2D0D-43FB-B8DA-27FEC764BDB2}">
      <dsp:nvSpPr>
        <dsp:cNvPr id="0" name=""/>
        <dsp:cNvSpPr/>
      </dsp:nvSpPr>
      <dsp:spPr>
        <a:xfrm>
          <a:off x="1103651" y="469837"/>
          <a:ext cx="5112454" cy="5112454"/>
        </a:xfrm>
        <a:prstGeom prst="blockArc">
          <a:avLst>
            <a:gd name="adj1" fmla="val 8602022"/>
            <a:gd name="adj2" fmla="val 11341294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F2F8A-06C0-41F5-AF3D-D46EB09B8D2D}">
      <dsp:nvSpPr>
        <dsp:cNvPr id="0" name=""/>
        <dsp:cNvSpPr/>
      </dsp:nvSpPr>
      <dsp:spPr>
        <a:xfrm>
          <a:off x="1060188" y="413085"/>
          <a:ext cx="5112454" cy="5112454"/>
        </a:xfrm>
        <a:prstGeom prst="blockArc">
          <a:avLst>
            <a:gd name="adj1" fmla="val 6496185"/>
            <a:gd name="adj2" fmla="val 8504391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E2315-BF49-4E96-AB8F-9BBAEE9931CA}">
      <dsp:nvSpPr>
        <dsp:cNvPr id="0" name=""/>
        <dsp:cNvSpPr/>
      </dsp:nvSpPr>
      <dsp:spPr>
        <a:xfrm>
          <a:off x="1381828" y="544524"/>
          <a:ext cx="5112454" cy="5112454"/>
        </a:xfrm>
        <a:prstGeom prst="blockArc">
          <a:avLst>
            <a:gd name="adj1" fmla="val 3692755"/>
            <a:gd name="adj2" fmla="val 6971105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EF1FA-867A-4B8E-8509-DD7CEDA42006}">
      <dsp:nvSpPr>
        <dsp:cNvPr id="0" name=""/>
        <dsp:cNvSpPr/>
      </dsp:nvSpPr>
      <dsp:spPr>
        <a:xfrm>
          <a:off x="942529" y="846839"/>
          <a:ext cx="5112454" cy="5112454"/>
        </a:xfrm>
        <a:prstGeom prst="blockArc">
          <a:avLst>
            <a:gd name="adj1" fmla="val 1183760"/>
            <a:gd name="adj2" fmla="val 296307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FFFA3-74CA-4540-A147-86374F405118}">
      <dsp:nvSpPr>
        <dsp:cNvPr id="0" name=""/>
        <dsp:cNvSpPr/>
      </dsp:nvSpPr>
      <dsp:spPr>
        <a:xfrm>
          <a:off x="1131999" y="438001"/>
          <a:ext cx="5112454" cy="5112454"/>
        </a:xfrm>
        <a:prstGeom prst="blockArc">
          <a:avLst>
            <a:gd name="adj1" fmla="val 21000000"/>
            <a:gd name="adj2" fmla="val 18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72199-F077-4A7A-A305-EA78D2DC4726}">
      <dsp:nvSpPr>
        <dsp:cNvPr id="0" name=""/>
        <dsp:cNvSpPr/>
      </dsp:nvSpPr>
      <dsp:spPr>
        <a:xfrm>
          <a:off x="1157553" y="564017"/>
          <a:ext cx="5112454" cy="5112454"/>
        </a:xfrm>
        <a:prstGeom prst="blockArc">
          <a:avLst>
            <a:gd name="adj1" fmla="val 18764736"/>
            <a:gd name="adj2" fmla="val 2082437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B2ADE-235D-4899-BE14-E026F1ED7C75}">
      <dsp:nvSpPr>
        <dsp:cNvPr id="0" name=""/>
        <dsp:cNvSpPr/>
      </dsp:nvSpPr>
      <dsp:spPr>
        <a:xfrm>
          <a:off x="1088492" y="497708"/>
          <a:ext cx="5112454" cy="5112454"/>
        </a:xfrm>
        <a:prstGeom prst="blockArc">
          <a:avLst>
            <a:gd name="adj1" fmla="val 16309720"/>
            <a:gd name="adj2" fmla="val 1889550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464F-7998-4A10-94CD-776520A1FE74}">
      <dsp:nvSpPr>
        <dsp:cNvPr id="0" name=""/>
        <dsp:cNvSpPr/>
      </dsp:nvSpPr>
      <dsp:spPr>
        <a:xfrm>
          <a:off x="2644811" y="2158105"/>
          <a:ext cx="2086828" cy="16722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571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Участники</a:t>
          </a:r>
          <a:r>
            <a:rPr lang="ru-RU" sz="1800" kern="1200" baseline="0" dirty="0" smtClean="0">
              <a:solidFill>
                <a:schemeClr val="tx1"/>
              </a:solidFill>
            </a:rPr>
            <a:t> </a:t>
          </a:r>
          <a:r>
            <a:rPr lang="ru-RU" sz="1800" b="1" kern="1200" baseline="0" dirty="0" smtClean="0">
              <a:solidFill>
                <a:schemeClr val="tx1"/>
              </a:solidFill>
            </a:rPr>
            <a:t>бюджетного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процесса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района</a:t>
          </a:r>
          <a:endParaRPr lang="ru-RU" sz="1800" b="1" kern="1200" baseline="0" dirty="0">
            <a:solidFill>
              <a:schemeClr val="tx1"/>
            </a:solidFill>
          </a:endParaRPr>
        </a:p>
      </dsp:txBody>
      <dsp:txXfrm>
        <a:off x="2644811" y="2158105"/>
        <a:ext cx="2086828" cy="1672247"/>
      </dsp:txXfrm>
    </dsp:sp>
    <dsp:sp modelId="{F61AE77C-16AD-48FB-B41B-9B815CA24ED6}">
      <dsp:nvSpPr>
        <dsp:cNvPr id="0" name=""/>
        <dsp:cNvSpPr/>
      </dsp:nvSpPr>
      <dsp:spPr>
        <a:xfrm>
          <a:off x="2814251" y="269364"/>
          <a:ext cx="1821584" cy="53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Глава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14251" y="269364"/>
        <a:ext cx="1821584" cy="537463"/>
      </dsp:txXfrm>
    </dsp:sp>
    <dsp:sp modelId="{27FA031C-3ACF-444B-9F35-A24F6B0BAA50}">
      <dsp:nvSpPr>
        <dsp:cNvPr id="0" name=""/>
        <dsp:cNvSpPr/>
      </dsp:nvSpPr>
      <dsp:spPr>
        <a:xfrm>
          <a:off x="4440152" y="1024168"/>
          <a:ext cx="1964221" cy="4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440152" y="1024168"/>
        <a:ext cx="1964221" cy="495131"/>
      </dsp:txXfrm>
    </dsp:sp>
    <dsp:sp modelId="{F9197025-8A53-4A30-ACB6-5DD2B013FE79}">
      <dsp:nvSpPr>
        <dsp:cNvPr id="0" name=""/>
        <dsp:cNvSpPr/>
      </dsp:nvSpPr>
      <dsp:spPr>
        <a:xfrm>
          <a:off x="5229696" y="2285953"/>
          <a:ext cx="1874822" cy="542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Администрация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229696" y="2285953"/>
        <a:ext cx="1874822" cy="542362"/>
      </dsp:txXfrm>
    </dsp:sp>
    <dsp:sp modelId="{872A8C05-31C0-4DFA-8D88-EE081F6FBB3B}">
      <dsp:nvSpPr>
        <dsp:cNvPr id="0" name=""/>
        <dsp:cNvSpPr/>
      </dsp:nvSpPr>
      <dsp:spPr>
        <a:xfrm>
          <a:off x="4734298" y="3977561"/>
          <a:ext cx="2267638" cy="550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34298" y="3977561"/>
        <a:ext cx="2267638" cy="550455"/>
      </dsp:txXfrm>
    </dsp:sp>
    <dsp:sp modelId="{1546218C-DDBF-42C6-B019-86FE46B2F933}">
      <dsp:nvSpPr>
        <dsp:cNvPr id="0" name=""/>
        <dsp:cNvSpPr/>
      </dsp:nvSpPr>
      <dsp:spPr>
        <a:xfrm>
          <a:off x="4015148" y="4968554"/>
          <a:ext cx="2244402" cy="690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15148" y="4968554"/>
        <a:ext cx="2244402" cy="690496"/>
      </dsp:txXfrm>
    </dsp:sp>
    <dsp:sp modelId="{6FD316C6-6DDD-4C4D-88F1-789D604819A5}">
      <dsp:nvSpPr>
        <dsp:cNvPr id="0" name=""/>
        <dsp:cNvSpPr/>
      </dsp:nvSpPr>
      <dsp:spPr>
        <a:xfrm>
          <a:off x="1943538" y="5018005"/>
          <a:ext cx="1767564" cy="683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43538" y="5018005"/>
        <a:ext cx="1767564" cy="683088"/>
      </dsp:txXfrm>
    </dsp:sp>
    <dsp:sp modelId="{1914CDE0-3B72-42B6-8A2F-304E6D222A76}">
      <dsp:nvSpPr>
        <dsp:cNvPr id="0" name=""/>
        <dsp:cNvSpPr/>
      </dsp:nvSpPr>
      <dsp:spPr>
        <a:xfrm>
          <a:off x="697355" y="4176465"/>
          <a:ext cx="1885195" cy="703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97355" y="4176465"/>
        <a:ext cx="1885195" cy="703065"/>
      </dsp:txXfrm>
    </dsp:sp>
    <dsp:sp modelId="{EBA4FE71-C240-4C43-BFD0-2CE866F3DF0E}">
      <dsp:nvSpPr>
        <dsp:cNvPr id="0" name=""/>
        <dsp:cNvSpPr/>
      </dsp:nvSpPr>
      <dsp:spPr>
        <a:xfrm>
          <a:off x="276855" y="1872210"/>
          <a:ext cx="1794079" cy="151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76855" y="1872210"/>
        <a:ext cx="1794079" cy="1518309"/>
      </dsp:txXfrm>
    </dsp:sp>
    <dsp:sp modelId="{DBDDF7FB-966F-4983-9504-FA7B50C63D83}">
      <dsp:nvSpPr>
        <dsp:cNvPr id="0" name=""/>
        <dsp:cNvSpPr/>
      </dsp:nvSpPr>
      <dsp:spPr>
        <a:xfrm>
          <a:off x="1126238" y="800237"/>
          <a:ext cx="1740809" cy="68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26238" y="800237"/>
        <a:ext cx="1740809" cy="6882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D4678-8168-49B2-8F87-A454ABDDE0E4}">
      <dsp:nvSpPr>
        <dsp:cNvPr id="0" name=""/>
        <dsp:cNvSpPr/>
      </dsp:nvSpPr>
      <dsp:spPr>
        <a:xfrm>
          <a:off x="1716403" y="66499"/>
          <a:ext cx="3791709" cy="122988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strike="noStrike" kern="1200" dirty="0" smtClean="0">
              <a:latin typeface="Arial Cyr"/>
            </a:rPr>
            <a:t>создание (обновление) материально-технической базы для реализации  программ цифрового и гуманитарного профилей</a:t>
          </a:r>
          <a:endParaRPr lang="ru-RU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strike="noStrike" kern="1200" dirty="0" smtClean="0">
              <a:latin typeface="Arial Cyr"/>
            </a:rPr>
            <a:t>внедрение целевой модели цифровой образовательной среды</a:t>
          </a:r>
          <a:endParaRPr lang="ru-RU" sz="11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>
        <a:off x="1716403" y="66499"/>
        <a:ext cx="3791709" cy="1229889"/>
      </dsp:txXfrm>
    </dsp:sp>
    <dsp:sp modelId="{91024322-2B10-45D3-BC94-FBEFD633AAA4}">
      <dsp:nvSpPr>
        <dsp:cNvPr id="0" name=""/>
        <dsp:cNvSpPr/>
      </dsp:nvSpPr>
      <dsp:spPr>
        <a:xfrm>
          <a:off x="0" y="375917"/>
          <a:ext cx="1683028" cy="47557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образование</a:t>
          </a:r>
          <a:endParaRPr lang="ru-RU" sz="2000" kern="1200" dirty="0"/>
        </a:p>
      </dsp:txBody>
      <dsp:txXfrm>
        <a:off x="0" y="375917"/>
        <a:ext cx="1683028" cy="475570"/>
      </dsp:txXfrm>
    </dsp:sp>
    <dsp:sp modelId="{59D1CC00-5981-4CD1-8118-6331487E8C92}">
      <dsp:nvSpPr>
        <dsp:cNvPr id="0" name=""/>
        <dsp:cNvSpPr/>
      </dsp:nvSpPr>
      <dsp:spPr>
        <a:xfrm>
          <a:off x="1763682" y="1368158"/>
          <a:ext cx="3845711" cy="103660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strike="noStrike" kern="1200" dirty="0" smtClean="0">
              <a:latin typeface="Arial Cyr"/>
            </a:rPr>
            <a:t>на поддержку творческих фестивалей и конкурсов, в том числе для детей и молодежи</a:t>
          </a:r>
          <a:endParaRPr lang="ru-RU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strike="noStrike" kern="1200" dirty="0" smtClean="0">
              <a:latin typeface="Arial Cyr"/>
            </a:rPr>
            <a:t>на создание (реконструкцию) и капитальный ремонт </a:t>
          </a:r>
          <a:r>
            <a:rPr lang="ru-RU" sz="1100" b="0" i="0" u="none" strike="noStrike" kern="1200" dirty="0" err="1" smtClean="0">
              <a:latin typeface="Arial Cyr"/>
            </a:rPr>
            <a:t>культурно-досуговых</a:t>
          </a:r>
          <a:r>
            <a:rPr lang="ru-RU" sz="1100" b="0" i="0" u="none" strike="noStrike" kern="1200" dirty="0" smtClean="0">
              <a:latin typeface="Arial Cyr"/>
            </a:rPr>
            <a:t> учреждений в сельской местности </a:t>
          </a:r>
          <a:endParaRPr lang="ru-RU" sz="1100" kern="1200" dirty="0"/>
        </a:p>
      </dsp:txBody>
      <dsp:txXfrm>
        <a:off x="1763682" y="1368158"/>
        <a:ext cx="3845711" cy="1036604"/>
      </dsp:txXfrm>
    </dsp:sp>
    <dsp:sp modelId="{EAF2C7B6-77A0-407C-8953-AEFF56698982}">
      <dsp:nvSpPr>
        <dsp:cNvPr id="0" name=""/>
        <dsp:cNvSpPr/>
      </dsp:nvSpPr>
      <dsp:spPr>
        <a:xfrm>
          <a:off x="0" y="1656190"/>
          <a:ext cx="1641684" cy="42171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культура</a:t>
          </a:r>
          <a:endParaRPr lang="ru-RU" sz="2000" kern="1200" dirty="0"/>
        </a:p>
      </dsp:txBody>
      <dsp:txXfrm>
        <a:off x="0" y="1656190"/>
        <a:ext cx="1641684" cy="421718"/>
      </dsp:txXfrm>
    </dsp:sp>
    <dsp:sp modelId="{5C576497-897A-40D3-AB63-7DE2024AF7D8}">
      <dsp:nvSpPr>
        <dsp:cNvPr id="0" name=""/>
        <dsp:cNvSpPr/>
      </dsp:nvSpPr>
      <dsp:spPr>
        <a:xfrm>
          <a:off x="1747035" y="2448280"/>
          <a:ext cx="3833071" cy="108033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strike="noStrike" kern="1200" dirty="0" smtClean="0">
              <a:latin typeface="Arial Cyr"/>
            </a:rPr>
            <a:t>устройство пешеходных переходов</a:t>
          </a:r>
          <a:endParaRPr lang="ru-RU" sz="6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latin typeface="Arial Cyr" pitchFamily="34" charset="0"/>
              <a:cs typeface="Arial Cyr" pitchFamily="34" charset="0"/>
            </a:rPr>
            <a:t>приобретение светоотражающих значков (знаков) для детей начальных классов</a:t>
          </a:r>
          <a:endParaRPr lang="ru-RU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latin typeface="Arial Cyr" pitchFamily="34" charset="0"/>
              <a:cs typeface="Arial Cyr" pitchFamily="34" charset="0"/>
            </a:rPr>
            <a:t>обустройство участков улично-дорожной сети вблизи образовательных организаций</a:t>
          </a:r>
          <a:endParaRPr lang="ru-RU" sz="1100" kern="1200" dirty="0"/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>
        <a:off x="1747035" y="2448280"/>
        <a:ext cx="3833071" cy="1080337"/>
      </dsp:txXfrm>
    </dsp:sp>
    <dsp:sp modelId="{B2813240-73F1-4BAD-8D64-97203C4C67F8}">
      <dsp:nvSpPr>
        <dsp:cNvPr id="0" name=""/>
        <dsp:cNvSpPr/>
      </dsp:nvSpPr>
      <dsp:spPr>
        <a:xfrm>
          <a:off x="0" y="2552015"/>
          <a:ext cx="1668613" cy="89259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Безопасные и качественные автомобильные дороги</a:t>
          </a:r>
          <a:endParaRPr lang="ru-RU" sz="1600" kern="1200" dirty="0"/>
        </a:p>
      </dsp:txBody>
      <dsp:txXfrm>
        <a:off x="0" y="2552015"/>
        <a:ext cx="1668613" cy="892593"/>
      </dsp:txXfrm>
    </dsp:sp>
    <dsp:sp modelId="{3866D818-92A1-4440-B864-628D502ECFC3}">
      <dsp:nvSpPr>
        <dsp:cNvPr id="0" name=""/>
        <dsp:cNvSpPr/>
      </dsp:nvSpPr>
      <dsp:spPr>
        <a:xfrm>
          <a:off x="1691688" y="3528382"/>
          <a:ext cx="3876746" cy="888113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latin typeface="Arial Cyr" pitchFamily="34" charset="0"/>
              <a:cs typeface="Arial Cyr" pitchFamily="34" charset="0"/>
            </a:rPr>
            <a:t>обеспечение мероприятий по переселению граждан из аварийного жилищного фонда</a:t>
          </a:r>
          <a:endParaRPr lang="ru-RU" sz="1100" kern="1200" dirty="0"/>
        </a:p>
      </dsp:txBody>
      <dsp:txXfrm>
        <a:off x="1691688" y="3528382"/>
        <a:ext cx="3876746" cy="888113"/>
      </dsp:txXfrm>
    </dsp:sp>
    <dsp:sp modelId="{3C9AC71F-92EC-45C0-83A7-643F67DC8104}">
      <dsp:nvSpPr>
        <dsp:cNvPr id="0" name=""/>
        <dsp:cNvSpPr/>
      </dsp:nvSpPr>
      <dsp:spPr>
        <a:xfrm>
          <a:off x="0" y="3582077"/>
          <a:ext cx="1641684" cy="72418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Жилье и </a:t>
          </a:r>
          <a:r>
            <a:rPr lang="ru-RU" sz="1800" kern="1200" dirty="0" err="1" smtClean="0"/>
            <a:t>городсткая</a:t>
          </a:r>
          <a:r>
            <a:rPr lang="ru-RU" sz="1800" kern="1200" dirty="0" smtClean="0"/>
            <a:t> среда</a:t>
          </a:r>
          <a:endParaRPr lang="ru-RU" sz="1800" kern="1200" dirty="0"/>
        </a:p>
      </dsp:txBody>
      <dsp:txXfrm>
        <a:off x="0" y="3582077"/>
        <a:ext cx="1641684" cy="724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1E67-F31D-4E49-BB43-AFF84690C686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4D01-4A27-4507-977E-481555082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4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20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18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Позиционирование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D4BC-0A0F-4900-9AA9-78B18B7934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45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3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D65C-E372-429E-B27C-E7C2D4277DC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7C89-4C96-4B8D-8747-B31197C3B73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852-0606-4590-8E18-A1D86A0DEC1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A0B1-27E6-49BE-9934-0F27B8C05E5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589-D064-4F51-B861-646DA784C2A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ADED-B3A7-4DD8-BE81-A7E65A7F95EC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D2C-3360-4985-BD50-033483AF4EB4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D72-0B9D-4781-9F0E-A573A2EF405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DB5-10C9-4F4E-B669-A881BCC879CE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416B-5603-4084-8622-CE17FEF9F980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B41C-DDEE-413B-B428-593C856673A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685A-24CB-4753-811D-62840ADF991F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302546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ПУТЕВОДИТЕЛЬ ПО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БЮДЖЕТУ ДЛЯ ГРАЖДАН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2021 год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0"/>
            <a:ext cx="3637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</a:t>
            </a:r>
            <a:endParaRPr lang="ru-RU" sz="9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КРАЙ                                                       БОГУЧАНСКИЙ РАЙОН</a:t>
            </a:r>
            <a:endParaRPr lang="ru-RU" sz="9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0" y="522128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БОГУЧАНЫ</a:t>
            </a:r>
            <a:endParaRPr lang="ru-RU" sz="9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</a:t>
            </a:r>
            <a:endParaRPr lang="ru-RU" sz="900" dirty="0" smtClean="0"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909382"/>
            <a:ext cx="7128792" cy="503989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БЮДЖЕТНОГО ПРОЦЕССА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403648" y="1196752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404664"/>
          <a:ext cx="74168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14" y="1001229"/>
            <a:ext cx="5266047" cy="5861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БОГУЧАНСКИЙ  РАЙОН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31" t="33922" r="7253" b="36862"/>
          <a:stretch/>
        </p:blipFill>
        <p:spPr>
          <a:xfrm>
            <a:off x="5913639" y="5085184"/>
            <a:ext cx="3004338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2" t="65295" r="57842" b="5489"/>
          <a:stretch/>
        </p:blipFill>
        <p:spPr>
          <a:xfrm>
            <a:off x="5940152" y="3717032"/>
            <a:ext cx="2952327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33726" r="57450" b="37058"/>
          <a:stretch/>
        </p:blipFill>
        <p:spPr>
          <a:xfrm>
            <a:off x="5939643" y="2420888"/>
            <a:ext cx="2952329" cy="1151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8" t="2353" r="57646" b="68431"/>
          <a:stretch/>
        </p:blipFill>
        <p:spPr>
          <a:xfrm>
            <a:off x="5940152" y="1052736"/>
            <a:ext cx="2880320" cy="13369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4168" y="2852936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Население района:    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468  человек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54452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Количество населенных пунктов: 29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556792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 района:      54000 кв. км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43600" y="4221088"/>
            <a:ext cx="3600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муниципальных образований: 19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pPr fontAlgn="b"/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Сравнительные данные по бюджету </a:t>
            </a:r>
            <a:br>
              <a:rPr lang="ru-RU" sz="2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на 2021 год </a:t>
            </a:r>
            <a:br>
              <a:rPr lang="ru-RU" sz="2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b="1" i="1" dirty="0" smtClean="0">
                <a:latin typeface="+mn-lt"/>
              </a:rPr>
              <a:t>в тыс. рублей</a:t>
            </a:r>
            <a:r>
              <a:rPr lang="ru-RU" sz="2800" b="1" i="1" dirty="0" smtClean="0">
                <a:latin typeface="+mn-lt"/>
              </a:rPr>
              <a:t/>
            </a:r>
            <a:br>
              <a:rPr lang="ru-RU" sz="2800" b="1" i="1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fontAlgn="b"/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>Сравнительные данные по бюджету </a:t>
            </a:r>
            <a:br>
              <a:rPr lang="ru-RU" sz="31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>на 2021 год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54868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прогноза социально-экономического развития района, принятые при формировании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15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1" y="1772821"/>
          <a:ext cx="8496942" cy="4032442"/>
        </p:xfrm>
        <a:graphic>
          <a:graphicData uri="http://schemas.openxmlformats.org/drawingml/2006/table">
            <a:tbl>
              <a:tblPr/>
              <a:tblGrid>
                <a:gridCol w="504055"/>
                <a:gridCol w="2081971"/>
                <a:gridCol w="664978"/>
                <a:gridCol w="960524"/>
                <a:gridCol w="960524"/>
                <a:gridCol w="960524"/>
                <a:gridCol w="1108297"/>
                <a:gridCol w="1256069"/>
              </a:tblGrid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Ед. измер.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отчет)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оценка)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42261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45468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45578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45715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45873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Индекс потребительских цен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103,4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103,6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Прибыль организаций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13341,0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32760,0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18600,0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29735,0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53860,0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Оборот розничной торговли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млн.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5291,61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5160,13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5550,72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5840,27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</a:rPr>
                        <a:t>6144,92</a:t>
                      </a: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43745" marR="437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Инвестиции в основной капитал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млн.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8612,57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9302,30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34018,01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34657,73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34712,4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 безработицы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Среднемесячная заработная плата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48299,6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49773,4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52404,56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55824,19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59592,62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0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Прогноз объемов жилищного строительства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19639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15144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45" marR="4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61555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БЮДЖЕТНОЙ ПОЛИТИКИ БОГУЧАНСКОГО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7624" y="836712"/>
            <a:ext cx="6768752" cy="432048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Содействие устойчивому развитию муниципальных образований района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1835696" y="2996952"/>
            <a:ext cx="21602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99592" y="2636912"/>
            <a:ext cx="7632848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1340768"/>
            <a:ext cx="6768752" cy="36004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Повышение эффективности бюджетных расходов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1772816"/>
            <a:ext cx="6768752" cy="57606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Взаимодействие с краевыми  органами власти по увеличению объема финансовой поддержки из краевого бюджета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7624" y="2420888"/>
            <a:ext cx="6768752" cy="36004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Обеспечение открытости бюджетного процесса и вовлечение в него граждан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321297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899592" y="3356992"/>
          <a:ext cx="748883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494254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консолидированного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1772816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93596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районного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55576" y="1772816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78262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Доходы, расходы, дефицит/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55576" y="1772816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539552" y="491642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ПУТЕВОДИТЕЛЬ ПО БЮДЖЕТУ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БОГУЧАНСКОГО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2021 ГОД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2132856"/>
            <a:ext cx="7272808" cy="36004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Брошюра подготовлена на основании решения Богучанского районного Совета депутатов о районном бюджете на 2021 год и плановый период 2022-2023 годов. В издании просто и доступно рассказывается о бюджете района: его основных характеристиках, статьях расходов. Издание рассчитано на самый широкий круг читателей.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Материалы подготовлены финансовым управлением администрации Богучанского района.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ДОХОДНОЙ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397000"/>
          <a:ext cx="820891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lumMod val="20000"/>
            <a:lumOff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2019-2023 годы </a:t>
            </a:r>
          </a:p>
          <a:p>
            <a:pPr lvl="0" algn="ctr">
              <a:spcBef>
                <a:spcPct val="0"/>
              </a:spcBef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764704"/>
          <a:ext cx="8208912" cy="5954340"/>
        </p:xfrm>
        <a:graphic>
          <a:graphicData uri="http://schemas.openxmlformats.org/drawingml/2006/table">
            <a:tbl>
              <a:tblPr/>
              <a:tblGrid>
                <a:gridCol w="3629720"/>
                <a:gridCol w="914436"/>
                <a:gridCol w="854876"/>
                <a:gridCol w="956480"/>
                <a:gridCol w="956480"/>
                <a:gridCol w="896920"/>
              </a:tblGrid>
              <a:tr h="105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2019факт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2020факт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2021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2022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 Cyr"/>
                        </a:rPr>
                        <a:t>2023</a:t>
                      </a:r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90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2 274 205,10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2 250 422,30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2 451 317,16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2 312 387,72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2 378 647,97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57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455 901,90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550 460,10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601 717,19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626 470,49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686 301,79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Налог на прибыль  организаций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13 340,80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32 760,40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18 600,00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29 735,00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53 860,00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Налог  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319 799,90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338 785,80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367 110,00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382 890,00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409 910,00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38,70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Налог, взимаемый в связи с упрощенной системой </a:t>
                      </a:r>
                      <a:r>
                        <a:rPr lang="ru-RU" sz="1000" b="0" i="0" u="none" strike="noStrike" dirty="0" err="1" smtClean="0">
                          <a:latin typeface="Times New Roman"/>
                        </a:rPr>
                        <a:t>налогооблажения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57 572,40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108 012,80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114 329,20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118 779,40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11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вменённый доход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27 670,90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23 177,60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5 150,00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"/>
                        </a:rPr>
                        <a:t>Налог, взимаемый в связи с применением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патентной 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системы налогообложения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166,20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204,40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4 180,00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4 180,00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490,90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708,40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736,70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766,20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5 209,90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5 422,10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5 265,00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5 315,00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5 365,00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Арендная плата за земельные участки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26 396,50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31 281,20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37 700,00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41 450,00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45 575,00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Аренда помещений муниципальной собственности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15 464,80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18 142,40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9 871,10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10 265,30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10 675,30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71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2 025,10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1 151,70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1 086,70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1 130,20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1 175,40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Прочие доходы от оказания платных услуг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29 917,90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22 157,10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32 495,39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32 495,39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32 495,39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719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 Cyr"/>
                        </a:rPr>
                        <a:t>Доходы от реализации муниципального имущества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4 830,00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59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Доходы от продажи земельных участков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5 129,40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15 054,90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3 700,00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Административные штрафы и иные санкции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9 461,80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3 733,30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2 705,90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2 342,50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2 197,50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45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Прочие налоговые и 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792,00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483,60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264,50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8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455 901,90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550 460,10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601 717,19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626 470,49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686 301,79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2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1 818 303,20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1 699 962,20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1 849 599,97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1 685 917,23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1 692 346,18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91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Дотации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557 094,10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576 184,70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613 808,90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479 752,90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479 752,90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Субсидии и субвенции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1 272 520,60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1 126 627,80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1 245 303,77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1 175 556,33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1 209 985,28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3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2 659,40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2 608,00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2 608,00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30 608,00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2 608,00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2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Прочие безвозмездные поступления в местные бюджеты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24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Доходы бюджетов муниципальных районов от возврата остатков субсидий и субвенций прошлых лет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3 099,60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18 296,90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36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Доходы бюджетов муниципальных районов от возврата бюджетными учреждениями остатков субсидий прошлых лет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74,30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38,73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36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 Cyr"/>
                        </a:rPr>
                        <a:t>Возврат  остатков субсидий и субвенций прошлых лет из местных бюджетов в бюджеты субъектов Российской Федерации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-17 070,50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-23 829,50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-12 159,43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118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2 274 205,10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2 250 422,30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2 451 317,16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2 312 387,72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2 378 647,97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доходной части бюджета на 2021 год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(тысяч рублей)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397000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РАСХОДНОЙ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99592" y="1916832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2019-2023 годы</a:t>
            </a:r>
          </a:p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5" y="980743"/>
          <a:ext cx="7848873" cy="5564363"/>
        </p:xfrm>
        <a:graphic>
          <a:graphicData uri="http://schemas.openxmlformats.org/drawingml/2006/table">
            <a:tbl>
              <a:tblPr/>
              <a:tblGrid>
                <a:gridCol w="3500837"/>
                <a:gridCol w="929185"/>
                <a:gridCol w="877260"/>
                <a:gridCol w="852663"/>
                <a:gridCol w="844464"/>
                <a:gridCol w="844464"/>
              </a:tblGrid>
              <a:tr h="231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6377" marR="6377" marT="6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РАСХОДОВ</a:t>
                      </a:r>
                    </a:p>
                  </a:txBody>
                  <a:tcPr marL="6377" marR="6377" marT="63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2 232 600,5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2 254 610,3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2 517 854,2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2 254 774,3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2 320 148,0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ОБЩЕГОСУДАРСТВЕННЫЕ ВОПРОСЫ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80 851,6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96 904,4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167 892,3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117 493,3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146 631,2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79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Функционирование Главы района, районного Совета депутатов,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админстрации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района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56 784,3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61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73 792,3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73 540,9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73 540,9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22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Финансовые органы и органы финансового надзора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15 856,3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18 758,0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21 163,5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21 098,3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21 098,3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9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Проведение выборов и референдумов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6 661,0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Резервные фонды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1 395,1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Прочее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8 211,0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9 947,6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71 541,4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20 854,1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49 992,0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35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НАЦИОНАЛЬНАЯ  ОБОРОНА, БЕЗОПАСНОСТЬ И ПРАВООХРАНИТЕЛЬНАЯ ДЕЯТЕЛЬНОСТЬ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29 791,7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37 471,9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41 432,0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40 732,0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40 966,7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НАЦИОНАЛЬНАЯ ЭКОНОМИКА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106 162,6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102 078,1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105 570,1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70 905,5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71 270,0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Сельское хозяйство и рыболовство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1 317,3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1 481,3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1 757,9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1 761,7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1 768,6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Транспорт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56 835,0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59 383,9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64 042,2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30 390,0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30 390,0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Дорожное хозяйство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29 687,6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32 294,6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35 467,0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35 510,8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35 868,4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18 322,7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8 918,3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4 303,0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3 243,0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3 243,0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ЖИЛИЩНО-КОММУНАЛЬНОЕ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228 696,4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279 845,8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345 160,4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232 423,2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252 858,0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Жилищное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2 300,3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1 201,8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3 548,3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793,0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21 227,7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Коммунальное хозяйство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215 064,9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264 570,7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324 116,1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226 003,4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226 003,4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Благоустройство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6 867,0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9 172,2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11 869,0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4 464,2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4 901,1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5 626,9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5 626,9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5 626,9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48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ОХРАНА ОКРУЖАЮЩЕЙ СРЕДЫ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6 738,2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1 011,4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761,4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761,4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2019-2023 годы </a:t>
            </a:r>
          </a:p>
          <a:p>
            <a:pPr lvl="0" algn="ctr">
              <a:spcBef>
                <a:spcPct val="0"/>
              </a:spcBef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57350"/>
              </p:ext>
            </p:extLst>
          </p:nvPr>
        </p:nvGraphicFramePr>
        <p:xfrm>
          <a:off x="683568" y="764703"/>
          <a:ext cx="7848872" cy="311989"/>
        </p:xfrm>
        <a:graphic>
          <a:graphicData uri="http://schemas.openxmlformats.org/drawingml/2006/table">
            <a:tbl>
              <a:tblPr/>
              <a:tblGrid>
                <a:gridCol w="2681938"/>
                <a:gridCol w="1001723"/>
                <a:gridCol w="990076"/>
                <a:gridCol w="934747"/>
                <a:gridCol w="908539"/>
                <a:gridCol w="1331849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052746"/>
          <a:ext cx="7848872" cy="5186675"/>
        </p:xfrm>
        <a:graphic>
          <a:graphicData uri="http://schemas.openxmlformats.org/drawingml/2006/table">
            <a:tbl>
              <a:tblPr/>
              <a:tblGrid>
                <a:gridCol w="2664296"/>
                <a:gridCol w="1008112"/>
                <a:gridCol w="1008112"/>
                <a:gridCol w="936104"/>
                <a:gridCol w="936104"/>
                <a:gridCol w="1296144"/>
              </a:tblGrid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1 292 538,5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1 298 757,9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1 409 227,7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1 392 310,3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1 398 800,5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Дошкольное 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395 904,4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382 145,8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437 048,0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425 862,6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425 797,0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Общее образование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696 983,8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714 802,3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754 225,3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754 077,0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760 632,7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Дополнительное образование детей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93 705,1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99 845,9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101 016,5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97 462,1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97 462,1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Молодежная политика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30 077,4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16 379,4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31 805,9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31 698,0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31 698,0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75 867,8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85 584,5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85 132,1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83 210,7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83 210,7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КУЛЬТУРА, КИНЕМАТОГРАФИЯ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230 353,0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234 633,1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224 840,9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213 847,6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213 847,6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Культура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144 468,9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142 912,7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142 510,4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134 871,4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134 871,4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85 884,1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91 720,4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82 330,5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78 976,2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78 976,2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ЗДРАВООХРАНЕНИЕ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60,6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94,7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94,7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94,7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СОЦИАЛЬНАЯ ПОЛИТИКА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131 416,1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58 219,0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75 477,7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67 397,9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76 137,6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Пенсионное обеспечение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1 510,4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2 054,1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2 405,1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2 405,1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2 405,1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обслуживание населения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69 845,2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обеспечение населения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33 318,1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43 118,4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64 052,2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59 475,3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66 675,3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Охрана семьи и детства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4 253,0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12 055,3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8 114,1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4 611,2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6 150,9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250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Прочие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22 489,4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991,2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906,3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906,3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906,3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ФИЗИЧЕСКАЯ КУЛЬТУРА И 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15 290,9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17 821,6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15 948,1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15 788,1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15 788,1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Физическая культура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9 958,0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17 025,6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15 000,8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14 840,8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14 840,8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Массовый спорт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5 332,9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796,0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947,2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947,2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947,2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ОБСЛУЖИВАНИЕ  МУНИЦИПАЛЬНОГО ДОЛГА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3,1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47,5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30,7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МЕЖБЮДЖЕТНЫЕ ТРАНСФЕРТЫ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110 697,8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128 770,4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131 196,1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102 989,5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102 989,5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1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Дотации на выравнивание бюджетной обеспеченности  поселений  района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82 239,1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74 802,6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93 434,2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74 739,5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74 739,5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83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Иные  межбюджетные трансферты 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28 458,7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53 967,8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37 761,9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28 250,0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28 250,0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70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Условно-утверждаемые расходы</a:t>
                      </a:r>
                    </a:p>
                  </a:txBody>
                  <a:tcPr marL="6377" marR="6377" marT="63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28 000,0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58 500,0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расходной части бюджета на 2021 год</a:t>
            </a:r>
          </a:p>
          <a:p>
            <a:pPr lvl="0" algn="r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1124744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4493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2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1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3</a:t>
            </a:r>
          </a:p>
          <a:p>
            <a:pPr>
              <a:buNone/>
            </a:pPr>
            <a:r>
              <a:rPr lang="ru-RU" sz="1600" b="1" dirty="0" smtClean="0"/>
              <a:t>         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611560" y="1340768"/>
            <a:ext cx="1872208" cy="1872208"/>
          </a:xfrm>
          <a:prstGeom prst="ellipse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Краевой 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196752"/>
            <a:ext cx="2160240" cy="2160240"/>
          </a:xfrm>
          <a:prstGeom prst="ellipse">
            <a:avLst/>
          </a:prstGeom>
          <a:solidFill>
            <a:srgbClr val="92D050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Районный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1340768"/>
            <a:ext cx="1944216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Бюджеты поселений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8" idx="6"/>
            <a:endCxn id="11" idx="2"/>
          </p:cNvCxnSpPr>
          <p:nvPr/>
        </p:nvCxnSpPr>
        <p:spPr>
          <a:xfrm>
            <a:off x="2483768" y="2276872"/>
            <a:ext cx="79208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64088" y="1988840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4077072"/>
            <a:ext cx="864096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1 -  Межбюджетные трансферты из краевого бюджета – 1 856 794,0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 – Межбюджетные трансферты из бюджетов поселений  - 2 318,6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 – Межбюджетные трансферты в бюджеты поселений      - 188 709,4 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7647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НАЦИОНАЛЬНЫЕ ПРОЕКТЫ НА 2021-2023 ГОДЫ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72816"/>
          <a:ext cx="8964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15608" y="980728"/>
          <a:ext cx="3528392" cy="5832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6019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135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2837,7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7331,7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10584,9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629,0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901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531,0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018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3044,7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358,9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358,9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358,9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217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19536,2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97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6413,0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7690,6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10943,8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20524,0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8424" y="76470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 рублей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5289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5" y="836713"/>
          <a:ext cx="8496945" cy="5881285"/>
        </p:xfrm>
        <a:graphic>
          <a:graphicData uri="http://schemas.openxmlformats.org/drawingml/2006/table">
            <a:tbl>
              <a:tblPr/>
              <a:tblGrid>
                <a:gridCol w="570182"/>
                <a:gridCol w="3222766"/>
                <a:gridCol w="1127967"/>
                <a:gridCol w="966829"/>
                <a:gridCol w="845976"/>
                <a:gridCol w="954435"/>
                <a:gridCol w="808790"/>
              </a:tblGrid>
              <a:tr h="216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образования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262 261,7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282 971,7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414 344,4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395 457,2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41 648,6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Система социальной защиты  населения Богучанского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93 909,6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5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Охрана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окружающей среды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2 880,4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Реформирование и модернизация ЖКХ и повышение энергетической эффективности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225 675,1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270 471,5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328 822,7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226 158,5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226 158,5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46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Защита населения и территорий Богучанского района от чрезвычайных ситуаций природного и техногенного характера 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31 577,0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35 916,7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35 463,5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35 463,5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культуры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281 027,2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286 259,6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271 417,6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260 276,8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260 276,8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Молодежь Приангарья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15 675,8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16 720,8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17 208,4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16 097,5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16 135,9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физической культуры и спорта в Богучанском районе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14 275,9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15 877,6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14 031,1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13 871,1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13 871,1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661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инвестиционной, инновационной деятельности, малого и среднего предпринимательства на территории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16 210,9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8 100,7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транспортной системы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86 589,6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91 745,5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99 589,2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65 980,8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66 338,4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Обеспечения доступным и комфортным жильем граждан 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Богучанского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района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3 138,2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1 339,5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3 855,4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21 534,7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Управление муниципальными финансами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134 038,6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159 254,9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166 058,7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127 845,0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128 079,7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3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Развитие сельского хозяйства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районе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881,5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1 850,9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1 854,7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1 861,6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Содействие развитию гражданского общества в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Богучанском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районе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                                                                   Всего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2 160 108,0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2 165 893,1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2 356 988,6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2 145 879,3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2 182 143,1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Расходы районного бюджета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2 232 600,5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2 254 610,3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2 517 854,2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2 254 774,3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2 320 148,0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Доля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программых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расходов в %</a:t>
                      </a:r>
                    </a:p>
                  </a:txBody>
                  <a:tcPr marL="6674" marR="6674" marT="6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485791"/>
            <a:ext cx="813690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620688"/>
            <a:ext cx="8280920" cy="55446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03648" y="884617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района!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1407837"/>
            <a:ext cx="74888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продолжаем  информировать вас  о районной бюджетной политике и реализации приоритетных направлений работы органов местного самоуправления района в доступной для любого жителя форме.  При формировании главного  финансового документа на 2021 год мы старались сохранить  главный принцип – каждая бюджетная статья должна быть ориентирована на конкретный результат. Жители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Богучанского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должны знать, на что тратятся бюджетные средства и какие  направления в деятельности  муниципалитета  наиболее приоритетны. Чтобы разобраться во всех цифрах непосвященному в бюджетный процесс человеку необязательно анализировать финансовый документы и отчеты. Достаточно открыть Путеводитель по бюджету, который наглядно покажет, какие социальные выплаты заложены в бюджете, какие средства направлены на ремонты муниципальных объектов, дороги, благоустройство и другое.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уверены, что информация, представленная в Путеводителе в информативной и компактной форме, позволит вам углубить свои знания о бюджете и создать основы для активного участия в бюджетных процессах района.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19186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МУНИЦИПАЛЬНЫХ ПРОГРАММ РАЙОНА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(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908720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Муниципальная программа «Развитие образования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1907704" cy="1106742"/>
          </a:xfrm>
          <a:prstGeom prst="rect">
            <a:avLst/>
          </a:prstGeom>
        </p:spPr>
      </p:pic>
      <p:pic>
        <p:nvPicPr>
          <p:cNvPr id="32" name="Рисунок 31" descr="школ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564904"/>
            <a:ext cx="2555776" cy="1080119"/>
          </a:xfrm>
          <a:prstGeom prst="rect">
            <a:avLst/>
          </a:prstGeom>
        </p:spPr>
      </p:pic>
      <p:pic>
        <p:nvPicPr>
          <p:cNvPr id="33" name="Рисунок 32" descr="школ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564904"/>
            <a:ext cx="1656184" cy="1080120"/>
          </a:xfrm>
          <a:prstGeom prst="rect">
            <a:avLst/>
          </a:prstGeom>
        </p:spPr>
      </p:pic>
      <p:pic>
        <p:nvPicPr>
          <p:cNvPr id="34" name="Рисунок 33" descr="школ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564904"/>
            <a:ext cx="1440160" cy="1080120"/>
          </a:xfrm>
          <a:prstGeom prst="rect">
            <a:avLst/>
          </a:prstGeom>
        </p:spPr>
      </p:pic>
      <p:pic>
        <p:nvPicPr>
          <p:cNvPr id="35" name="Рисунок 3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564904"/>
            <a:ext cx="1584302" cy="108012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2981352"/>
              </p:ext>
            </p:extLst>
          </p:nvPr>
        </p:nvGraphicFramePr>
        <p:xfrm>
          <a:off x="0" y="3645025"/>
          <a:ext cx="9144000" cy="189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64807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высокого качества образования, соответствующего потребностям граждан и перспективным задачам развития  экономики 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государственная поддержка детей-сирот, детей, оставшихся без попечения родителей, отдых и оздоровление детей в летний 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437 048,0                   ДОШКОЛЬНОЕ ОБРАЗОВАНИЕ </a:t>
                      </a:r>
                      <a:endParaRPr lang="ru-RU" sz="12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2240  детей получат услуги дошкольного образования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2 956,60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332 семьям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будет выплачена компенсация части родительской  платы за присмотр и уход за детьми в детских садах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1 262 261,7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1 282 971,7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1 414 344,4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1 395 457,2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1 410 648,6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4 220 450,2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617701"/>
              </p:ext>
            </p:extLst>
          </p:nvPr>
        </p:nvGraphicFramePr>
        <p:xfrm>
          <a:off x="0" y="764704"/>
          <a:ext cx="9035480" cy="541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57"/>
                <a:gridCol w="7292723"/>
              </a:tblGrid>
              <a:tr h="367876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754 225,3                      ШКОЛЬНОЕ ОБРАЗОВАНИЕ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6714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5504 учащихся получат услуги общего образования, финансирование учреждений начального общего, основного общего, среднего (полного) общего  образования  25 школ района, 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35 094,7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3583 детей в образовательных учреждениях будут обеспечены горячим питанием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068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132  822,4                        ДОПОЛНИТЕЛЬНОЕ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ОБРАЗОВАНИЕ И ЛЕТНИЙ ОТДЫХ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2258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 получат услуги по дополнительному образованию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1788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ребенка получат питание в лагерях  с дневным пребыванием детей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Для 160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организован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отдых и оздоровление в загородном лагере «Березка»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163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82 %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году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учреждениях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района,  обучающихся по программам, соответствующим требованиям стандартов дошкольного образования, в общей численности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Доля государственных (муниципальных) образовательных организаций, реализующих программы общего образования, здания которых находятся в аварийном состоянии или требуют капитального ремонта, в общей численности государственных (муниципальных) образовательных организаций, реализующих программы общего образования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9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Охват детей в возрасте 5–18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5–18 лет)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80, 5 %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уровня,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общей численности обучающихся по программам общего образования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90 %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Доля оздоровленных детей школьного возраста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2. Муниципальная программа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«Охрана окружающей среды»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6272856"/>
              </p:ext>
            </p:extLst>
          </p:nvPr>
        </p:nvGraphicFramePr>
        <p:xfrm>
          <a:off x="0" y="3978788"/>
          <a:ext cx="9144000" cy="2572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77177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охраны окружающей среды и экологической безопасности населения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3807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71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2 119,0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Снижение негативного воздействия отходов на окружающую среду и здоровье населения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4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761,4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Calibri"/>
                          <a:cs typeface="Times New Roman"/>
                        </a:rPr>
                        <a:t>Организация проведения мероприятия по отлову,</a:t>
                      </a:r>
                      <a:r>
                        <a:rPr lang="ru-RU" sz="1200" baseline="0" smtClean="0">
                          <a:latin typeface="+mn-lt"/>
                          <a:ea typeface="Calibri"/>
                          <a:cs typeface="Times New Roman"/>
                        </a:rPr>
                        <a:t> учету, содержанию и иному обращению с животными без владельцев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7183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latin typeface="+mn-lt"/>
                          <a:ea typeface="Calibri"/>
                          <a:cs typeface="Times New Roman"/>
                        </a:rPr>
                        <a:t>Достижение 100% ликвидации несанкционированных свалок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2 880,4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761,4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761,4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4 403,2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530" name="Picture 2" descr="Y:\Пользователи\Пьянкова Л.И\для открытого бюджета\gpn-green-spring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1907704" cy="1080120"/>
          </a:xfrm>
          <a:prstGeom prst="rect">
            <a:avLst/>
          </a:prstGeom>
          <a:noFill/>
        </p:spPr>
      </p:pic>
      <p:pic>
        <p:nvPicPr>
          <p:cNvPr id="22532" name="Picture 4" descr="https://www.theglobeandmail.com/resizer/T7unp8gIkQW0edRQcEV89KYBMFY=/1200x0/filters:quality(80)/arc-anglerfish-tgam-prod-tgam.s3.amazonaws.com/public/LCYAKM7IYFDK7B7BU757KLAY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1872208" cy="1080120"/>
          </a:xfrm>
          <a:prstGeom prst="rect">
            <a:avLst/>
          </a:prstGeom>
          <a:noFill/>
        </p:spPr>
      </p:pic>
      <p:pic>
        <p:nvPicPr>
          <p:cNvPr id="22534" name="Picture 6" descr="https://www.hibiny.com/images/news/2018/176652/3b16b663d6813ba82e9452ac58708c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36912"/>
            <a:ext cx="1728192" cy="1080120"/>
          </a:xfrm>
          <a:prstGeom prst="rect">
            <a:avLst/>
          </a:prstGeom>
          <a:noFill/>
        </p:spPr>
      </p:pic>
      <p:pic>
        <p:nvPicPr>
          <p:cNvPr id="22536" name="Picture 8" descr="https://iq.hse.ru/data/2017/06/07/1170605915/volunteers-with-garbage-bags-cleaning-pa..39%20(2)-%D0%BC%D0%BE%D0%BB%D0%BE%D0%B4%D0%B5%D0%B6%D1%8C%D1%81%D0%BE%D0%B1%D0%B8%D1%80%D0%B0%D0%B5%D1%82%20%D0%BC%D1%83%D1%81%D0%BE%D1%80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36912"/>
            <a:ext cx="1800200" cy="1080120"/>
          </a:xfrm>
          <a:prstGeom prst="rect">
            <a:avLst/>
          </a:prstGeom>
          <a:noFill/>
        </p:spPr>
      </p:pic>
      <p:pic>
        <p:nvPicPr>
          <p:cNvPr id="22538" name="Picture 10" descr="https://avatars.mds.yandex.net/get-districts/398364/2a00000168a20aba80d642f08cb89cd632b0/optim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308304" y="2636912"/>
            <a:ext cx="183569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64807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400" b="1" dirty="0" smtClean="0">
                <a:solidFill>
                  <a:schemeClr val="tx1"/>
                </a:solidFill>
              </a:rPr>
              <a:t>3. Муниципальная программа «Реформирование и модернизация жилищно-коммунального хозяйства и повышение энергетической эффективности» </a:t>
            </a:r>
          </a:p>
          <a:p>
            <a:pPr marL="457200" indent="-457200" algn="ctr"/>
            <a:r>
              <a:rPr lang="ru-RU" sz="14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34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mini_01.07.2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772816"/>
            <a:ext cx="1063304" cy="946401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994" y="1772816"/>
            <a:ext cx="1492006" cy="936104"/>
          </a:xfrm>
          <a:prstGeom prst="rect">
            <a:avLst/>
          </a:prstGeom>
        </p:spPr>
      </p:pic>
      <p:pic>
        <p:nvPicPr>
          <p:cNvPr id="9" name="Рисунок 8" descr="1381844535dol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2051720" cy="949468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772816"/>
            <a:ext cx="1584176" cy="954106"/>
          </a:xfrm>
          <a:prstGeom prst="rect">
            <a:avLst/>
          </a:prstGeom>
        </p:spPr>
      </p:pic>
      <p:pic>
        <p:nvPicPr>
          <p:cNvPr id="11" name="Рисунок 10" descr="6542475cd6362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772816"/>
            <a:ext cx="1423481" cy="941090"/>
          </a:xfrm>
          <a:prstGeom prst="rect">
            <a:avLst/>
          </a:prstGeom>
        </p:spPr>
      </p:pic>
      <p:pic>
        <p:nvPicPr>
          <p:cNvPr id="12" name="Рисунок 11" descr="main16798385_db03fe07b64611931840d84dddec5df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772816"/>
            <a:ext cx="1528132" cy="936104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984095"/>
              </p:ext>
            </p:extLst>
          </p:nvPr>
        </p:nvGraphicFramePr>
        <p:xfrm>
          <a:off x="0" y="2708920"/>
          <a:ext cx="9144000" cy="221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144016"/>
                <a:gridCol w="7380312"/>
              </a:tblGrid>
              <a:tr h="730039"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Обеспечение населения района качественными жилищно-коммунальными услугами в условиях рыночных отношений в отрасли и ограниченного роста оплаты жилищно-коммунальных услуг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населением.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Формирование целостной и эффективной системы управления энергосбережением и повышением энергетической эффективности.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3561">
                <a:tc gridSpan="3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54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17 100,5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компенсация выпадающих доходов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энергоснабжающих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организаций,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связанных с применением государственных  регулируемых цен (тарифов)  на электрическую энергию, вырабатываемую дизельными электростанциями для населения  Богучанского района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более 320 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197 182,6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на реализацию мер дополнительной поддержки населения, в целях доступности коммунальных услуг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для  </a:t>
                      </a:r>
                      <a:r>
                        <a:rPr lang="ru-RU" sz="1100" i="1" dirty="0">
                          <a:latin typeface="+mn-lt"/>
                          <a:ea typeface="Calibri"/>
                          <a:cs typeface="Times New Roman"/>
                        </a:rPr>
                        <a:t>11 500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192,9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формирование фонда капитального ремонта  в многоквартирных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домах;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1196752"/>
          <a:ext cx="874846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25"/>
                <a:gridCol w="1504330"/>
                <a:gridCol w="1458077"/>
                <a:gridCol w="1458077"/>
                <a:gridCol w="1458077"/>
                <a:gridCol w="145807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74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225 675,1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270 471,5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328 822,7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226 158,5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226 158,5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781 139,7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8172963"/>
              </p:ext>
            </p:extLst>
          </p:nvPr>
        </p:nvGraphicFramePr>
        <p:xfrm>
          <a:off x="0" y="4989500"/>
          <a:ext cx="9144000" cy="59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7524328"/>
              </a:tblGrid>
              <a:tr h="34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29 185,7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реконструкция и капитальный ремонт объектов коммунальной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инфраструктуры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-капитальный  ремонт сетей </a:t>
                      </a:r>
                      <a:r>
                        <a:rPr lang="ru-RU" sz="1100" b="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тепловодоснабжения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- 7930,0 м.п.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4 551,5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Установка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приборов учета тепловой энергии в учреждениях образования, культуры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0428153"/>
              </p:ext>
            </p:extLst>
          </p:nvPr>
        </p:nvGraphicFramePr>
        <p:xfrm>
          <a:off x="0" y="6093296"/>
          <a:ext cx="9144000" cy="85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8100392"/>
              </a:tblGrid>
              <a:tr h="21602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369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доступности коммунальных услуг для 11,9 тыс.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человек; экономия  бюджетными учреждениями электрической и тепловой энергии; улучшение качества эксплуатации жилищного фонда Богучанского района;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населения централизованными услугами водоснабжения. </a:t>
                      </a:r>
                      <a:endParaRPr lang="ru-RU" sz="1100" b="1" dirty="0"/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1520" y="5445224"/>
            <a:ext cx="87129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1200" dirty="0" smtClean="0"/>
              <a:t>64 427,5</a:t>
            </a:r>
            <a:r>
              <a:rPr lang="ru-RU" sz="1100" dirty="0" smtClean="0"/>
              <a:t>                  строительство сетей круглогодичного холодного водоснабжения протяженностью 583 п.м в п. Ангарский, 1532 п.м. –          </a:t>
            </a:r>
            <a:r>
              <a:rPr lang="ru-RU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 </a:t>
            </a:r>
            <a:r>
              <a:rPr lang="ru-RU" sz="1100" dirty="0" smtClean="0"/>
              <a:t>                                      п. </a:t>
            </a:r>
            <a:r>
              <a:rPr lang="ru-RU" sz="1100" dirty="0" err="1" smtClean="0"/>
              <a:t>Красногорьевский</a:t>
            </a:r>
            <a:r>
              <a:rPr lang="ru-RU" sz="1100" dirty="0" smtClean="0"/>
              <a:t> , разработка ПСД на строительство  сетей холодного водоснабжения  (п.Таежный, </a:t>
            </a:r>
            <a:r>
              <a:rPr lang="ru-RU" sz="1100" dirty="0" err="1" smtClean="0"/>
              <a:t>п.Такучет</a:t>
            </a:r>
            <a:r>
              <a:rPr lang="ru-RU" sz="1100" dirty="0" smtClean="0"/>
              <a:t>)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58052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1200" dirty="0" smtClean="0"/>
              <a:t>6 071,7                   приобретение модульных твердотопливных котельных «</a:t>
            </a:r>
            <a:r>
              <a:rPr lang="ru-RU" sz="1200" dirty="0" err="1" smtClean="0"/>
              <a:t>Терморобот</a:t>
            </a:r>
            <a:r>
              <a:rPr lang="ru-RU" sz="1200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4. Муниципальная программа «Защита населения и территории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 от чрезвычайных ситуаций природного и техногенного характера»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мч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1344191" cy="1075353"/>
          </a:xfrm>
          <a:prstGeom prst="rect">
            <a:avLst/>
          </a:prstGeom>
        </p:spPr>
      </p:pic>
      <p:pic>
        <p:nvPicPr>
          <p:cNvPr id="8" name="Рисунок 7" descr="мч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2936"/>
            <a:ext cx="1765833" cy="1080120"/>
          </a:xfrm>
          <a:prstGeom prst="rect">
            <a:avLst/>
          </a:prstGeom>
        </p:spPr>
      </p:pic>
      <p:pic>
        <p:nvPicPr>
          <p:cNvPr id="9" name="Рисунок 8" descr="мч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852936"/>
            <a:ext cx="1801590" cy="1080120"/>
          </a:xfrm>
          <a:prstGeom prst="rect">
            <a:avLst/>
          </a:prstGeom>
        </p:spPr>
      </p:pic>
      <p:pic>
        <p:nvPicPr>
          <p:cNvPr id="10" name="Рисунок 9" descr="78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852936"/>
            <a:ext cx="1440160" cy="1080120"/>
          </a:xfrm>
          <a:prstGeom prst="rect">
            <a:avLst/>
          </a:prstGeom>
        </p:spPr>
      </p:pic>
      <p:pic>
        <p:nvPicPr>
          <p:cNvPr id="12" name="Рисунок 11" descr="999080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852936"/>
            <a:ext cx="1906094" cy="1080120"/>
          </a:xfrm>
          <a:prstGeom prst="rect">
            <a:avLst/>
          </a:prstGeom>
        </p:spPr>
      </p:pic>
      <p:pic>
        <p:nvPicPr>
          <p:cNvPr id="13" name="Рисунок 12" descr="information_items_1347368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2852936"/>
            <a:ext cx="1115616" cy="109374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0783876"/>
              </p:ext>
            </p:extLst>
          </p:nvPr>
        </p:nvGraphicFramePr>
        <p:xfrm>
          <a:off x="0" y="3933056"/>
          <a:ext cx="9144000" cy="273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948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эффективной системы защиты населения и территории Богучанского района от чрезвычайных ситуаций природного и техногенного характера, а также профилактика, минимизация и ликвидация последствий проявления терроризма и экстремизма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территории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4 259,6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предупреждение и помощь населению района в чрезвычайных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ситуациях;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31 442,2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Обеспечение пожарной безопасности в населенных пунктах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215,0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Участие в профилактике терроризма и экстремизма, минимизации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и ликвидации последствий проявления терроризма и экстремизма на территории района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-недопущение погибших при пожарах в зоне прикрытия  силами МПЧ №1 –97,6 % от среднего показателя 2010-2012 годов;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числа населения, оповещаемого об угрозе ЧС природного и техногенного характера, к 2023 году  72,6% от общего количества оповещаемого населения.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25 423,9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31 577,0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35 916,7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35 463,5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35 463,5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106 843,7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4878" y="-68777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7404" y="499558"/>
            <a:ext cx="9144000" cy="64807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5. Муниципальная программа «Развитие культуры»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2" y="1777177"/>
            <a:ext cx="1616139" cy="1080120"/>
          </a:xfrm>
          <a:prstGeom prst="rect">
            <a:avLst/>
          </a:prstGeom>
        </p:spPr>
      </p:pic>
      <p:pic>
        <p:nvPicPr>
          <p:cNvPr id="8" name="Рисунок 7" descr="03871079eda32777cb5ff986f0493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266" y="1777177"/>
            <a:ext cx="1440160" cy="1080120"/>
          </a:xfrm>
          <a:prstGeom prst="rect">
            <a:avLst/>
          </a:prstGeom>
        </p:spPr>
      </p:pic>
      <p:pic>
        <p:nvPicPr>
          <p:cNvPr id="10" name="Рисунок 9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4795" y="1777177"/>
            <a:ext cx="1445807" cy="1080120"/>
          </a:xfrm>
          <a:prstGeom prst="rect">
            <a:avLst/>
          </a:prstGeom>
        </p:spPr>
      </p:pic>
      <p:pic>
        <p:nvPicPr>
          <p:cNvPr id="12" name="Рисунок 11" descr="get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0770" y="1777177"/>
            <a:ext cx="1624145" cy="1080120"/>
          </a:xfrm>
          <a:prstGeom prst="rect">
            <a:avLst/>
          </a:prstGeom>
        </p:spPr>
      </p:pic>
      <p:pic>
        <p:nvPicPr>
          <p:cNvPr id="13" name="Рисунок 12" descr="article41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610" y="1777177"/>
            <a:ext cx="1441882" cy="108012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8355013"/>
              </p:ext>
            </p:extLst>
          </p:nvPr>
        </p:nvGraphicFramePr>
        <p:xfrm>
          <a:off x="-14250" y="2869873"/>
          <a:ext cx="9144000" cy="235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948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и реализации культурного и духовного потенциала населения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 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эффективное использование культурного наследия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 Обеспечение    </a:t>
                      </a:r>
                    </a:p>
                    <a:p>
                      <a:pPr algn="just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доступа населения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 культурным благам и участию в культурной жизни.                                                                                           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36 428,0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посещений учреждений библиотечного типа составит 187 708 человека;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4825,3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музей  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7,1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посетителей;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6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92454,8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дома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культуры число участников клубных</a:t>
                      </a:r>
                      <a:r>
                        <a:rPr lang="ru-RU" sz="1200" i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формирований составит 5145;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2830,0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районных мероприятий, фестивалей, выставок,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конкурсов 5250;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48 576,7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системы дополнительного образования в области культуры, число обучающихся детей, ставших участниками районных конкурсов и фестивалей 124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7" name="Рисунок 16" descr="get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4426" y="1777177"/>
            <a:ext cx="1656184" cy="108012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755125"/>
              </p:ext>
            </p:extLst>
          </p:nvPr>
        </p:nvGraphicFramePr>
        <p:xfrm>
          <a:off x="-7404" y="1190317"/>
          <a:ext cx="913659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461"/>
                <a:gridCol w="1571071"/>
                <a:gridCol w="1522766"/>
                <a:gridCol w="1522766"/>
                <a:gridCol w="1522766"/>
                <a:gridCol w="1522766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281 027,2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286 259,6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271 417,6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260 276,8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260 276,8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791 971,2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079063"/>
              </p:ext>
            </p:extLst>
          </p:nvPr>
        </p:nvGraphicFramePr>
        <p:xfrm>
          <a:off x="68610" y="5355559"/>
          <a:ext cx="8820472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86"/>
                <a:gridCol w="7119186"/>
              </a:tblGrid>
              <a:tr h="157732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-число участников культурно-досуговых мероприятий, проводимых учреждениями культуры, составит  5250;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smtClean="0">
                          <a:latin typeface="+mn-lt"/>
                          <a:ea typeface="Calibri"/>
                          <a:cs typeface="Times New Roman"/>
                        </a:rPr>
                        <a:t>-число обучающихся детей, ставших участниками районных конкурсов и фестивалей составит  124 чел.;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-расширение концертной и выставочной деятельности в районе, поддержка лучших традиционных                  и новых форм культурно-досуговой деятельности, сохранение и развитие народного творчества.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57606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6. Муниципальная программа «Молодежь </a:t>
            </a:r>
            <a:r>
              <a:rPr lang="ru-RU" sz="1600" b="1" dirty="0" err="1" smtClean="0">
                <a:solidFill>
                  <a:schemeClr val="tx1"/>
                </a:solidFill>
              </a:rPr>
              <a:t>Приангарья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271960"/>
              </p:ext>
            </p:extLst>
          </p:nvPr>
        </p:nvGraphicFramePr>
        <p:xfrm>
          <a:off x="155574" y="3428999"/>
          <a:ext cx="8988425" cy="330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680"/>
                <a:gridCol w="7254745"/>
              </a:tblGrid>
              <a:tr h="46603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потенциала молодежи и его реализации в интересах развития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48133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9672,1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молодежного 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центра, вовлечение молодежи</a:t>
                      </a:r>
                      <a:r>
                        <a:rPr lang="ru-RU" sz="1100" b="0" i="0" baseline="0" dirty="0" smtClean="0">
                          <a:latin typeface="+mn-lt"/>
                          <a:ea typeface="Calibri"/>
                          <a:cs typeface="Times New Roman"/>
                        </a:rPr>
                        <a:t> района в мероприятия сферы молодежной политики ежегодно более 1200  чел.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1500,0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помощь в приобретении 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жилья;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3038,3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молодежных объединений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370,0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Патриотическое воспитание молодежи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9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51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-2070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молодых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людей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будет вовлечено в реализацию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социально-экономических</a:t>
                      </a: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проектов;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-создание 144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рабочих мест для несовершеннолетних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граждан;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-38,9%</a:t>
                      </a: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граждан, проживающих в Богучанском районе, получат безвозмездные услуги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от участников молодежных социально-экономических проектов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741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1691681" cy="1080119"/>
          </a:xfrm>
          <a:prstGeom prst="rect">
            <a:avLst/>
          </a:prstGeom>
        </p:spPr>
      </p:pic>
      <p:pic>
        <p:nvPicPr>
          <p:cNvPr id="11" name="Рисунок 10" descr="m_1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798" y="1988840"/>
            <a:ext cx="1494408" cy="1066800"/>
          </a:xfrm>
          <a:prstGeom prst="rect">
            <a:avLst/>
          </a:prstGeom>
        </p:spPr>
      </p:pic>
      <p:pic>
        <p:nvPicPr>
          <p:cNvPr id="12" name="Рисунок 11" descr="f20ec745721d4c20af6e3ab5ca0cba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988840"/>
            <a:ext cx="1512168" cy="1063005"/>
          </a:xfrm>
          <a:prstGeom prst="rect">
            <a:avLst/>
          </a:prstGeom>
        </p:spPr>
      </p:pic>
      <p:pic>
        <p:nvPicPr>
          <p:cNvPr id="13" name="Рисунок 12" descr="getImage-1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988840"/>
            <a:ext cx="1584176" cy="1080120"/>
          </a:xfrm>
          <a:prstGeom prst="rect">
            <a:avLst/>
          </a:prstGeom>
        </p:spPr>
      </p:pic>
      <p:pic>
        <p:nvPicPr>
          <p:cNvPr id="14" name="Рисунок 13" descr="701d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988840"/>
            <a:ext cx="1656184" cy="1054608"/>
          </a:xfrm>
          <a:prstGeom prst="rect">
            <a:avLst/>
          </a:prstGeom>
        </p:spPr>
      </p:pic>
      <p:pic>
        <p:nvPicPr>
          <p:cNvPr id="15" name="Рисунок 14" descr="mol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7932" y="1988840"/>
            <a:ext cx="1187624" cy="1052736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340768"/>
          <a:ext cx="9144000" cy="61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15 675,8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16 720,8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17 208,4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16 097,5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16 135,9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49 441,8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7. Муниципальная программа «Развитие физической культуры и спорта 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физ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1365504" cy="1024128"/>
          </a:xfrm>
          <a:prstGeom prst="rect">
            <a:avLst/>
          </a:prstGeom>
        </p:spPr>
      </p:pic>
      <p:pic>
        <p:nvPicPr>
          <p:cNvPr id="8" name="Рисунок 7" descr="физкультура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3215" y="2780928"/>
            <a:ext cx="1660785" cy="1008112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80928"/>
            <a:ext cx="1512168" cy="101563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1177649"/>
              </p:ext>
            </p:extLst>
          </p:nvPr>
        </p:nvGraphicFramePr>
        <p:xfrm>
          <a:off x="155574" y="4010131"/>
          <a:ext cx="8880921" cy="233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946"/>
                <a:gridCol w="7167975"/>
              </a:tblGrid>
              <a:tr h="3637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условий, обеспечивающих возможность гражданам заниматься  физической культурой и спортом,  формирование культуры  здорового образа жизни населения Богучанского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18226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1509,9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организация и проведение физкультурных спортивных мероприятий  на территории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района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12080,1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Поддержка спортивных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учреждений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Формирование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культуры здорового образа жизни населения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систематически занимающихся физической культурой и спортом, в 2021 году составит 30,5%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115516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780928"/>
            <a:ext cx="1368152" cy="1008112"/>
          </a:xfrm>
          <a:prstGeom prst="rect">
            <a:avLst/>
          </a:prstGeom>
        </p:spPr>
      </p:pic>
      <p:pic>
        <p:nvPicPr>
          <p:cNvPr id="12" name="Рисунок 11" descr="b-66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780928"/>
            <a:ext cx="1514534" cy="1008112"/>
          </a:xfrm>
          <a:prstGeom prst="rect">
            <a:avLst/>
          </a:prstGeom>
        </p:spPr>
      </p:pic>
      <p:pic>
        <p:nvPicPr>
          <p:cNvPr id="13" name="Рисунок 12" descr="post-42-026536600 1328998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780928"/>
            <a:ext cx="1800200" cy="101300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14 275,9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15 877,6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14 031,1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13 871,1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13 871,1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41 773,3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79208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8. Муниципальная программа «Развитие инвестиционной, инновационной деятельности, малого и среднего предпринимательства на территории </a:t>
            </a:r>
            <a:r>
              <a:rPr lang="ru-RU" sz="16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16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6101237"/>
              </p:ext>
            </p:extLst>
          </p:nvPr>
        </p:nvGraphicFramePr>
        <p:xfrm>
          <a:off x="107504" y="3356993"/>
          <a:ext cx="8927976" cy="157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21"/>
                <a:gridCol w="7205955"/>
              </a:tblGrid>
              <a:tr h="44305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устойчивого функционирования и  развития малого и среднего предпринимательства, роста улучшения инвестиционного климата  на территории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6583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803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763,0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760,0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имущественная, информационно-консультативная, финансовая поддержка субъектов малого и среднего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предпринимательства;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Имущественная, информационно-консультативная,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финансовая поддержка субъектов малого и среднего предпринимательства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clipart_of_27045_sm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76872"/>
            <a:ext cx="1679848" cy="1097868"/>
          </a:xfrm>
          <a:prstGeom prst="rect">
            <a:avLst/>
          </a:prstGeom>
        </p:spPr>
      </p:pic>
      <p:pic>
        <p:nvPicPr>
          <p:cNvPr id="10" name="Рисунок 9" descr="image_resize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1187624" cy="1085867"/>
          </a:xfrm>
          <a:prstGeom prst="rect">
            <a:avLst/>
          </a:prstGeom>
        </p:spPr>
      </p:pic>
      <p:pic>
        <p:nvPicPr>
          <p:cNvPr id="11" name="Рисунок 10" descr="f97c07b88e69cc4350ea86abd7142d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276872"/>
            <a:ext cx="1547664" cy="1076732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276872"/>
            <a:ext cx="1560690" cy="1080120"/>
          </a:xfrm>
          <a:prstGeom prst="rect">
            <a:avLst/>
          </a:prstGeom>
        </p:spPr>
      </p:pic>
      <p:pic>
        <p:nvPicPr>
          <p:cNvPr id="13" name="Рисунок 12" descr="wor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276872"/>
            <a:ext cx="1584176" cy="1086818"/>
          </a:xfrm>
          <a:prstGeom prst="rect">
            <a:avLst/>
          </a:prstGeom>
        </p:spPr>
      </p:pic>
      <p:pic>
        <p:nvPicPr>
          <p:cNvPr id="14" name="Рисунок 13" descr="1368626202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2276872"/>
            <a:ext cx="1622498" cy="108012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55679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16 210,9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8 100,7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763,0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763,0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763,0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2 289,0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4323870"/>
              </p:ext>
            </p:extLst>
          </p:nvPr>
        </p:nvGraphicFramePr>
        <p:xfrm>
          <a:off x="0" y="4941168"/>
          <a:ext cx="8964488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064"/>
                <a:gridCol w="7235424"/>
              </a:tblGrid>
              <a:tr h="29821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69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-получат муниципальную поддержку – по 3 субъекта малого и среднего предпринимательства ежегодно;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 секторе малого и среднего предпринимательства   будет создано ежегодно по 10 рабочих мест;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менее 60 рабочих мест в секторе малого и среднего предпринимательства ежегодно;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более 62,0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рублей внебюджетных  инвестиций в секторе малого и среднего предпринимательства ежегодно.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6848"/>
            <a:ext cx="8208912" cy="6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8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115212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9. Муниципальная программа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«Развитие современной и эффективной транспортной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системы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2718753"/>
              </p:ext>
            </p:extLst>
          </p:nvPr>
        </p:nvGraphicFramePr>
        <p:xfrm>
          <a:off x="0" y="3501008"/>
          <a:ext cx="9144000" cy="316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360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современной и эффективной транспортной инфраструктуры.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транспортных услуг для населения.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комплексной безопасности дорожного движения.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35108,1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ремонт и содержание автомобильных дорог  общего пользования местного значения сельских поселений и межселенной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территории;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64042,2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организация пассажирских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перевозок</a:t>
                      </a:r>
                      <a:r>
                        <a:rPr lang="ru-RU" sz="1200" i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автотранспортом 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442,5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человек ежегодно;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438,9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повышение безопасности дорожного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движения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Увеличение</a:t>
                      </a:r>
                      <a:r>
                        <a:rPr lang="ru-RU" sz="1200" i="1" baseline="0" dirty="0" smtClean="0">
                          <a:latin typeface="+mn-lt"/>
                          <a:ea typeface="Calibri"/>
                          <a:cs typeface="Times New Roman"/>
                        </a:rPr>
                        <a:t> оборудованных участков дорожными знаками «Пешеходный переход» и нанесение дорожной разметки «Зебра»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-снижение удельного веса дорог, не отвечающих нормативным требованиям, с 68% в 2014 году до 62% в 2023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-сохранение транспортной подвижности населения  в 2021 году показатель составит  9,72 поездок на одного человека.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1431417397539_ledovaya_pereprava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2420888"/>
            <a:ext cx="1475656" cy="1080918"/>
          </a:xfrm>
          <a:prstGeom prst="rect">
            <a:avLst/>
          </a:prstGeom>
        </p:spPr>
      </p:pic>
      <p:pic>
        <p:nvPicPr>
          <p:cNvPr id="11" name="Рисунок 10" descr="x400_i122_1109_6b_95aba21a06e5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923502" cy="1080120"/>
          </a:xfrm>
          <a:prstGeom prst="rect">
            <a:avLst/>
          </a:prstGeom>
        </p:spPr>
      </p:pic>
      <p:pic>
        <p:nvPicPr>
          <p:cNvPr id="12" name="Рисунок 11" descr="getImage-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420888"/>
            <a:ext cx="1440160" cy="1080120"/>
          </a:xfrm>
          <a:prstGeom prst="rect">
            <a:avLst/>
          </a:prstGeom>
        </p:spPr>
      </p:pic>
      <p:pic>
        <p:nvPicPr>
          <p:cNvPr id="13" name="Рисунок 12" descr="wps-wpimage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420888"/>
            <a:ext cx="1621802" cy="1080120"/>
          </a:xfrm>
          <a:prstGeom prst="rect">
            <a:avLst/>
          </a:prstGeom>
        </p:spPr>
      </p:pic>
      <p:pic>
        <p:nvPicPr>
          <p:cNvPr id="14" name="Рисунок 13" descr="file53881581_eee5f1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420888"/>
            <a:ext cx="1943073" cy="1080120"/>
          </a:xfrm>
          <a:prstGeom prst="rect">
            <a:avLst/>
          </a:prstGeom>
        </p:spPr>
      </p:pic>
      <p:pic>
        <p:nvPicPr>
          <p:cNvPr id="15" name="Рисунок 14" descr="5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420888"/>
            <a:ext cx="1440159" cy="108012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700809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86 589,6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91 745,5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99 589,2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65 980,8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66 338,4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231 908,4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836712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10. Муниципальная программа «Обеспечение доступным и комфортным жильем  граждан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3442357"/>
              </p:ext>
            </p:extLst>
          </p:nvPr>
        </p:nvGraphicFramePr>
        <p:xfrm>
          <a:off x="0" y="3573017"/>
          <a:ext cx="914400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505773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жилья и улучшение жилищных условий граждан, проживающих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0346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3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Возмещение расходов на оплату стоимости найма жилых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помещений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500,0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Актуализация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документов территориального планирования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755,4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Капитальный ремонт служебных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жилых помещений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2 000,0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Обеспечение жильем работников бюджетной сферы</a:t>
                      </a:r>
                      <a:endParaRPr lang="ru-RU" sz="1200" b="0" dirty="0"/>
                    </a:p>
                  </a:txBody>
                  <a:tcPr marL="68580" marR="68580" marT="0" marB="0">
                    <a:noFill/>
                  </a:tcPr>
                </a:tc>
              </a:tr>
              <a:tr h="28194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09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доли работников бюджетной сферы, обеспеченных жильем, в общем количестве работников бюджетной сферы, нуждающихся в служебных жилых помещениях, с 9,09% в 2015 году до 12,0% в 2023 году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972068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1547664" cy="1080947"/>
          </a:xfrm>
          <a:prstGeom prst="rect">
            <a:avLst/>
          </a:prstGeom>
        </p:spPr>
      </p:pic>
      <p:pic>
        <p:nvPicPr>
          <p:cNvPr id="10" name="Рисунок 9" descr="photo_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92896"/>
            <a:ext cx="1651248" cy="1096532"/>
          </a:xfrm>
          <a:prstGeom prst="rect">
            <a:avLst/>
          </a:prstGeom>
        </p:spPr>
      </p:pic>
      <p:pic>
        <p:nvPicPr>
          <p:cNvPr id="11" name="Рисунок 10" descr="zemla_azovo_100548052012542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492896"/>
            <a:ext cx="1405034" cy="1080120"/>
          </a:xfrm>
          <a:prstGeom prst="rect">
            <a:avLst/>
          </a:prstGeom>
        </p:spPr>
      </p:pic>
      <p:pic>
        <p:nvPicPr>
          <p:cNvPr id="12" name="Рисунок 11" descr="c75dd08c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3821" y="2492896"/>
            <a:ext cx="1620179" cy="1080119"/>
          </a:xfrm>
          <a:prstGeom prst="rect">
            <a:avLst/>
          </a:prstGeom>
        </p:spPr>
      </p:pic>
      <p:pic>
        <p:nvPicPr>
          <p:cNvPr id="13" name="Рисунок 12" descr="knf8b64f3f30198ad3324f0dc45b82492cd_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492896"/>
            <a:ext cx="1440159" cy="1083719"/>
          </a:xfrm>
          <a:prstGeom prst="rect">
            <a:avLst/>
          </a:prstGeom>
        </p:spPr>
      </p:pic>
      <p:pic>
        <p:nvPicPr>
          <p:cNvPr id="14" name="Рисунок 13" descr="2129621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492896"/>
            <a:ext cx="1594270" cy="108012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772816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3 138,2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1 339,5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3 855,4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21 534,7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26 490,1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11. Муниципальная программа «Управление муниципальными финансами» 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31882"/>
              </p:ext>
            </p:extLst>
          </p:nvPr>
        </p:nvGraphicFramePr>
        <p:xfrm>
          <a:off x="0" y="3789039"/>
          <a:ext cx="9144000" cy="2880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48887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повышение качества и прозрачности управления муниципальными финансами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9332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130004,2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межбюджетные трансферты поселениям Богучанского района на  выравнивание бюджетной обеспеченности и обеспечение сбалансированности бюджетов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поселений;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17086,2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Иные межбюджетные трансферты поселениям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района на выполнение отдельных государственных полномочий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1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18968,3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3105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2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-положительное значение оценки  исполнения отдельных государственных полномочий органами местного самоуправления достигнут 100%;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-отсутствие в местных бюджетах просроченной кредиторской задолженности по выплате заработной платы работникам бюджетной сферы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16631_p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1547664" cy="936104"/>
          </a:xfrm>
          <a:prstGeom prst="rect">
            <a:avLst/>
          </a:prstGeom>
        </p:spPr>
      </p:pic>
      <p:pic>
        <p:nvPicPr>
          <p:cNvPr id="10" name="Рисунок 9" descr="f8bcfd1f-3e4d-4501-959c-35f89ac86eb3$Read.SmallTo(1000,100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9"/>
            <a:ext cx="1444516" cy="936104"/>
          </a:xfrm>
          <a:prstGeom prst="rect">
            <a:avLst/>
          </a:prstGeom>
        </p:spPr>
      </p:pic>
      <p:pic>
        <p:nvPicPr>
          <p:cNvPr id="11" name="Рисунок 10" descr="328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780928"/>
            <a:ext cx="1691680" cy="936104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780928"/>
            <a:ext cx="1547664" cy="936104"/>
          </a:xfrm>
          <a:prstGeom prst="rect">
            <a:avLst/>
          </a:prstGeom>
        </p:spPr>
      </p:pic>
      <p:pic>
        <p:nvPicPr>
          <p:cNvPr id="13" name="Рисунок 12" descr="main17065871_4d5c30b8f0169631fdee1bd2eac16af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80929"/>
            <a:ext cx="1534691" cy="936104"/>
          </a:xfrm>
          <a:prstGeom prst="rect">
            <a:avLst/>
          </a:prstGeom>
        </p:spPr>
      </p:pic>
      <p:pic>
        <p:nvPicPr>
          <p:cNvPr id="14" name="Рисунок 13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80928"/>
            <a:ext cx="1440160" cy="93610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134038,6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159254,9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166058,7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127845,0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128079,7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421983,4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12. Муниципальная программа «Развитие сельского хозяйства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 общий объем расходов по программе, в 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354214"/>
              </p:ext>
            </p:extLst>
          </p:nvPr>
        </p:nvGraphicFramePr>
        <p:xfrm>
          <a:off x="0" y="3933057"/>
          <a:ext cx="9144000" cy="246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25022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Развитие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сельских территорий, рост занятости и уровня жизни сельского населения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022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83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8,7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субсидии гражданам, ведущим личное подсобное </a:t>
                      </a:r>
                      <a:r>
                        <a:rPr lang="ru-RU" sz="1200" dirty="0" smtClean="0"/>
                        <a:t>хозяйство, </a:t>
                      </a:r>
                      <a:r>
                        <a:rPr lang="ru-RU" sz="1200" dirty="0"/>
                        <a:t>на возмещение части затрат  на уплату процентов по </a:t>
                      </a:r>
                      <a:r>
                        <a:rPr lang="ru-RU" sz="1200" dirty="0" smtClean="0"/>
                        <a:t>кредитам;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500,7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предупреждение возникновения и распространения </a:t>
                      </a:r>
                      <a:r>
                        <a:rPr lang="ru-RU" sz="1200" dirty="0" smtClean="0"/>
                        <a:t>заболеваний, </a:t>
                      </a:r>
                      <a:r>
                        <a:rPr lang="ru-RU" sz="1200" dirty="0"/>
                        <a:t>опасных для человека и </a:t>
                      </a:r>
                      <a:r>
                        <a:rPr lang="ru-RU" sz="1200" dirty="0" smtClean="0"/>
                        <a:t>животных;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93,0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Проведение работ по уничтожению сорняков дикорастущей конопли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1739,2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обеспечение реализации муниципальной программы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481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 ОСНОВНЫЕ РЕЗУЛЬТАТЫ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6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-</a:t>
                      </a:r>
                      <a:r>
                        <a:rPr lang="ru-RU" sz="1200" b="1" dirty="0" smtClean="0"/>
                        <a:t>рост </a:t>
                      </a:r>
                      <a:r>
                        <a:rPr lang="ru-RU" sz="1200" b="1" dirty="0"/>
                        <a:t>количества граждан, ведущих личное подсобное хозяйство, осуществивших привлечение кредитных </a:t>
                      </a:r>
                      <a:r>
                        <a:rPr lang="ru-RU" sz="1200" b="1" dirty="0" smtClean="0"/>
                        <a:t>средств, </a:t>
                      </a:r>
                      <a:r>
                        <a:rPr lang="ru-RU" sz="1200" b="1" dirty="0"/>
                        <a:t>на </a:t>
                      </a:r>
                      <a:r>
                        <a:rPr lang="ru-RU" sz="1200" b="1" dirty="0" smtClean="0"/>
                        <a:t>8  человек;</a:t>
                      </a:r>
                      <a:endParaRPr lang="ru-RU" sz="12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- Предупреждение возникновения</a:t>
                      </a:r>
                      <a:r>
                        <a:rPr lang="ru-RU" sz="1200" b="1" baseline="0" dirty="0" smtClean="0"/>
                        <a:t> и распространения заболеваний, опасных для человека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 descr="73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4" y="2780928"/>
            <a:ext cx="1751856" cy="1168816"/>
          </a:xfrm>
          <a:prstGeom prst="rect">
            <a:avLst/>
          </a:prstGeom>
        </p:spPr>
      </p:pic>
      <p:pic>
        <p:nvPicPr>
          <p:cNvPr id="11" name="Рисунок 10" descr="0b055a3ae87dddde9dc442f17b59c8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1656183" cy="1224136"/>
          </a:xfrm>
          <a:prstGeom prst="rect">
            <a:avLst/>
          </a:prstGeom>
        </p:spPr>
      </p:pic>
      <p:pic>
        <p:nvPicPr>
          <p:cNvPr id="12" name="Рисунок 11" descr="7cf42955a4c8b28126e8fab195fce7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780928"/>
            <a:ext cx="1691680" cy="1152128"/>
          </a:xfrm>
          <a:prstGeom prst="rect">
            <a:avLst/>
          </a:prstGeom>
        </p:spPr>
      </p:pic>
      <p:pic>
        <p:nvPicPr>
          <p:cNvPr id="13" name="Рисунок 12" descr="1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780928"/>
            <a:ext cx="1474724" cy="1152128"/>
          </a:xfrm>
          <a:prstGeom prst="rect">
            <a:avLst/>
          </a:prstGeom>
        </p:spPr>
      </p:pic>
      <p:pic>
        <p:nvPicPr>
          <p:cNvPr id="15" name="Рисунок 14" descr="20130718_fo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780928"/>
            <a:ext cx="1543720" cy="1157790"/>
          </a:xfrm>
          <a:prstGeom prst="rect">
            <a:avLst/>
          </a:prstGeom>
        </p:spPr>
      </p:pic>
      <p:pic>
        <p:nvPicPr>
          <p:cNvPr id="14" name="Рисунок 13" descr="Question_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80928"/>
            <a:ext cx="1475656" cy="115285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1 881,5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1 574,3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1 850,9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1 854,7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1 861,6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5 567,2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79208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13. Муниципальная программа «Содействие развитию гражданского общества 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 общий объем расходов по программе, в 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44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354214"/>
              </p:ext>
            </p:extLst>
          </p:nvPr>
        </p:nvGraphicFramePr>
        <p:xfrm>
          <a:off x="0" y="3429003"/>
          <a:ext cx="9144000" cy="300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60466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условий для развития гражданского общества посредством взаимодействия граждан, социально ориентированных некоммерческих организаций, органов власти и бизнес сообщества, способствующих решению социальных проблем жителей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8133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150,0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Поддержка социально ориентированных некоммерческих организаций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500,7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Обеспечение информационными ресурсами</a:t>
                      </a:r>
                      <a:r>
                        <a:rPr lang="ru-RU" sz="1200" baseline="0" dirty="0" smtClean="0"/>
                        <a:t> гражданской тематики населения </a:t>
                      </a:r>
                      <a:r>
                        <a:rPr lang="ru-RU" sz="1200" baseline="0" dirty="0" err="1" smtClean="0"/>
                        <a:t>Богучанского</a:t>
                      </a:r>
                      <a:r>
                        <a:rPr lang="ru-RU" sz="1200" baseline="0" dirty="0" smtClean="0"/>
                        <a:t> района для решения социальных проблем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527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 ОСНОВНЫЕ РЕЗУЛЬТАТЫ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221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-</a:t>
                      </a:r>
                      <a:r>
                        <a:rPr lang="ru-RU" sz="1200" b="1" dirty="0" smtClean="0"/>
                        <a:t>создание социально ориентированных некоммерческих организаций в </a:t>
                      </a:r>
                      <a:r>
                        <a:rPr lang="ru-RU" sz="1200" b="1" dirty="0" err="1" smtClean="0"/>
                        <a:t>Богучанскаом</a:t>
                      </a:r>
                      <a:r>
                        <a:rPr lang="ru-RU" sz="1200" b="1" dirty="0" smtClean="0"/>
                        <a:t> районе в количестве 12 к 2023 году;</a:t>
                      </a:r>
                      <a:endParaRPr lang="ru-RU" sz="12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/>
                        <a:t>Рост социально ориентированных некоммерческих организаций, получивших поддержку на муниципальном уровне оп 3 ежегодно;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-вовлечение добровольцев (членов проектных команд) в реализацию проектов, услуг социально ориентированных некоммерческих организаций, более 25 к 2023 году.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772816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2021-2023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250,0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530" name="Picture 2" descr="https://so-krat.ru/sites/default/files/imagecrop/gr.obshchestvo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5"/>
            <a:ext cx="1907704" cy="864095"/>
          </a:xfrm>
          <a:prstGeom prst="rect">
            <a:avLst/>
          </a:prstGeom>
          <a:noFill/>
        </p:spPr>
      </p:pic>
      <p:pic>
        <p:nvPicPr>
          <p:cNvPr id="22532" name="Picture 4" descr="https://www.berix.ru/uploads/moskov/txt/10710-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1872208" cy="864096"/>
          </a:xfrm>
          <a:prstGeom prst="rect">
            <a:avLst/>
          </a:prstGeom>
          <a:noFill/>
        </p:spPr>
      </p:pic>
      <p:pic>
        <p:nvPicPr>
          <p:cNvPr id="22534" name="Picture 6" descr="https://avatars.mds.yandex.net/get-zen_doc/2419806/pub_5f16ea7e4f7f14368f5734c9_5f16ea8ca0fe8b62023eaf57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79912" y="2564904"/>
            <a:ext cx="1800200" cy="864096"/>
          </a:xfrm>
          <a:prstGeom prst="rect">
            <a:avLst/>
          </a:prstGeom>
          <a:noFill/>
        </p:spPr>
      </p:pic>
      <p:pic>
        <p:nvPicPr>
          <p:cNvPr id="22536" name="Picture 8" descr="https://pbs.twimg.com/media/DSIXU_jWsAArv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575571"/>
            <a:ext cx="1728192" cy="853429"/>
          </a:xfrm>
          <a:prstGeom prst="rect">
            <a:avLst/>
          </a:prstGeom>
          <a:noFill/>
        </p:spPr>
      </p:pic>
      <p:pic>
        <p:nvPicPr>
          <p:cNvPr id="22540" name="Picture 12" descr="https://www.undp.org/content/dam/kazakhstan/img/stories/2020/youth%20exchange%20forum.jpg/_jcr_content/renditions/cq5dam.thumbnail.319.3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2022" y="2564904"/>
            <a:ext cx="184197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(данные за 2020 год)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412005"/>
          <a:ext cx="8064896" cy="5384516"/>
        </p:xfrm>
        <a:graphic>
          <a:graphicData uri="http://schemas.openxmlformats.org/drawingml/2006/table">
            <a:tbl>
              <a:tblPr/>
              <a:tblGrid>
                <a:gridCol w="702857"/>
                <a:gridCol w="4028520"/>
                <a:gridCol w="1722336"/>
                <a:gridCol w="161118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п\п\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Ед. изм.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Количество учреждений финансируемых из районного бюджета: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детских садов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школ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99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учреждений дополнительного образования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99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учреждений культуры (включая 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28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филиала)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1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библиотек (включая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филиала)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доходов районного бюджета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49,5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49,6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жилищно-коммунальное хозяйство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6,2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образование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28,6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культуру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5,2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социальную политику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1,3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9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физическую культуру и спорт в расчете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0,4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97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Объем расходов районного бюджета на содержание органов местного самоуправления в расчете на одного жителя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2,1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8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Протяженность автодорог общего пользования по району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км.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406,8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1070828"/>
            <a:ext cx="46420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на 01.01.2020 составляет 45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468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99592" y="5891312"/>
            <a:ext cx="288032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75018" y="5902345"/>
            <a:ext cx="5141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на 01.01.2017 составляет 45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373 человек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908719"/>
          <a:ext cx="8568952" cy="5824326"/>
        </p:xfrm>
        <a:graphic>
          <a:graphicData uri="http://schemas.openxmlformats.org/drawingml/2006/table">
            <a:tbl>
              <a:tblPr/>
              <a:tblGrid>
                <a:gridCol w="504056"/>
                <a:gridCol w="4523032"/>
                <a:gridCol w="1829983"/>
                <a:gridCol w="1711881"/>
              </a:tblGrid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протяженности автомобильных дорог общего пользовании я местного значения, не отвечающих нормативны требованиям, в общей протяженности автомобильных дорог общего пользования местного значения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29,5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 в общей численности населения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73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состоящих на учете для определения в муниципальные дошкольные образовательные учреждения в общей численности детей в возрасте 1-6 лет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788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98,26</a:t>
                      </a:r>
                      <a:endParaRPr lang="ru-RU" sz="1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одного жителя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Удовлетворенность населения деятельностью органов местного самоуправления Богучанского района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 от числа опрошенных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38,7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28878,15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26113,21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315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 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35744,47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 получающих дошкольную образовательную услугу и (или)  услугу по их содержанию в муниципальных образовательных учреждениях, в общей численности детей в возрасте 1-6 лет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66,0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  <a:tr h="63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 муниципальных общеобразовательных учреждений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1,74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0" marR="17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</p:spPr>
        <p:txBody>
          <a:bodyPr/>
          <a:lstStyle/>
          <a:p>
            <a:fld id="{3D2303EA-ABBB-472A-B0B1-8935162A5CB0}" type="slidenum">
              <a:rPr lang="ru-RU" sz="1400" b="1" smtClean="0">
                <a:solidFill>
                  <a:schemeClr val="tx1"/>
                </a:solidFill>
              </a:rPr>
              <a:pPr/>
              <a:t>47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60648"/>
            <a:ext cx="4248472" cy="6480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04664"/>
            <a:ext cx="334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ПОЛЕЗНАЯ ИНФОРМАЦИЯ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1340768"/>
            <a:ext cx="6048672" cy="1008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ФИНАНСОВОЕ УПРАВЛЕНИЕ БОГУЧАНСКОГО РАЙОНА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2420888"/>
            <a:ext cx="288032" cy="5760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3068960"/>
            <a:ext cx="7776864" cy="3384376"/>
          </a:xfrm>
          <a:prstGeom prst="roundRect">
            <a:avLst>
              <a:gd name="adj" fmla="val 17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43608" y="3284985"/>
          <a:ext cx="7200800" cy="2952328"/>
        </p:xfrm>
        <a:graphic>
          <a:graphicData uri="http://schemas.openxmlformats.org/drawingml/2006/table">
            <a:tbl>
              <a:tblPr/>
              <a:tblGrid>
                <a:gridCol w="3600024"/>
                <a:gridCol w="3600776"/>
              </a:tblGrid>
              <a:tr h="29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Богучаны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ул.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Перенсона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д. 30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ТЕЛЕФОНЫ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Приемная          28064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Руководитель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22172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АДРЕС ЭЛЕКТРОННОЙ ПОЧТЫ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Fin-upravlenie@yandex.ru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ГРАФИК РАБОТЫ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Понедельник-пятница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с 9-00 до 17-00,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обед с 13-00 до 14-00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выходной: суббота, воскресенье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И.О. НАЧАЛЬНИКА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Монахова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Валентина Ивановна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ЧАСЫ ПРИЕМА ГРАЖДАН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 9-00 до 13-00, с 14-00 до 16-00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339336"/>
            <a:ext cx="5958941" cy="490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980728"/>
            <a:ext cx="6264696" cy="554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7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44298"/>
            <a:ext cx="5778921" cy="51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8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387" y="1287594"/>
            <a:ext cx="5941217" cy="47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5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9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02721"/>
            <a:ext cx="5941217" cy="32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11116</TotalTime>
  <Words>5161</Words>
  <Application>Microsoft Office PowerPoint</Application>
  <PresentationFormat>Экран (4:3)</PresentationFormat>
  <Paragraphs>1583</Paragraphs>
  <Slides>47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БОГУЧАНСКИЙ  РАЙОН ОБЩИЕ СВЕДЕНИЯ </vt:lpstr>
      <vt:lpstr>Сравнительные данные по бюджету  на 2021 год  в тыс. рублей </vt:lpstr>
      <vt:lpstr>Сравнительные данные по бюджету  на 2021 год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МЕЖБЮДЖЕТНЫЕ ОТНОШЕНИЯ </vt:lpstr>
      <vt:lpstr>НАЦИОНАЛЬНЫЕ ПРОЕКТЫ НА 2021-2023 ГОДЫ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Фин.управление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Userrfu</cp:lastModifiedBy>
  <cp:revision>879</cp:revision>
  <cp:lastPrinted>2016-03-10T08:27:54Z</cp:lastPrinted>
  <dcterms:created xsi:type="dcterms:W3CDTF">2014-02-05T08:33:40Z</dcterms:created>
  <dcterms:modified xsi:type="dcterms:W3CDTF">2021-03-19T10:17:21Z</dcterms:modified>
</cp:coreProperties>
</file>