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284" y="-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g"/></Relationships>
</file>

<file path=ppt/diagrams/_rels/drawing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FA8EACE-FBD4-4E76-A969-599897902E42}" type="doc">
      <dgm:prSet loTypeId="urn:microsoft.com/office/officeart/2005/8/layout/bList2" loCatId="picture" qsTypeId="urn:microsoft.com/office/officeart/2005/8/quickstyle/simple1" qsCatId="simple" csTypeId="urn:microsoft.com/office/officeart/2005/8/colors/accent1_2" csCatId="accent1" phldr="1"/>
      <dgm:spPr/>
    </dgm:pt>
    <dgm:pt modelId="{3E4211BD-6684-4FB6-A040-2F8C18970C86}">
      <dgm:prSet phldrT="[Текст]" custT="1"/>
      <dgm:spPr>
        <a:solidFill>
          <a:schemeClr val="accent6">
            <a:lumMod val="50000"/>
          </a:schemeClr>
        </a:solidFill>
        <a:ln>
          <a:solidFill>
            <a:schemeClr val="accent6">
              <a:lumMod val="50000"/>
            </a:schemeClr>
          </a:solidFill>
        </a:ln>
      </dgm:spPr>
      <dgm:t>
        <a:bodyPr/>
        <a:lstStyle/>
        <a:p>
          <a:r>
            <a:rPr lang="ru-RU" sz="2400" dirty="0" smtClean="0"/>
            <a:t>№ 212-ФЗ от 24.07.2009 </a:t>
          </a:r>
          <a:endParaRPr lang="ru-RU" sz="2400" dirty="0"/>
        </a:p>
      </dgm:t>
    </dgm:pt>
    <dgm:pt modelId="{C5AB8E42-B6EE-40C7-BCE3-2850E3743DBD}" type="parTrans" cxnId="{440F95E0-C28B-4FA6-A209-BCC949B7C36B}">
      <dgm:prSet/>
      <dgm:spPr/>
      <dgm:t>
        <a:bodyPr/>
        <a:lstStyle/>
        <a:p>
          <a:endParaRPr lang="ru-RU"/>
        </a:p>
      </dgm:t>
    </dgm:pt>
    <dgm:pt modelId="{603D952B-87FE-4567-BEDD-863EFB9704A3}" type="sibTrans" cxnId="{440F95E0-C28B-4FA6-A209-BCC949B7C36B}">
      <dgm:prSet/>
      <dgm:spPr/>
      <dgm:t>
        <a:bodyPr/>
        <a:lstStyle/>
        <a:p>
          <a:endParaRPr lang="ru-RU"/>
        </a:p>
      </dgm:t>
    </dgm:pt>
    <dgm:pt modelId="{66C848ED-DC3C-469D-9134-413667F54DFC}">
      <dgm:prSet phldrT="[Текст]" custT="1"/>
      <dgm:spPr>
        <a:solidFill>
          <a:schemeClr val="accent3">
            <a:lumMod val="50000"/>
          </a:schemeClr>
        </a:solidFill>
        <a:ln>
          <a:solidFill>
            <a:schemeClr val="accent3">
              <a:lumMod val="50000"/>
            </a:schemeClr>
          </a:solidFill>
        </a:ln>
      </dgm:spPr>
      <dgm:t>
        <a:bodyPr/>
        <a:lstStyle/>
        <a:p>
          <a:r>
            <a:rPr lang="ru-RU" sz="2400" dirty="0" smtClean="0"/>
            <a:t>№ 125-ФЗ от 24.07.1998</a:t>
          </a:r>
          <a:endParaRPr lang="ru-RU" sz="2400" dirty="0"/>
        </a:p>
      </dgm:t>
    </dgm:pt>
    <dgm:pt modelId="{F9FA29D4-6221-4CF0-BBEE-2C44CEC361B0}" type="parTrans" cxnId="{9815A6C9-604C-48AF-81F6-9B1B558F64F1}">
      <dgm:prSet/>
      <dgm:spPr/>
      <dgm:t>
        <a:bodyPr/>
        <a:lstStyle/>
        <a:p>
          <a:endParaRPr lang="ru-RU"/>
        </a:p>
      </dgm:t>
    </dgm:pt>
    <dgm:pt modelId="{1B0DDDFA-370A-406F-957A-BED605DE6B2C}" type="sibTrans" cxnId="{9815A6C9-604C-48AF-81F6-9B1B558F64F1}">
      <dgm:prSet/>
      <dgm:spPr/>
      <dgm:t>
        <a:bodyPr/>
        <a:lstStyle/>
        <a:p>
          <a:endParaRPr lang="ru-RU"/>
        </a:p>
      </dgm:t>
    </dgm:pt>
    <dgm:pt modelId="{EEED0E2C-AD50-452B-8A4A-7A6C539E7366}">
      <dgm:prSet custT="1"/>
      <dgm:spPr>
        <a:ln>
          <a:solidFill>
            <a:schemeClr val="accent6">
              <a:lumMod val="50000"/>
            </a:schemeClr>
          </a:solidFill>
        </a:ln>
      </dgm:spPr>
      <dgm:t>
        <a:bodyPr/>
        <a:lstStyle/>
        <a:p>
          <a:r>
            <a:rPr lang="ru-RU" sz="2000" b="1" dirty="0" smtClean="0">
              <a:solidFill>
                <a:schemeClr val="accent6">
                  <a:lumMod val="50000"/>
                </a:schemeClr>
              </a:solidFill>
            </a:rPr>
            <a:t>на случай временной нетрудоспособности и в связи с материнством (</a:t>
          </a:r>
          <a:r>
            <a:rPr lang="ru-RU" sz="2000" b="1" dirty="0" err="1" smtClean="0">
              <a:solidFill>
                <a:schemeClr val="accent6">
                  <a:lumMod val="50000"/>
                </a:schemeClr>
              </a:solidFill>
            </a:rPr>
            <a:t>ВНиМ</a:t>
          </a:r>
          <a:r>
            <a:rPr lang="ru-RU" sz="2000" b="1" dirty="0" smtClean="0">
              <a:solidFill>
                <a:schemeClr val="accent6">
                  <a:lumMod val="50000"/>
                </a:schemeClr>
              </a:solidFill>
            </a:rPr>
            <a:t>)</a:t>
          </a:r>
          <a:endParaRPr lang="ru-RU" sz="2000" dirty="0"/>
        </a:p>
      </dgm:t>
    </dgm:pt>
    <dgm:pt modelId="{D848EF61-8B85-4FE6-A9F8-84D700D39D69}" type="parTrans" cxnId="{D9E5F195-B9B7-43E2-808E-C6D52B4790DC}">
      <dgm:prSet/>
      <dgm:spPr/>
      <dgm:t>
        <a:bodyPr/>
        <a:lstStyle/>
        <a:p>
          <a:endParaRPr lang="ru-RU"/>
        </a:p>
      </dgm:t>
    </dgm:pt>
    <dgm:pt modelId="{93B704F4-3F81-4357-B5AE-37958DB1BE18}" type="sibTrans" cxnId="{D9E5F195-B9B7-43E2-808E-C6D52B4790DC}">
      <dgm:prSet/>
      <dgm:spPr/>
      <dgm:t>
        <a:bodyPr/>
        <a:lstStyle/>
        <a:p>
          <a:endParaRPr lang="ru-RU"/>
        </a:p>
      </dgm:t>
    </dgm:pt>
    <dgm:pt modelId="{0D72F429-36A8-4F46-9BA3-4256C3A787F9}">
      <dgm:prSet/>
      <dgm:spPr>
        <a:ln>
          <a:solidFill>
            <a:schemeClr val="accent3">
              <a:lumMod val="50000"/>
            </a:schemeClr>
          </a:solidFill>
        </a:ln>
      </dgm:spPr>
      <dgm:t>
        <a:bodyPr/>
        <a:lstStyle/>
        <a:p>
          <a:r>
            <a:rPr lang="ru-RU" b="1" dirty="0" smtClean="0">
              <a:solidFill>
                <a:schemeClr val="accent3">
                  <a:lumMod val="50000"/>
                </a:schemeClr>
              </a:solidFill>
            </a:rPr>
            <a:t>от несчастных случаев на производстве и профессиональных заболеваний 	(НС)</a:t>
          </a:r>
          <a:endParaRPr lang="ru-RU" dirty="0"/>
        </a:p>
      </dgm:t>
    </dgm:pt>
    <dgm:pt modelId="{1384B62C-B900-45C1-BF65-CAD56E345B2F}" type="parTrans" cxnId="{456FDBDB-B9DF-4718-96BA-5524AEF00E96}">
      <dgm:prSet/>
      <dgm:spPr/>
      <dgm:t>
        <a:bodyPr/>
        <a:lstStyle/>
        <a:p>
          <a:endParaRPr lang="ru-RU"/>
        </a:p>
      </dgm:t>
    </dgm:pt>
    <dgm:pt modelId="{C23AC517-68E8-4BF4-AD78-799D0853D1BD}" type="sibTrans" cxnId="{456FDBDB-B9DF-4718-96BA-5524AEF00E96}">
      <dgm:prSet/>
      <dgm:spPr/>
      <dgm:t>
        <a:bodyPr/>
        <a:lstStyle/>
        <a:p>
          <a:endParaRPr lang="ru-RU"/>
        </a:p>
      </dgm:t>
    </dgm:pt>
    <dgm:pt modelId="{0BB866BA-A22D-40BD-BF88-AE9CA4B2B85C}" type="pres">
      <dgm:prSet presAssocID="{BFA8EACE-FBD4-4E76-A969-599897902E42}" presName="diagram" presStyleCnt="0">
        <dgm:presLayoutVars>
          <dgm:dir/>
          <dgm:animLvl val="lvl"/>
          <dgm:resizeHandles val="exact"/>
        </dgm:presLayoutVars>
      </dgm:prSet>
      <dgm:spPr/>
    </dgm:pt>
    <dgm:pt modelId="{9799A27A-44A5-4AB9-946E-836D5519D69F}" type="pres">
      <dgm:prSet presAssocID="{3E4211BD-6684-4FB6-A040-2F8C18970C86}" presName="compNode" presStyleCnt="0"/>
      <dgm:spPr/>
    </dgm:pt>
    <dgm:pt modelId="{21147E46-C0AD-4547-AE90-80F3C401AD04}" type="pres">
      <dgm:prSet presAssocID="{3E4211BD-6684-4FB6-A040-2F8C18970C86}" presName="childRect" presStyleLbl="bgAcc1" presStyleIdx="0" presStyleCnt="2" custLinFactNeighborX="-102" custLinFactNeighborY="1014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1D275DB-64C4-4C3F-B31F-689A4006D54D}" type="pres">
      <dgm:prSet presAssocID="{3E4211BD-6684-4FB6-A040-2F8C18970C86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1503C01-82BE-4918-935D-4A2081ACBB9E}" type="pres">
      <dgm:prSet presAssocID="{3E4211BD-6684-4FB6-A040-2F8C18970C86}" presName="parentRect" presStyleLbl="alignNode1" presStyleIdx="0" presStyleCnt="2" custLinFactNeighborX="-102" custLinFactNeighborY="19772"/>
      <dgm:spPr/>
      <dgm:t>
        <a:bodyPr/>
        <a:lstStyle/>
        <a:p>
          <a:endParaRPr lang="ru-RU"/>
        </a:p>
      </dgm:t>
    </dgm:pt>
    <dgm:pt modelId="{67B4F08D-E02B-42BD-807E-DDF4374287DE}" type="pres">
      <dgm:prSet presAssocID="{3E4211BD-6684-4FB6-A040-2F8C18970C86}" presName="adorn" presStyleLbl="fgAccFollowNode1" presStyleIdx="0" presStyleCnt="2" custScaleX="167020" custScaleY="159210" custLinFactNeighborX="10435" custLinFactNeighborY="87559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5000" b="-25000"/>
          </a:stretch>
        </a:blipFill>
      </dgm:spPr>
    </dgm:pt>
    <dgm:pt modelId="{A32A6000-8131-4234-8752-58ADF2ED76F6}" type="pres">
      <dgm:prSet presAssocID="{603D952B-87FE-4567-BEDD-863EFB9704A3}" presName="sibTrans" presStyleLbl="sibTrans2D1" presStyleIdx="0" presStyleCnt="0"/>
      <dgm:spPr/>
      <dgm:t>
        <a:bodyPr/>
        <a:lstStyle/>
        <a:p>
          <a:endParaRPr lang="ru-RU"/>
        </a:p>
      </dgm:t>
    </dgm:pt>
    <dgm:pt modelId="{9FC13CC8-443B-4FF0-A64E-7C4551B03164}" type="pres">
      <dgm:prSet presAssocID="{66C848ED-DC3C-469D-9134-413667F54DFC}" presName="compNode" presStyleCnt="0"/>
      <dgm:spPr/>
    </dgm:pt>
    <dgm:pt modelId="{4D8B993D-18D8-46B5-8DDA-983FE6220A7F}" type="pres">
      <dgm:prSet presAssocID="{66C848ED-DC3C-469D-9134-413667F54DFC}" presName="childRect" presStyleLbl="bgAcc1" presStyleIdx="1" presStyleCnt="2" custLinFactNeighborX="-940" custLinFactNeighborY="1006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7C93FAB-9FAA-47A5-A15E-099D572095BC}" type="pres">
      <dgm:prSet presAssocID="{66C848ED-DC3C-469D-9134-413667F54DFC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CE536AA-AA46-4F33-919B-C4775D466284}" type="pres">
      <dgm:prSet presAssocID="{66C848ED-DC3C-469D-9134-413667F54DFC}" presName="parentRect" presStyleLbl="alignNode1" presStyleIdx="1" presStyleCnt="2" custLinFactNeighborX="-940" custLinFactNeighborY="19588"/>
      <dgm:spPr/>
      <dgm:t>
        <a:bodyPr/>
        <a:lstStyle/>
        <a:p>
          <a:endParaRPr lang="ru-RU"/>
        </a:p>
      </dgm:t>
    </dgm:pt>
    <dgm:pt modelId="{0B148828-68A6-4CF2-A726-892C44CE5F20}" type="pres">
      <dgm:prSet presAssocID="{66C848ED-DC3C-469D-9134-413667F54DFC}" presName="adorn" presStyleLbl="fgAccFollowNode1" presStyleIdx="1" presStyleCnt="2" custScaleX="159210" custScaleY="158536" custLinFactNeighborX="-7549" custLinFactNeighborY="87053"/>
      <dgm:spPr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</dgm:spPr>
    </dgm:pt>
  </dgm:ptLst>
  <dgm:cxnLst>
    <dgm:cxn modelId="{440F95E0-C28B-4FA6-A209-BCC949B7C36B}" srcId="{BFA8EACE-FBD4-4E76-A969-599897902E42}" destId="{3E4211BD-6684-4FB6-A040-2F8C18970C86}" srcOrd="0" destOrd="0" parTransId="{C5AB8E42-B6EE-40C7-BCE3-2850E3743DBD}" sibTransId="{603D952B-87FE-4567-BEDD-863EFB9704A3}"/>
    <dgm:cxn modelId="{5E480406-AD12-4CB7-A010-B779B5B1473F}" type="presOf" srcId="{0D72F429-36A8-4F46-9BA3-4256C3A787F9}" destId="{4D8B993D-18D8-46B5-8DDA-983FE6220A7F}" srcOrd="0" destOrd="0" presId="urn:microsoft.com/office/officeart/2005/8/layout/bList2"/>
    <dgm:cxn modelId="{D9E5F195-B9B7-43E2-808E-C6D52B4790DC}" srcId="{3E4211BD-6684-4FB6-A040-2F8C18970C86}" destId="{EEED0E2C-AD50-452B-8A4A-7A6C539E7366}" srcOrd="0" destOrd="0" parTransId="{D848EF61-8B85-4FE6-A9F8-84D700D39D69}" sibTransId="{93B704F4-3F81-4357-B5AE-37958DB1BE18}"/>
    <dgm:cxn modelId="{01E9EF27-CCCD-4068-8904-846795744BCA}" type="presOf" srcId="{66C848ED-DC3C-469D-9134-413667F54DFC}" destId="{27C93FAB-9FAA-47A5-A15E-099D572095BC}" srcOrd="0" destOrd="0" presId="urn:microsoft.com/office/officeart/2005/8/layout/bList2"/>
    <dgm:cxn modelId="{456FDBDB-B9DF-4718-96BA-5524AEF00E96}" srcId="{66C848ED-DC3C-469D-9134-413667F54DFC}" destId="{0D72F429-36A8-4F46-9BA3-4256C3A787F9}" srcOrd="0" destOrd="0" parTransId="{1384B62C-B900-45C1-BF65-CAD56E345B2F}" sibTransId="{C23AC517-68E8-4BF4-AD78-799D0853D1BD}"/>
    <dgm:cxn modelId="{2CBC5B69-5FAA-4F0A-AF5F-AF52D55F0257}" type="presOf" srcId="{EEED0E2C-AD50-452B-8A4A-7A6C539E7366}" destId="{21147E46-C0AD-4547-AE90-80F3C401AD04}" srcOrd="0" destOrd="0" presId="urn:microsoft.com/office/officeart/2005/8/layout/bList2"/>
    <dgm:cxn modelId="{9815A6C9-604C-48AF-81F6-9B1B558F64F1}" srcId="{BFA8EACE-FBD4-4E76-A969-599897902E42}" destId="{66C848ED-DC3C-469D-9134-413667F54DFC}" srcOrd="1" destOrd="0" parTransId="{F9FA29D4-6221-4CF0-BBEE-2C44CEC361B0}" sibTransId="{1B0DDDFA-370A-406F-957A-BED605DE6B2C}"/>
    <dgm:cxn modelId="{0F35B756-74AD-4A24-8CA4-9C9098D668B5}" type="presOf" srcId="{3E4211BD-6684-4FB6-A040-2F8C18970C86}" destId="{61D275DB-64C4-4C3F-B31F-689A4006D54D}" srcOrd="0" destOrd="0" presId="urn:microsoft.com/office/officeart/2005/8/layout/bList2"/>
    <dgm:cxn modelId="{FEF9F3DA-15BD-4087-85E6-E006C540BBF1}" type="presOf" srcId="{BFA8EACE-FBD4-4E76-A969-599897902E42}" destId="{0BB866BA-A22D-40BD-BF88-AE9CA4B2B85C}" srcOrd="0" destOrd="0" presId="urn:microsoft.com/office/officeart/2005/8/layout/bList2"/>
    <dgm:cxn modelId="{1DD37E0E-426F-4EDA-AF11-36EEC951F527}" type="presOf" srcId="{66C848ED-DC3C-469D-9134-413667F54DFC}" destId="{2CE536AA-AA46-4F33-919B-C4775D466284}" srcOrd="1" destOrd="0" presId="urn:microsoft.com/office/officeart/2005/8/layout/bList2"/>
    <dgm:cxn modelId="{3DDC3E6F-0FA3-4293-B190-AC4D9BB8B182}" type="presOf" srcId="{3E4211BD-6684-4FB6-A040-2F8C18970C86}" destId="{E1503C01-82BE-4918-935D-4A2081ACBB9E}" srcOrd="1" destOrd="0" presId="urn:microsoft.com/office/officeart/2005/8/layout/bList2"/>
    <dgm:cxn modelId="{A2E1EC32-436C-4FC9-9EB4-3387EAFA67E0}" type="presOf" srcId="{603D952B-87FE-4567-BEDD-863EFB9704A3}" destId="{A32A6000-8131-4234-8752-58ADF2ED76F6}" srcOrd="0" destOrd="0" presId="urn:microsoft.com/office/officeart/2005/8/layout/bList2"/>
    <dgm:cxn modelId="{49903B99-950A-4C48-9334-E6098343D65F}" type="presParOf" srcId="{0BB866BA-A22D-40BD-BF88-AE9CA4B2B85C}" destId="{9799A27A-44A5-4AB9-946E-836D5519D69F}" srcOrd="0" destOrd="0" presId="urn:microsoft.com/office/officeart/2005/8/layout/bList2"/>
    <dgm:cxn modelId="{F3749C97-3B00-4393-9F2C-BA872EEC6933}" type="presParOf" srcId="{9799A27A-44A5-4AB9-946E-836D5519D69F}" destId="{21147E46-C0AD-4547-AE90-80F3C401AD04}" srcOrd="0" destOrd="0" presId="urn:microsoft.com/office/officeart/2005/8/layout/bList2"/>
    <dgm:cxn modelId="{9F851EC4-4081-4D54-AAD9-ACDB840B5809}" type="presParOf" srcId="{9799A27A-44A5-4AB9-946E-836D5519D69F}" destId="{61D275DB-64C4-4C3F-B31F-689A4006D54D}" srcOrd="1" destOrd="0" presId="urn:microsoft.com/office/officeart/2005/8/layout/bList2"/>
    <dgm:cxn modelId="{D9455C49-C7E7-4844-96D7-09AEDBFAD67C}" type="presParOf" srcId="{9799A27A-44A5-4AB9-946E-836D5519D69F}" destId="{E1503C01-82BE-4918-935D-4A2081ACBB9E}" srcOrd="2" destOrd="0" presId="urn:microsoft.com/office/officeart/2005/8/layout/bList2"/>
    <dgm:cxn modelId="{11486BA6-B59E-4616-B720-167CE009C6D2}" type="presParOf" srcId="{9799A27A-44A5-4AB9-946E-836D5519D69F}" destId="{67B4F08D-E02B-42BD-807E-DDF4374287DE}" srcOrd="3" destOrd="0" presId="urn:microsoft.com/office/officeart/2005/8/layout/bList2"/>
    <dgm:cxn modelId="{508775EC-8DC0-40A5-960C-C8EEB5C13C86}" type="presParOf" srcId="{0BB866BA-A22D-40BD-BF88-AE9CA4B2B85C}" destId="{A32A6000-8131-4234-8752-58ADF2ED76F6}" srcOrd="1" destOrd="0" presId="urn:microsoft.com/office/officeart/2005/8/layout/bList2"/>
    <dgm:cxn modelId="{885E93EE-6CD7-4355-B86B-6FCD8C9DE0D4}" type="presParOf" srcId="{0BB866BA-A22D-40BD-BF88-AE9CA4B2B85C}" destId="{9FC13CC8-443B-4FF0-A64E-7C4551B03164}" srcOrd="2" destOrd="0" presId="urn:microsoft.com/office/officeart/2005/8/layout/bList2"/>
    <dgm:cxn modelId="{F1B72B71-5C43-4B3F-83FF-781938EF689F}" type="presParOf" srcId="{9FC13CC8-443B-4FF0-A64E-7C4551B03164}" destId="{4D8B993D-18D8-46B5-8DDA-983FE6220A7F}" srcOrd="0" destOrd="0" presId="urn:microsoft.com/office/officeart/2005/8/layout/bList2"/>
    <dgm:cxn modelId="{27F695BA-9566-4918-98D3-7F03AC475A91}" type="presParOf" srcId="{9FC13CC8-443B-4FF0-A64E-7C4551B03164}" destId="{27C93FAB-9FAA-47A5-A15E-099D572095BC}" srcOrd="1" destOrd="0" presId="urn:microsoft.com/office/officeart/2005/8/layout/bList2"/>
    <dgm:cxn modelId="{524F4C95-489D-4B5D-871D-C273B0556688}" type="presParOf" srcId="{9FC13CC8-443B-4FF0-A64E-7C4551B03164}" destId="{2CE536AA-AA46-4F33-919B-C4775D466284}" srcOrd="2" destOrd="0" presId="urn:microsoft.com/office/officeart/2005/8/layout/bList2"/>
    <dgm:cxn modelId="{028F5DCA-19A4-4614-9B00-A6759010E11F}" type="presParOf" srcId="{9FC13CC8-443B-4FF0-A64E-7C4551B03164}" destId="{0B148828-68A6-4CF2-A726-892C44CE5F20}" srcOrd="3" destOrd="0" presId="urn:microsoft.com/office/officeart/2005/8/layout/b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39F05F7-17AC-4839-AC84-2A64253F195E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F47CC42-10D8-4B18-A777-07D8AB52E307}">
      <dgm:prSet phldrT="[Текст]"/>
      <dgm:spPr>
        <a:solidFill>
          <a:srgbClr val="C00000"/>
        </a:solidFill>
      </dgm:spPr>
      <dgm:t>
        <a:bodyPr/>
        <a:lstStyle/>
        <a:p>
          <a:r>
            <a:rPr lang="ru-RU"/>
            <a:t>обязан</a:t>
          </a:r>
        </a:p>
      </dgm:t>
    </dgm:pt>
    <dgm:pt modelId="{6B07B337-6EF1-436C-BE62-CF56CA29EB80}" type="parTrans" cxnId="{4336E2F8-42BD-4592-8794-B24FE0285EA9}">
      <dgm:prSet/>
      <dgm:spPr/>
      <dgm:t>
        <a:bodyPr/>
        <a:lstStyle/>
        <a:p>
          <a:endParaRPr lang="ru-RU"/>
        </a:p>
      </dgm:t>
    </dgm:pt>
    <dgm:pt modelId="{0792F65B-02FA-4273-BF87-F3575A015DBD}" type="sibTrans" cxnId="{4336E2F8-42BD-4592-8794-B24FE0285EA9}">
      <dgm:prSet/>
      <dgm:spPr/>
      <dgm:t>
        <a:bodyPr/>
        <a:lstStyle/>
        <a:p>
          <a:endParaRPr lang="ru-RU"/>
        </a:p>
      </dgm:t>
    </dgm:pt>
    <dgm:pt modelId="{87ED70BA-462A-40B6-A6DE-086E1B199F6E}">
      <dgm:prSet phldrT="[Текст]" custT="1"/>
      <dgm:spPr/>
      <dgm:t>
        <a:bodyPr/>
        <a:lstStyle/>
        <a:p>
          <a:pPr algn="just"/>
          <a:r>
            <a:rPr lang="ru-RU" sz="1400" dirty="0"/>
            <a:t>представить в ФСС РФ расчеты по страховым взносам (форма 4-ФСС) </a:t>
          </a:r>
          <a:r>
            <a:rPr lang="ru-RU" sz="1400" dirty="0" smtClean="0"/>
            <a:t>за </a:t>
          </a:r>
          <a:r>
            <a:rPr lang="ru-RU" sz="1400" dirty="0"/>
            <a:t>2016 год</a:t>
          </a:r>
          <a:r>
            <a:rPr lang="en-US" sz="1400" dirty="0"/>
            <a:t>;</a:t>
          </a:r>
          <a:endParaRPr lang="ru-RU" sz="1400" dirty="0"/>
        </a:p>
      </dgm:t>
    </dgm:pt>
    <dgm:pt modelId="{5072F374-14AC-4D9D-B2A3-6DB2AE79BADF}" type="parTrans" cxnId="{81AD6620-558A-485A-894C-EA5441BC47D5}">
      <dgm:prSet/>
      <dgm:spPr/>
      <dgm:t>
        <a:bodyPr/>
        <a:lstStyle/>
        <a:p>
          <a:endParaRPr lang="ru-RU"/>
        </a:p>
      </dgm:t>
    </dgm:pt>
    <dgm:pt modelId="{D806458F-DA8A-4135-BE2B-D8FBEC93886A}" type="sibTrans" cxnId="{81AD6620-558A-485A-894C-EA5441BC47D5}">
      <dgm:prSet/>
      <dgm:spPr/>
      <dgm:t>
        <a:bodyPr/>
        <a:lstStyle/>
        <a:p>
          <a:endParaRPr lang="ru-RU"/>
        </a:p>
      </dgm:t>
    </dgm:pt>
    <dgm:pt modelId="{F23660FF-B7C0-421C-A122-ACB8052AB616}">
      <dgm:prSet phldrT="[Текст]" custT="1"/>
      <dgm:spPr/>
      <dgm:t>
        <a:bodyPr/>
        <a:lstStyle/>
        <a:p>
          <a:pPr algn="just"/>
          <a:r>
            <a:rPr lang="ru-RU" sz="1400" dirty="0"/>
            <a:t>уплатить страховые взносы по </a:t>
          </a:r>
          <a:r>
            <a:rPr lang="ru-RU" sz="1400" dirty="0" err="1"/>
            <a:t>ВНиМ</a:t>
          </a:r>
          <a:r>
            <a:rPr lang="ru-RU" sz="1400" dirty="0"/>
            <a:t> в ФСС РФ до 31.12.2016, в том числе за декабрь 2016 года, на действующий код бюджетной классификации (КБК) - </a:t>
          </a:r>
          <a:r>
            <a:rPr lang="ru-RU" sz="1400" b="1" dirty="0"/>
            <a:t>393 1 02 02090 07 1000 160</a:t>
          </a:r>
          <a:r>
            <a:rPr lang="ru-RU" sz="1400" b="0" dirty="0"/>
            <a:t>,</a:t>
          </a:r>
          <a:r>
            <a:rPr lang="ru-RU" sz="1400" b="1" dirty="0"/>
            <a:t> </a:t>
          </a:r>
          <a:r>
            <a:rPr lang="ru-RU" sz="1400" dirty="0"/>
            <a:t>если фактическая уплата производится в 2016 году.</a:t>
          </a:r>
        </a:p>
      </dgm:t>
    </dgm:pt>
    <dgm:pt modelId="{40E4D69D-A9CF-4ABA-A9B1-712B9AF75AC7}" type="parTrans" cxnId="{18AED077-D278-497B-BD69-E92B2A48F546}">
      <dgm:prSet/>
      <dgm:spPr/>
      <dgm:t>
        <a:bodyPr/>
        <a:lstStyle/>
        <a:p>
          <a:endParaRPr lang="ru-RU"/>
        </a:p>
      </dgm:t>
    </dgm:pt>
    <dgm:pt modelId="{2125268B-DDE4-414C-B5E0-E4E85FA32426}" type="sibTrans" cxnId="{18AED077-D278-497B-BD69-E92B2A48F546}">
      <dgm:prSet/>
      <dgm:spPr/>
      <dgm:t>
        <a:bodyPr/>
        <a:lstStyle/>
        <a:p>
          <a:endParaRPr lang="ru-RU"/>
        </a:p>
      </dgm:t>
    </dgm:pt>
    <dgm:pt modelId="{07BA9C43-1FFB-4E1E-B044-42D37A955297}">
      <dgm:prSet phldrT="[Текст]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ru-RU"/>
            <a:t>вправе</a:t>
          </a:r>
        </a:p>
      </dgm:t>
    </dgm:pt>
    <dgm:pt modelId="{01E56B10-4118-4B4A-9BE0-2769B8CC9D6D}" type="parTrans" cxnId="{6358169F-5711-4FE7-916C-7EBE078A96DC}">
      <dgm:prSet/>
      <dgm:spPr/>
      <dgm:t>
        <a:bodyPr/>
        <a:lstStyle/>
        <a:p>
          <a:endParaRPr lang="ru-RU"/>
        </a:p>
      </dgm:t>
    </dgm:pt>
    <dgm:pt modelId="{78EC82C3-E1A6-4D59-9086-A3DB209D6139}" type="sibTrans" cxnId="{6358169F-5711-4FE7-916C-7EBE078A96DC}">
      <dgm:prSet/>
      <dgm:spPr/>
      <dgm:t>
        <a:bodyPr/>
        <a:lstStyle/>
        <a:p>
          <a:endParaRPr lang="ru-RU"/>
        </a:p>
      </dgm:t>
    </dgm:pt>
    <dgm:pt modelId="{3425562F-5C35-41A3-8424-55797DADDFEF}">
      <dgm:prSet phldrT="[Текст]" custT="1"/>
      <dgm:spPr/>
      <dgm:t>
        <a:bodyPr/>
        <a:lstStyle/>
        <a:p>
          <a:pPr algn="just"/>
          <a:r>
            <a:rPr lang="ru-RU" sz="1400" dirty="0"/>
            <a:t>подать заявление в ФСС РФ на возврат переплаты страховых взносов, перечисленных и поступивших в счет уплаты страховых взносов по ВНИМ (деньги) за период до 31.12.2016</a:t>
          </a:r>
          <a:r>
            <a:rPr lang="en-US" sz="1400" dirty="0"/>
            <a:t>;</a:t>
          </a:r>
          <a:endParaRPr lang="ru-RU" sz="1400" dirty="0"/>
        </a:p>
      </dgm:t>
    </dgm:pt>
    <dgm:pt modelId="{38413F51-9CDF-4DD9-950B-AA2E6B44C0B5}" type="parTrans" cxnId="{8665D318-DD91-4F41-8500-388D314BEC6B}">
      <dgm:prSet/>
      <dgm:spPr/>
      <dgm:t>
        <a:bodyPr/>
        <a:lstStyle/>
        <a:p>
          <a:endParaRPr lang="ru-RU"/>
        </a:p>
      </dgm:t>
    </dgm:pt>
    <dgm:pt modelId="{CF165F9A-515F-44B8-BC80-2AF453D30B1E}" type="sibTrans" cxnId="{8665D318-DD91-4F41-8500-388D314BEC6B}">
      <dgm:prSet/>
      <dgm:spPr/>
      <dgm:t>
        <a:bodyPr/>
        <a:lstStyle/>
        <a:p>
          <a:endParaRPr lang="ru-RU"/>
        </a:p>
      </dgm:t>
    </dgm:pt>
    <dgm:pt modelId="{1BC14BC9-9F31-4649-BBE6-AF043F95BFD2}">
      <dgm:prSet phldrT="[Текст]"/>
      <dgm:spPr/>
      <dgm:t>
        <a:bodyPr/>
        <a:lstStyle/>
        <a:p>
          <a:r>
            <a:rPr lang="ru-RU" smtClean="0"/>
            <a:t>может</a:t>
          </a:r>
          <a:r>
            <a:rPr lang="en-US" smtClean="0"/>
            <a:t> </a:t>
          </a:r>
          <a:endParaRPr lang="ru-RU" dirty="0"/>
        </a:p>
      </dgm:t>
    </dgm:pt>
    <dgm:pt modelId="{B4D3D8B6-29B9-4FA1-A545-F96DBA43D5EF}" type="parTrans" cxnId="{4145A34B-FD24-465A-B25F-1E49091E61E6}">
      <dgm:prSet/>
      <dgm:spPr/>
      <dgm:t>
        <a:bodyPr/>
        <a:lstStyle/>
        <a:p>
          <a:endParaRPr lang="ru-RU"/>
        </a:p>
      </dgm:t>
    </dgm:pt>
    <dgm:pt modelId="{7397E2C4-CB7B-46EC-B093-37DA5EF952AA}" type="sibTrans" cxnId="{4145A34B-FD24-465A-B25F-1E49091E61E6}">
      <dgm:prSet/>
      <dgm:spPr/>
      <dgm:t>
        <a:bodyPr/>
        <a:lstStyle/>
        <a:p>
          <a:endParaRPr lang="ru-RU"/>
        </a:p>
      </dgm:t>
    </dgm:pt>
    <dgm:pt modelId="{4898A6A2-2E3D-4CAB-ADB5-8BA175674FD9}">
      <dgm:prSet phldrT="[Текст]" custT="1"/>
      <dgm:spPr/>
      <dgm:t>
        <a:bodyPr/>
        <a:lstStyle/>
        <a:p>
          <a:pPr algn="just"/>
          <a:r>
            <a:rPr lang="ru-RU" sz="1400" dirty="0"/>
            <a:t>при необходимости представить уточненные расчеты за отчетные (расчетные) периоды, истекшие до 01.01.2017, в порядке, действовавшем до 01.01.2017</a:t>
          </a:r>
          <a:r>
            <a:rPr lang="en-US" sz="1400" dirty="0"/>
            <a:t>;</a:t>
          </a:r>
          <a:endParaRPr lang="ru-RU" sz="1400" dirty="0"/>
        </a:p>
      </dgm:t>
    </dgm:pt>
    <dgm:pt modelId="{5F75C588-8560-401C-9863-DF0746ED6304}" type="parTrans" cxnId="{768A768C-4166-4D91-9C18-D889FEB1B931}">
      <dgm:prSet/>
      <dgm:spPr/>
      <dgm:t>
        <a:bodyPr/>
        <a:lstStyle/>
        <a:p>
          <a:endParaRPr lang="ru-RU"/>
        </a:p>
      </dgm:t>
    </dgm:pt>
    <dgm:pt modelId="{DC98867B-ECB6-47E8-98D7-D78F680954E1}" type="sibTrans" cxnId="{768A768C-4166-4D91-9C18-D889FEB1B931}">
      <dgm:prSet/>
      <dgm:spPr/>
      <dgm:t>
        <a:bodyPr/>
        <a:lstStyle/>
        <a:p>
          <a:endParaRPr lang="ru-RU"/>
        </a:p>
      </dgm:t>
    </dgm:pt>
    <dgm:pt modelId="{1D908FDC-4FD3-400A-928A-0F1AEB2073B3}">
      <dgm:prSet phldrT="[Текст]" custT="1"/>
      <dgm:spPr/>
      <dgm:t>
        <a:bodyPr/>
        <a:lstStyle/>
        <a:p>
          <a:pPr algn="just"/>
          <a:r>
            <a:rPr lang="ru-RU" sz="1400" dirty="0" smtClean="0"/>
            <a:t>при необходимости провести с ФСС РФ сверку расчетов по начисленным и уплаченным страховым взносам и получить Акт сверки расчетов по исполненным обязательствам до 31.12.2016.</a:t>
          </a:r>
          <a:endParaRPr lang="ru-RU" sz="1400" dirty="0"/>
        </a:p>
      </dgm:t>
    </dgm:pt>
    <dgm:pt modelId="{6AAAB82E-E979-4B19-937E-FF0FEF70B392}" type="parTrans" cxnId="{2A2367D1-C66A-454F-BDF8-68153CEE8CA6}">
      <dgm:prSet/>
      <dgm:spPr/>
      <dgm:t>
        <a:bodyPr/>
        <a:lstStyle/>
        <a:p>
          <a:endParaRPr lang="ru-RU"/>
        </a:p>
      </dgm:t>
    </dgm:pt>
    <dgm:pt modelId="{AFC9D93B-081B-4CD0-BC14-9212F511DA7B}" type="sibTrans" cxnId="{2A2367D1-C66A-454F-BDF8-68153CEE8CA6}">
      <dgm:prSet/>
      <dgm:spPr/>
      <dgm:t>
        <a:bodyPr/>
        <a:lstStyle/>
        <a:p>
          <a:endParaRPr lang="ru-RU"/>
        </a:p>
      </dgm:t>
    </dgm:pt>
    <dgm:pt modelId="{AE9C8244-9D75-4B25-8EB4-FE9854168D60}">
      <dgm:prSet phldrT="[Текст]" custT="1"/>
      <dgm:spPr/>
      <dgm:t>
        <a:bodyPr/>
        <a:lstStyle/>
        <a:p>
          <a:pPr algn="just"/>
          <a:r>
            <a:rPr lang="ru-RU" sz="1400" dirty="0" smtClean="0"/>
            <a:t>обжаловать решения, вынесенные ФСС РФ по результатам камеральных проверок расчетов по страховым взносам (форма 4-ФСС) за 2016 год, в том числе уточненных расчетов за отчетные (расчетные) периоды, истекшие до 01.01.2017</a:t>
          </a:r>
          <a:r>
            <a:rPr lang="en-US" sz="1400" dirty="0" smtClean="0"/>
            <a:t>.</a:t>
          </a:r>
          <a:endParaRPr lang="ru-RU" sz="1400" dirty="0"/>
        </a:p>
      </dgm:t>
    </dgm:pt>
    <dgm:pt modelId="{7F58BA08-0A99-4190-824A-D7952C6F0D5F}" type="parTrans" cxnId="{320B10CD-8825-4FFB-9935-1EB72262C7D7}">
      <dgm:prSet/>
      <dgm:spPr/>
      <dgm:t>
        <a:bodyPr/>
        <a:lstStyle/>
        <a:p>
          <a:endParaRPr lang="ru-RU"/>
        </a:p>
      </dgm:t>
    </dgm:pt>
    <dgm:pt modelId="{3CC71417-B03E-4636-AD6E-72A6FD6F0C87}" type="sibTrans" cxnId="{320B10CD-8825-4FFB-9935-1EB72262C7D7}">
      <dgm:prSet/>
      <dgm:spPr/>
      <dgm:t>
        <a:bodyPr/>
        <a:lstStyle/>
        <a:p>
          <a:endParaRPr lang="ru-RU"/>
        </a:p>
      </dgm:t>
    </dgm:pt>
    <dgm:pt modelId="{59F1B666-588E-4081-8529-A5298E217F76}" type="pres">
      <dgm:prSet presAssocID="{639F05F7-17AC-4839-AC84-2A64253F195E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9E94123-6AD8-4CFF-95CB-23F9FC89C669}" type="pres">
      <dgm:prSet presAssocID="{3F47CC42-10D8-4B18-A777-07D8AB52E307}" presName="composite" presStyleCnt="0"/>
      <dgm:spPr/>
    </dgm:pt>
    <dgm:pt modelId="{021D3924-7F74-4D84-A97B-F574D4F9F1A5}" type="pres">
      <dgm:prSet presAssocID="{3F47CC42-10D8-4B18-A777-07D8AB52E307}" presName="parentText" presStyleLbl="alignNode1" presStyleIdx="0" presStyleCnt="3" custScaleY="11837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64A81EA-F456-4178-BD1E-52D13F8CA659}" type="pres">
      <dgm:prSet presAssocID="{3F47CC42-10D8-4B18-A777-07D8AB52E307}" presName="descendantText" presStyleLbl="alignAcc1" presStyleIdx="0" presStyleCnt="3" custScaleY="12294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7F25FD8-2733-4789-B522-B33A42B22082}" type="pres">
      <dgm:prSet presAssocID="{0792F65B-02FA-4273-BF87-F3575A015DBD}" presName="sp" presStyleCnt="0"/>
      <dgm:spPr/>
    </dgm:pt>
    <dgm:pt modelId="{7C422516-A8A9-4583-A1F8-3BB006DC5829}" type="pres">
      <dgm:prSet presAssocID="{07BA9C43-1FFB-4E1E-B044-42D37A955297}" presName="composite" presStyleCnt="0"/>
      <dgm:spPr/>
    </dgm:pt>
    <dgm:pt modelId="{BE81E468-93BA-46FB-B418-1EBAD4AB5914}" type="pres">
      <dgm:prSet presAssocID="{07BA9C43-1FFB-4E1E-B044-42D37A955297}" presName="parentText" presStyleLbl="alignNode1" presStyleIdx="1" presStyleCnt="3" custScaleY="11631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4B11B94-4CE2-4DAA-AA3C-CB3A8E09AA55}" type="pres">
      <dgm:prSet presAssocID="{07BA9C43-1FFB-4E1E-B044-42D37A955297}" presName="descendantText" presStyleLbl="alignAcc1" presStyleIdx="1" presStyleCnt="3" custScaleY="12913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0ABC91C-176B-48EB-9CD7-FB608F8ED6B2}" type="pres">
      <dgm:prSet presAssocID="{78EC82C3-E1A6-4D59-9086-A3DB209D6139}" presName="sp" presStyleCnt="0"/>
      <dgm:spPr/>
    </dgm:pt>
    <dgm:pt modelId="{2AADEFE4-6F4E-44F7-AC84-89B384C9F617}" type="pres">
      <dgm:prSet presAssocID="{1BC14BC9-9F31-4649-BBE6-AF043F95BFD2}" presName="composite" presStyleCnt="0"/>
      <dgm:spPr/>
    </dgm:pt>
    <dgm:pt modelId="{65C24141-203C-4C10-8A67-E9B45D7AB2DF}" type="pres">
      <dgm:prSet presAssocID="{1BC14BC9-9F31-4649-BBE6-AF043F95BFD2}" presName="parentText" presStyleLbl="alignNode1" presStyleIdx="2" presStyleCnt="3" custScaleY="13234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F96A6A8-CF7B-4CF7-A1CD-F727F9035153}" type="pres">
      <dgm:prSet presAssocID="{1BC14BC9-9F31-4649-BBE6-AF043F95BFD2}" presName="descendantText" presStyleLbl="alignAcc1" presStyleIdx="2" presStyleCnt="3" custScaleY="15110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0F0B3FD-1BDF-4E92-AF6E-D6A14DBE89BE}" type="presOf" srcId="{AE9C8244-9D75-4B25-8EB4-FE9854168D60}" destId="{04B11B94-4CE2-4DAA-AA3C-CB3A8E09AA55}" srcOrd="0" destOrd="1" presId="urn:microsoft.com/office/officeart/2005/8/layout/chevron2"/>
    <dgm:cxn modelId="{B4B5253D-E42F-4570-9433-59700CF8B513}" type="presOf" srcId="{639F05F7-17AC-4839-AC84-2A64253F195E}" destId="{59F1B666-588E-4081-8529-A5298E217F76}" srcOrd="0" destOrd="0" presId="urn:microsoft.com/office/officeart/2005/8/layout/chevron2"/>
    <dgm:cxn modelId="{81AD6620-558A-485A-894C-EA5441BC47D5}" srcId="{3F47CC42-10D8-4B18-A777-07D8AB52E307}" destId="{87ED70BA-462A-40B6-A6DE-086E1B199F6E}" srcOrd="0" destOrd="0" parTransId="{5072F374-14AC-4D9D-B2A3-6DB2AE79BADF}" sibTransId="{D806458F-DA8A-4135-BE2B-D8FBEC93886A}"/>
    <dgm:cxn modelId="{E18E6493-5FF8-4EDC-BE9F-481E8745640D}" type="presOf" srcId="{07BA9C43-1FFB-4E1E-B044-42D37A955297}" destId="{BE81E468-93BA-46FB-B418-1EBAD4AB5914}" srcOrd="0" destOrd="0" presId="urn:microsoft.com/office/officeart/2005/8/layout/chevron2"/>
    <dgm:cxn modelId="{CF0733BD-8A6D-405B-AB79-48B0D1FAE7E7}" type="presOf" srcId="{87ED70BA-462A-40B6-A6DE-086E1B199F6E}" destId="{364A81EA-F456-4178-BD1E-52D13F8CA659}" srcOrd="0" destOrd="0" presId="urn:microsoft.com/office/officeart/2005/8/layout/chevron2"/>
    <dgm:cxn modelId="{8665D318-DD91-4F41-8500-388D314BEC6B}" srcId="{07BA9C43-1FFB-4E1E-B044-42D37A955297}" destId="{3425562F-5C35-41A3-8424-55797DADDFEF}" srcOrd="0" destOrd="0" parTransId="{38413F51-9CDF-4DD9-950B-AA2E6B44C0B5}" sibTransId="{CF165F9A-515F-44B8-BC80-2AF453D30B1E}"/>
    <dgm:cxn modelId="{B6C4ECA6-E769-4FA3-9074-E3573AB8A271}" type="presOf" srcId="{3F47CC42-10D8-4B18-A777-07D8AB52E307}" destId="{021D3924-7F74-4D84-A97B-F574D4F9F1A5}" srcOrd="0" destOrd="0" presId="urn:microsoft.com/office/officeart/2005/8/layout/chevron2"/>
    <dgm:cxn modelId="{6358169F-5711-4FE7-916C-7EBE078A96DC}" srcId="{639F05F7-17AC-4839-AC84-2A64253F195E}" destId="{07BA9C43-1FFB-4E1E-B044-42D37A955297}" srcOrd="1" destOrd="0" parTransId="{01E56B10-4118-4B4A-9BE0-2769B8CC9D6D}" sibTransId="{78EC82C3-E1A6-4D59-9086-A3DB209D6139}"/>
    <dgm:cxn modelId="{4145A34B-FD24-465A-B25F-1E49091E61E6}" srcId="{639F05F7-17AC-4839-AC84-2A64253F195E}" destId="{1BC14BC9-9F31-4649-BBE6-AF043F95BFD2}" srcOrd="2" destOrd="0" parTransId="{B4D3D8B6-29B9-4FA1-A545-F96DBA43D5EF}" sibTransId="{7397E2C4-CB7B-46EC-B093-37DA5EF952AA}"/>
    <dgm:cxn modelId="{2A2367D1-C66A-454F-BDF8-68153CEE8CA6}" srcId="{1BC14BC9-9F31-4649-BBE6-AF043F95BFD2}" destId="{1D908FDC-4FD3-400A-928A-0F1AEB2073B3}" srcOrd="1" destOrd="0" parTransId="{6AAAB82E-E979-4B19-937E-FF0FEF70B392}" sibTransId="{AFC9D93B-081B-4CD0-BC14-9212F511DA7B}"/>
    <dgm:cxn modelId="{525618D2-E142-4D17-9A7A-7DA4FA2EA69F}" type="presOf" srcId="{F23660FF-B7C0-421C-A122-ACB8052AB616}" destId="{364A81EA-F456-4178-BD1E-52D13F8CA659}" srcOrd="0" destOrd="1" presId="urn:microsoft.com/office/officeart/2005/8/layout/chevron2"/>
    <dgm:cxn modelId="{07A079C7-EAFA-46B7-B58B-6B6D1EFF1852}" type="presOf" srcId="{1BC14BC9-9F31-4649-BBE6-AF043F95BFD2}" destId="{65C24141-203C-4C10-8A67-E9B45D7AB2DF}" srcOrd="0" destOrd="0" presId="urn:microsoft.com/office/officeart/2005/8/layout/chevron2"/>
    <dgm:cxn modelId="{768A768C-4166-4D91-9C18-D889FEB1B931}" srcId="{1BC14BC9-9F31-4649-BBE6-AF043F95BFD2}" destId="{4898A6A2-2E3D-4CAB-ADB5-8BA175674FD9}" srcOrd="0" destOrd="0" parTransId="{5F75C588-8560-401C-9863-DF0746ED6304}" sibTransId="{DC98867B-ECB6-47E8-98D7-D78F680954E1}"/>
    <dgm:cxn modelId="{320B10CD-8825-4FFB-9935-1EB72262C7D7}" srcId="{07BA9C43-1FFB-4E1E-B044-42D37A955297}" destId="{AE9C8244-9D75-4B25-8EB4-FE9854168D60}" srcOrd="1" destOrd="0" parTransId="{7F58BA08-0A99-4190-824A-D7952C6F0D5F}" sibTransId="{3CC71417-B03E-4636-AD6E-72A6FD6F0C87}"/>
    <dgm:cxn modelId="{2D8A3724-1555-410D-978D-DAC7F4E3A25C}" type="presOf" srcId="{3425562F-5C35-41A3-8424-55797DADDFEF}" destId="{04B11B94-4CE2-4DAA-AA3C-CB3A8E09AA55}" srcOrd="0" destOrd="0" presId="urn:microsoft.com/office/officeart/2005/8/layout/chevron2"/>
    <dgm:cxn modelId="{4336E2F8-42BD-4592-8794-B24FE0285EA9}" srcId="{639F05F7-17AC-4839-AC84-2A64253F195E}" destId="{3F47CC42-10D8-4B18-A777-07D8AB52E307}" srcOrd="0" destOrd="0" parTransId="{6B07B337-6EF1-436C-BE62-CF56CA29EB80}" sibTransId="{0792F65B-02FA-4273-BF87-F3575A015DBD}"/>
    <dgm:cxn modelId="{18AED077-D278-497B-BD69-E92B2A48F546}" srcId="{3F47CC42-10D8-4B18-A777-07D8AB52E307}" destId="{F23660FF-B7C0-421C-A122-ACB8052AB616}" srcOrd="1" destOrd="0" parTransId="{40E4D69D-A9CF-4ABA-A9B1-712B9AF75AC7}" sibTransId="{2125268B-DDE4-414C-B5E0-E4E85FA32426}"/>
    <dgm:cxn modelId="{EC3BE657-D5F2-4D4F-BAFA-C907B8F186C6}" type="presOf" srcId="{1D908FDC-4FD3-400A-928A-0F1AEB2073B3}" destId="{DF96A6A8-CF7B-4CF7-A1CD-F727F9035153}" srcOrd="0" destOrd="1" presId="urn:microsoft.com/office/officeart/2005/8/layout/chevron2"/>
    <dgm:cxn modelId="{C02F5914-6D76-4AFF-BEFD-C75F71AC1181}" type="presOf" srcId="{4898A6A2-2E3D-4CAB-ADB5-8BA175674FD9}" destId="{DF96A6A8-CF7B-4CF7-A1CD-F727F9035153}" srcOrd="0" destOrd="0" presId="urn:microsoft.com/office/officeart/2005/8/layout/chevron2"/>
    <dgm:cxn modelId="{314C72D0-2FA9-4C0A-A9A8-1F74169AEAB8}" type="presParOf" srcId="{59F1B666-588E-4081-8529-A5298E217F76}" destId="{B9E94123-6AD8-4CFF-95CB-23F9FC89C669}" srcOrd="0" destOrd="0" presId="urn:microsoft.com/office/officeart/2005/8/layout/chevron2"/>
    <dgm:cxn modelId="{112C4C12-FF98-4B3F-9161-8961EDB6675C}" type="presParOf" srcId="{B9E94123-6AD8-4CFF-95CB-23F9FC89C669}" destId="{021D3924-7F74-4D84-A97B-F574D4F9F1A5}" srcOrd="0" destOrd="0" presId="urn:microsoft.com/office/officeart/2005/8/layout/chevron2"/>
    <dgm:cxn modelId="{B752BF4B-BC09-4DB1-95B3-B360F6AF4C79}" type="presParOf" srcId="{B9E94123-6AD8-4CFF-95CB-23F9FC89C669}" destId="{364A81EA-F456-4178-BD1E-52D13F8CA659}" srcOrd="1" destOrd="0" presId="urn:microsoft.com/office/officeart/2005/8/layout/chevron2"/>
    <dgm:cxn modelId="{39A62ADD-F3A0-44C6-8978-17C5927FEE0D}" type="presParOf" srcId="{59F1B666-588E-4081-8529-A5298E217F76}" destId="{F7F25FD8-2733-4789-B522-B33A42B22082}" srcOrd="1" destOrd="0" presId="urn:microsoft.com/office/officeart/2005/8/layout/chevron2"/>
    <dgm:cxn modelId="{83080F21-0077-4F98-AB23-03352A373D9B}" type="presParOf" srcId="{59F1B666-588E-4081-8529-A5298E217F76}" destId="{7C422516-A8A9-4583-A1F8-3BB006DC5829}" srcOrd="2" destOrd="0" presId="urn:microsoft.com/office/officeart/2005/8/layout/chevron2"/>
    <dgm:cxn modelId="{B86AA528-B79B-4590-8552-93A5FC0DF212}" type="presParOf" srcId="{7C422516-A8A9-4583-A1F8-3BB006DC5829}" destId="{BE81E468-93BA-46FB-B418-1EBAD4AB5914}" srcOrd="0" destOrd="0" presId="urn:microsoft.com/office/officeart/2005/8/layout/chevron2"/>
    <dgm:cxn modelId="{45E9D360-81AD-4023-A504-861A21741B5C}" type="presParOf" srcId="{7C422516-A8A9-4583-A1F8-3BB006DC5829}" destId="{04B11B94-4CE2-4DAA-AA3C-CB3A8E09AA55}" srcOrd="1" destOrd="0" presId="urn:microsoft.com/office/officeart/2005/8/layout/chevron2"/>
    <dgm:cxn modelId="{43C23C4D-F21B-49D5-96CD-E4E3C3FD1E86}" type="presParOf" srcId="{59F1B666-588E-4081-8529-A5298E217F76}" destId="{E0ABC91C-176B-48EB-9CD7-FB608F8ED6B2}" srcOrd="3" destOrd="0" presId="urn:microsoft.com/office/officeart/2005/8/layout/chevron2"/>
    <dgm:cxn modelId="{675465B2-BCDD-4684-8D3B-93DD04320AB7}" type="presParOf" srcId="{59F1B666-588E-4081-8529-A5298E217F76}" destId="{2AADEFE4-6F4E-44F7-AC84-89B384C9F617}" srcOrd="4" destOrd="0" presId="urn:microsoft.com/office/officeart/2005/8/layout/chevron2"/>
    <dgm:cxn modelId="{BD7FE02D-9313-4FC7-8E54-73261128D7EF}" type="presParOf" srcId="{2AADEFE4-6F4E-44F7-AC84-89B384C9F617}" destId="{65C24141-203C-4C10-8A67-E9B45D7AB2DF}" srcOrd="0" destOrd="0" presId="urn:microsoft.com/office/officeart/2005/8/layout/chevron2"/>
    <dgm:cxn modelId="{67BCC625-24DD-4AED-BB7F-06C25025F910}" type="presParOf" srcId="{2AADEFE4-6F4E-44F7-AC84-89B384C9F617}" destId="{DF96A6A8-CF7B-4CF7-A1CD-F727F9035153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1147E46-C0AD-4547-AE90-80F3C401AD04}">
      <dsp:nvSpPr>
        <dsp:cNvPr id="0" name=""/>
        <dsp:cNvSpPr/>
      </dsp:nvSpPr>
      <dsp:spPr>
        <a:xfrm>
          <a:off x="0" y="1056349"/>
          <a:ext cx="2662463" cy="1987472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76200" rIns="25400" bIns="254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1" kern="1200" dirty="0" smtClean="0">
              <a:solidFill>
                <a:schemeClr val="accent6">
                  <a:lumMod val="50000"/>
                </a:schemeClr>
              </a:solidFill>
            </a:rPr>
            <a:t>на случай временной нетрудоспособности и в связи с материнством (</a:t>
          </a:r>
          <a:r>
            <a:rPr lang="ru-RU" sz="2000" b="1" kern="1200" dirty="0" err="1" smtClean="0">
              <a:solidFill>
                <a:schemeClr val="accent6">
                  <a:lumMod val="50000"/>
                </a:schemeClr>
              </a:solidFill>
            </a:rPr>
            <a:t>ВНиМ</a:t>
          </a:r>
          <a:r>
            <a:rPr lang="ru-RU" sz="2000" b="1" kern="1200" dirty="0" smtClean="0">
              <a:solidFill>
                <a:schemeClr val="accent6">
                  <a:lumMod val="50000"/>
                </a:schemeClr>
              </a:solidFill>
            </a:rPr>
            <a:t>)</a:t>
          </a:r>
          <a:endParaRPr lang="ru-RU" sz="2000" kern="1200" dirty="0"/>
        </a:p>
      </dsp:txBody>
      <dsp:txXfrm>
        <a:off x="46569" y="1102918"/>
        <a:ext cx="2569325" cy="1940903"/>
      </dsp:txXfrm>
    </dsp:sp>
    <dsp:sp modelId="{E1503C01-82BE-4918-935D-4A2081ACBB9E}">
      <dsp:nvSpPr>
        <dsp:cNvPr id="0" name=""/>
        <dsp:cNvSpPr/>
      </dsp:nvSpPr>
      <dsp:spPr>
        <a:xfrm>
          <a:off x="0" y="3011246"/>
          <a:ext cx="2662463" cy="854613"/>
        </a:xfrm>
        <a:prstGeom prst="rect">
          <a:avLst/>
        </a:prstGeom>
        <a:solidFill>
          <a:schemeClr val="accent6">
            <a:lumMod val="50000"/>
          </a:schemeClr>
        </a:solidFill>
        <a:ln w="25400" cap="flat" cmpd="sng" algn="ctr">
          <a:solidFill>
            <a:schemeClr val="accent6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0" rIns="30480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№ 212-ФЗ от 24.07.2009 </a:t>
          </a:r>
          <a:endParaRPr lang="ru-RU" sz="2400" kern="1200" dirty="0"/>
        </a:p>
      </dsp:txBody>
      <dsp:txXfrm>
        <a:off x="0" y="3011246"/>
        <a:ext cx="1874973" cy="854613"/>
      </dsp:txXfrm>
    </dsp:sp>
    <dsp:sp modelId="{67B4F08D-E02B-42BD-807E-DDF4374287DE}">
      <dsp:nvSpPr>
        <dsp:cNvPr id="0" name=""/>
        <dsp:cNvSpPr/>
      </dsp:nvSpPr>
      <dsp:spPr>
        <a:xfrm>
          <a:off x="1737972" y="3518071"/>
          <a:ext cx="1556396" cy="1483617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5000" b="-25000"/>
          </a:stretch>
        </a:blip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D8B993D-18D8-46B5-8DDA-983FE6220A7F}">
      <dsp:nvSpPr>
        <dsp:cNvPr id="0" name=""/>
        <dsp:cNvSpPr/>
      </dsp:nvSpPr>
      <dsp:spPr>
        <a:xfrm>
          <a:off x="3402964" y="1056349"/>
          <a:ext cx="2662463" cy="1987472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80010" rIns="26670" bIns="26670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100" b="1" kern="1200" dirty="0" smtClean="0">
              <a:solidFill>
                <a:schemeClr val="accent3">
                  <a:lumMod val="50000"/>
                </a:schemeClr>
              </a:solidFill>
            </a:rPr>
            <a:t>от несчастных случаев на производстве и профессиональных заболеваний 	(НС)</a:t>
          </a:r>
          <a:endParaRPr lang="ru-RU" sz="2100" kern="1200" dirty="0"/>
        </a:p>
      </dsp:txBody>
      <dsp:txXfrm>
        <a:off x="3449533" y="1102918"/>
        <a:ext cx="2569325" cy="1940903"/>
      </dsp:txXfrm>
    </dsp:sp>
    <dsp:sp modelId="{2CE536AA-AA46-4F33-919B-C4775D466284}">
      <dsp:nvSpPr>
        <dsp:cNvPr id="0" name=""/>
        <dsp:cNvSpPr/>
      </dsp:nvSpPr>
      <dsp:spPr>
        <a:xfrm>
          <a:off x="3402964" y="3011244"/>
          <a:ext cx="2662463" cy="854613"/>
        </a:xfrm>
        <a:prstGeom prst="rect">
          <a:avLst/>
        </a:prstGeom>
        <a:solidFill>
          <a:schemeClr val="accent3">
            <a:lumMod val="50000"/>
          </a:schemeClr>
        </a:solidFill>
        <a:ln w="25400" cap="flat" cmpd="sng" algn="ctr">
          <a:solidFill>
            <a:schemeClr val="accent3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0" rIns="30480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№ 125-ФЗ от 24.07.1998</a:t>
          </a:r>
          <a:endParaRPr lang="ru-RU" sz="2400" kern="1200" dirty="0"/>
        </a:p>
      </dsp:txBody>
      <dsp:txXfrm>
        <a:off x="3402964" y="3011244"/>
        <a:ext cx="1874973" cy="854613"/>
      </dsp:txXfrm>
    </dsp:sp>
    <dsp:sp modelId="{0B148828-68A6-4CF2-A726-892C44CE5F20}">
      <dsp:nvSpPr>
        <dsp:cNvPr id="0" name=""/>
        <dsp:cNvSpPr/>
      </dsp:nvSpPr>
      <dsp:spPr>
        <a:xfrm>
          <a:off x="5032058" y="3518066"/>
          <a:ext cx="1483617" cy="1477336"/>
        </a:xfrm>
        <a:prstGeom prst="ellipse">
          <a:avLst/>
        </a:prstGeom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21D3924-7F74-4D84-A97B-F574D4F9F1A5}">
      <dsp:nvSpPr>
        <dsp:cNvPr id="0" name=""/>
        <dsp:cNvSpPr/>
      </dsp:nvSpPr>
      <dsp:spPr>
        <a:xfrm rot="5400000">
          <a:off x="-298755" y="301194"/>
          <a:ext cx="1462125" cy="864615"/>
        </a:xfrm>
        <a:prstGeom prst="chevron">
          <a:avLst/>
        </a:prstGeom>
        <a:solidFill>
          <a:srgbClr val="C00000"/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/>
            <a:t>обязан</a:t>
          </a:r>
        </a:p>
      </dsp:txBody>
      <dsp:txXfrm rot="-5400000">
        <a:off x="1" y="434747"/>
        <a:ext cx="864615" cy="597510"/>
      </dsp:txXfrm>
    </dsp:sp>
    <dsp:sp modelId="{364A81EA-F456-4178-BD1E-52D13F8CA659}">
      <dsp:nvSpPr>
        <dsp:cNvPr id="0" name=""/>
        <dsp:cNvSpPr/>
      </dsp:nvSpPr>
      <dsp:spPr>
        <a:xfrm rot="5400000">
          <a:off x="4295255" y="-3406828"/>
          <a:ext cx="987072" cy="784835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/>
            <a:t>представить в ФСС РФ расчеты по страховым взносам (форма 4-ФСС) </a:t>
          </a:r>
          <a:r>
            <a:rPr lang="ru-RU" sz="1400" kern="1200" dirty="0" smtClean="0"/>
            <a:t>за </a:t>
          </a:r>
          <a:r>
            <a:rPr lang="ru-RU" sz="1400" kern="1200" dirty="0"/>
            <a:t>2016 год</a:t>
          </a:r>
          <a:r>
            <a:rPr lang="en-US" sz="1400" kern="1200" dirty="0"/>
            <a:t>;</a:t>
          </a:r>
          <a:endParaRPr lang="ru-RU" sz="1400" kern="1200" dirty="0"/>
        </a:p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/>
            <a:t>уплатить страховые взносы по </a:t>
          </a:r>
          <a:r>
            <a:rPr lang="ru-RU" sz="1400" kern="1200" dirty="0" err="1"/>
            <a:t>ВНиМ</a:t>
          </a:r>
          <a:r>
            <a:rPr lang="ru-RU" sz="1400" kern="1200" dirty="0"/>
            <a:t> в ФСС РФ до 31.12.2016, в том числе за декабрь 2016 года, на действующий код бюджетной классификации (КБК) - </a:t>
          </a:r>
          <a:r>
            <a:rPr lang="ru-RU" sz="1400" b="1" kern="1200" dirty="0"/>
            <a:t>393 1 02 02090 07 1000 160</a:t>
          </a:r>
          <a:r>
            <a:rPr lang="ru-RU" sz="1400" b="0" kern="1200" dirty="0"/>
            <a:t>,</a:t>
          </a:r>
          <a:r>
            <a:rPr lang="ru-RU" sz="1400" b="1" kern="1200" dirty="0"/>
            <a:t> </a:t>
          </a:r>
          <a:r>
            <a:rPr lang="ru-RU" sz="1400" kern="1200" dirty="0"/>
            <a:t>если фактическая уплата производится в 2016 году.</a:t>
          </a:r>
        </a:p>
      </dsp:txBody>
      <dsp:txXfrm rot="-5400000">
        <a:off x="864616" y="71996"/>
        <a:ext cx="7800167" cy="890702"/>
      </dsp:txXfrm>
    </dsp:sp>
    <dsp:sp modelId="{BE81E468-93BA-46FB-B418-1EBAD4AB5914}">
      <dsp:nvSpPr>
        <dsp:cNvPr id="0" name=""/>
        <dsp:cNvSpPr/>
      </dsp:nvSpPr>
      <dsp:spPr>
        <a:xfrm rot="5400000">
          <a:off x="-286014" y="1611048"/>
          <a:ext cx="1436644" cy="864615"/>
        </a:xfrm>
        <a:prstGeom prst="chevron">
          <a:avLst/>
        </a:prstGeom>
        <a:solidFill>
          <a:schemeClr val="accent6">
            <a:lumMod val="75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/>
            <a:t>вправе</a:t>
          </a:r>
        </a:p>
      </dsp:txBody>
      <dsp:txXfrm rot="-5400000">
        <a:off x="1" y="1757342"/>
        <a:ext cx="864615" cy="572029"/>
      </dsp:txXfrm>
    </dsp:sp>
    <dsp:sp modelId="{04B11B94-4CE2-4DAA-AA3C-CB3A8E09AA55}">
      <dsp:nvSpPr>
        <dsp:cNvPr id="0" name=""/>
        <dsp:cNvSpPr/>
      </dsp:nvSpPr>
      <dsp:spPr>
        <a:xfrm rot="5400000">
          <a:off x="4270414" y="-2096974"/>
          <a:ext cx="1036753" cy="784835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/>
            <a:t>подать заявление в ФСС РФ на возврат переплаты страховых взносов, перечисленных и поступивших в счет уплаты страховых взносов по ВНИМ (деньги) за период до 31.12.2016</a:t>
          </a:r>
          <a:r>
            <a:rPr lang="en-US" sz="1400" kern="1200" dirty="0"/>
            <a:t>;</a:t>
          </a:r>
          <a:endParaRPr lang="ru-RU" sz="1400" kern="1200" dirty="0"/>
        </a:p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обжаловать решения, вынесенные ФСС РФ по результатам камеральных проверок расчетов по страховым взносам (форма 4-ФСС) за 2016 год, в том числе уточненных расчетов за отчетные (расчетные) периоды, истекшие до 01.01.2017</a:t>
          </a:r>
          <a:r>
            <a:rPr lang="en-US" sz="1400" kern="1200" dirty="0" smtClean="0"/>
            <a:t>.</a:t>
          </a:r>
          <a:endParaRPr lang="ru-RU" sz="1400" kern="1200" dirty="0"/>
        </a:p>
      </dsp:txBody>
      <dsp:txXfrm rot="-5400000">
        <a:off x="864615" y="1359435"/>
        <a:ext cx="7797742" cy="935533"/>
      </dsp:txXfrm>
    </dsp:sp>
    <dsp:sp modelId="{65C24141-203C-4C10-8A67-E9B45D7AB2DF}">
      <dsp:nvSpPr>
        <dsp:cNvPr id="0" name=""/>
        <dsp:cNvSpPr/>
      </dsp:nvSpPr>
      <dsp:spPr>
        <a:xfrm rot="5400000">
          <a:off x="-385037" y="2996380"/>
          <a:ext cx="1634690" cy="86461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smtClean="0"/>
            <a:t>может</a:t>
          </a:r>
          <a:r>
            <a:rPr lang="en-US" sz="2200" kern="1200" smtClean="0"/>
            <a:t> </a:t>
          </a:r>
          <a:endParaRPr lang="ru-RU" sz="2200" kern="1200" dirty="0"/>
        </a:p>
      </dsp:txBody>
      <dsp:txXfrm rot="-5400000">
        <a:off x="1" y="3043651"/>
        <a:ext cx="864615" cy="770075"/>
      </dsp:txXfrm>
    </dsp:sp>
    <dsp:sp modelId="{DF96A6A8-CF7B-4CF7-A1CD-F727F9035153}">
      <dsp:nvSpPr>
        <dsp:cNvPr id="0" name=""/>
        <dsp:cNvSpPr/>
      </dsp:nvSpPr>
      <dsp:spPr>
        <a:xfrm rot="5400000">
          <a:off x="4182197" y="-711642"/>
          <a:ext cx="1213188" cy="784835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/>
            <a:t>при необходимости представить уточненные расчеты за отчетные (расчетные) периоды, истекшие до 01.01.2017, в порядке, действовавшем до 01.01.2017</a:t>
          </a:r>
          <a:r>
            <a:rPr lang="en-US" sz="1400" kern="1200" dirty="0"/>
            <a:t>;</a:t>
          </a:r>
          <a:endParaRPr lang="ru-RU" sz="1400" kern="1200" dirty="0"/>
        </a:p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при необходимости провести с ФСС РФ сверку расчетов по начисленным и уплаченным страховым взносам и получить Акт сверки расчетов по исполненным обязательствам до 31.12.2016.</a:t>
          </a:r>
          <a:endParaRPr lang="ru-RU" sz="1400" kern="1200" dirty="0"/>
        </a:p>
      </dsp:txBody>
      <dsp:txXfrm rot="-5400000">
        <a:off x="864616" y="2665162"/>
        <a:ext cx="7789129" cy="109474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List2">
  <dgm:title val=""/>
  <dgm:desc val=""/>
  <dgm:catLst>
    <dgm:cat type="list" pri="7000"/>
    <dgm:cat type="convert" pri="16000"/>
    <dgm:cat type="picture" pri="28000"/>
    <dgm:cat type="pictureconvert" pri="28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dir/>
      <dgm:animLvl val="lvl"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08"/>
      <dgm:constr type="sp" refType="w" refFor="ch" refForName="compNode" op="equ" fact="0.16"/>
      <dgm:constr type="primFontSz" for="des" forName="parentText" op="equ" val="65"/>
      <dgm:constr type="primFontSz" for="des" forName="childRect" op="equ" val="65"/>
    </dgm:constrLst>
    <dgm:ruleLst/>
    <dgm:forEach name="nodesForEach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/>
        <dgm:choose name="Name3">
          <dgm:if name="Name4" axis="self" func="var" arg="dir" op="equ" val="norm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l" for="ch" forName="childRect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l" for="ch" forName="parentText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l" for="ch" forName="parentRect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r" for="ch" forName="adorn" refType="w"/>
            </dgm:constrLst>
          </dgm:if>
          <dgm:else name="Name5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r" for="ch" forName="childRect" refType="w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r" for="ch" forName="parentText" refType="w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r" for="ch" forName="parentRect" refType="w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l" for="ch" forName="adorn"/>
            </dgm:constrLst>
          </dgm:else>
        </dgm:choose>
        <dgm:ruleLst/>
        <dgm:layoutNode name="childRect" styleLbl="b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2SameRect" r:blip="">
            <dgm:adjLst>
              <dgm:adj idx="1" val="0.08"/>
            </dgm:adjLst>
          </dgm:shape>
          <dgm:presOf axis="des" ptType="node"/>
          <dgm:constrLst>
            <dgm:constr type="secFontSz" refType="primFontSz"/>
            <dgm:constr type="tMarg" refType="primFontSz" fact="0.3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Text">
          <dgm:varLst>
            <dgm:chMax val="0"/>
            <dgm:bulletEnabled val="1"/>
          </dgm:varLst>
          <dgm:choose name="Name6">
            <dgm:if name="Name7" func="var" arg="dir" op="equ" val="norm">
              <dgm:alg type="tx">
                <dgm:param type="parTxLTRAlign" val="l"/>
                <dgm:param type="parTxRTLAlign" val="l"/>
              </dgm:alg>
            </dgm:if>
            <dgm:else name="Name8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ect" r:blip="" zOrderOff="1" hideGeom="1">
            <dgm:adjLst/>
          </dgm:shape>
          <dgm:presOf axis="self" ptType="node"/>
          <dgm:constrLst>
            <dgm:constr type="tMarg"/>
            <dgm:constr type="bMarg"/>
            <dgm:constr type="lMarg" refType="primFontSz" fact="0.3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Rect" styleLbl="alignNode1">
          <dgm:alg type="sp"/>
          <dgm:shape xmlns:r="http://schemas.openxmlformats.org/officeDocument/2006/relationships" type="rect" r:blip="">
            <dgm:adjLst/>
          </dgm:shape>
          <dgm:presOf axis="self" ptType="node"/>
          <dgm:constrLst/>
          <dgm:ruleLst/>
        </dgm:layoutNode>
        <dgm:layoutNode name="adorn" styleLbl="fgAccFollowNod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w" val="1"/>
            <dgm:constr type="h" refType="w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AC30DB-A8BF-4A94-B00D-A499045FDA1C}" type="datetimeFigureOut">
              <a:rPr lang="ru-RU" smtClean="0"/>
              <a:t>22.09.2016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2EF914-A71D-43F3-AEDE-244A8CAD83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59345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410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76BF8B77-0DD9-4151-A04D-CFE7385EB172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6E7DA-9E57-410F-B223-8CF1D95F566C}" type="datetimeFigureOut">
              <a:rPr lang="ru-RU" smtClean="0"/>
              <a:t>22.09.2016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F0384-3AF9-42A6-86CE-57D6E2F0B2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11667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6E7DA-9E57-410F-B223-8CF1D95F566C}" type="datetimeFigureOut">
              <a:rPr lang="ru-RU" smtClean="0"/>
              <a:t>22.09.2016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F0384-3AF9-42A6-86CE-57D6E2F0B2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91641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6E7DA-9E57-410F-B223-8CF1D95F566C}" type="datetimeFigureOut">
              <a:rPr lang="ru-RU" smtClean="0"/>
              <a:t>22.09.2016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F0384-3AF9-42A6-86CE-57D6E2F0B2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77952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6E7DA-9E57-410F-B223-8CF1D95F566C}" type="datetimeFigureOut">
              <a:rPr lang="ru-RU" smtClean="0"/>
              <a:t>22.09.2016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F0384-3AF9-42A6-86CE-57D6E2F0B2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49362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6E7DA-9E57-410F-B223-8CF1D95F566C}" type="datetimeFigureOut">
              <a:rPr lang="ru-RU" smtClean="0"/>
              <a:t>22.09.2016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F0384-3AF9-42A6-86CE-57D6E2F0B2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02004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6E7DA-9E57-410F-B223-8CF1D95F566C}" type="datetimeFigureOut">
              <a:rPr lang="ru-RU" smtClean="0"/>
              <a:t>22.09.2016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F0384-3AF9-42A6-86CE-57D6E2F0B2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33302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6E7DA-9E57-410F-B223-8CF1D95F566C}" type="datetimeFigureOut">
              <a:rPr lang="ru-RU" smtClean="0"/>
              <a:t>22.09.2016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F0384-3AF9-42A6-86CE-57D6E2F0B2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65781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6E7DA-9E57-410F-B223-8CF1D95F566C}" type="datetimeFigureOut">
              <a:rPr lang="ru-RU" smtClean="0"/>
              <a:t>22.09.2016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F0384-3AF9-42A6-86CE-57D6E2F0B2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85923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6E7DA-9E57-410F-B223-8CF1D95F566C}" type="datetimeFigureOut">
              <a:rPr lang="ru-RU" smtClean="0"/>
              <a:t>22.09.2016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F0384-3AF9-42A6-86CE-57D6E2F0B2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14343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6E7DA-9E57-410F-B223-8CF1D95F566C}" type="datetimeFigureOut">
              <a:rPr lang="ru-RU" smtClean="0"/>
              <a:t>22.09.2016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F0384-3AF9-42A6-86CE-57D6E2F0B2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12163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6E7DA-9E57-410F-B223-8CF1D95F566C}" type="datetimeFigureOut">
              <a:rPr lang="ru-RU" smtClean="0"/>
              <a:t>22.09.2016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F0384-3AF9-42A6-86CE-57D6E2F0B2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58504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F6E7DA-9E57-410F-B223-8CF1D95F566C}" type="datetimeFigureOut">
              <a:rPr lang="ru-RU" smtClean="0"/>
              <a:t>22.09.2016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FF0384-3AF9-42A6-86CE-57D6E2F0B2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705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06290"/>
          </a:xfrm>
        </p:spPr>
        <p:txBody>
          <a:bodyPr>
            <a:noAutofit/>
          </a:bodyPr>
          <a:lstStyle/>
          <a:p>
            <a:r>
              <a:rPr lang="ru-RU" sz="1800" b="1" dirty="0" smtClean="0"/>
              <a:t>Согласно  Указу </a:t>
            </a:r>
            <a:r>
              <a:rPr lang="ru-RU" sz="1800" b="1" dirty="0"/>
              <a:t>Президента РФ от 15.01.2016 N 13</a:t>
            </a:r>
            <a:br>
              <a:rPr lang="ru-RU" sz="1800" b="1" dirty="0"/>
            </a:br>
            <a:r>
              <a:rPr lang="ru-RU" sz="1800" dirty="0" smtClean="0"/>
              <a:t>«О </a:t>
            </a:r>
            <a:r>
              <a:rPr lang="ru-RU" sz="1800" dirty="0"/>
              <a:t>дополнительных мерах по укреплению платежной дисциплины при осуществлении расчетов с Пенсионным фондом Российской Федерации, Фондом социального страхования Российской Федерации и Федеральным фондом обязательного медицинского </a:t>
            </a:r>
            <a:r>
              <a:rPr lang="ru-RU" sz="1800" dirty="0" smtClean="0"/>
              <a:t>страхования» 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ru-RU" sz="1800" b="1" dirty="0" smtClean="0"/>
              <a:t>приняты следующие федеральные законы, предусматривающие возложение </a:t>
            </a:r>
            <a:r>
              <a:rPr lang="ru-RU" sz="1800" b="1" dirty="0"/>
              <a:t>на </a:t>
            </a:r>
            <a:r>
              <a:rPr lang="ru-RU" sz="1800" b="1" dirty="0" smtClean="0"/>
              <a:t>ФНС России </a:t>
            </a:r>
            <a:r>
              <a:rPr lang="en-US" sz="1800" b="1" dirty="0" smtClean="0"/>
              <a:t>c 01.01.2017 </a:t>
            </a:r>
            <a:r>
              <a:rPr lang="ru-RU" sz="1800" b="1" dirty="0" smtClean="0"/>
              <a:t>функции по </a:t>
            </a:r>
            <a:r>
              <a:rPr lang="ru-RU" sz="1800" b="1" dirty="0"/>
              <a:t>администрированию страховых взносов, уплачиваемых в </a:t>
            </a:r>
            <a:r>
              <a:rPr lang="ru-RU" sz="1800" b="1" dirty="0" smtClean="0"/>
              <a:t>ПФР России, ФСС РФ и ФОМС</a:t>
            </a:r>
            <a:r>
              <a:rPr lang="en-US" sz="1800" b="1" dirty="0" smtClean="0"/>
              <a:t>:</a:t>
            </a:r>
            <a:endParaRPr lang="ru-RU" sz="1800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457200" y="2852936"/>
            <a:ext cx="8229600" cy="3384376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 fontScale="92500" lnSpcReduction="10000"/>
          </a:bodyPr>
          <a:lstStyle/>
          <a:p>
            <a:pPr algn="just"/>
            <a:r>
              <a:rPr lang="ru-RU" sz="1900" b="1" dirty="0">
                <a:solidFill>
                  <a:srgbClr val="002060"/>
                </a:solidFill>
              </a:rPr>
              <a:t>Федеральный закон от 03.07.2016 N </a:t>
            </a:r>
            <a:r>
              <a:rPr lang="ru-RU" sz="1900" b="1" dirty="0" smtClean="0">
                <a:solidFill>
                  <a:srgbClr val="002060"/>
                </a:solidFill>
              </a:rPr>
              <a:t>243-ФЗ </a:t>
            </a:r>
            <a:r>
              <a:rPr lang="ru-RU" sz="1900" dirty="0" smtClean="0"/>
              <a:t>«О </a:t>
            </a:r>
            <a:r>
              <a:rPr lang="ru-RU" sz="1900" dirty="0"/>
              <a:t>внесении изменений в части первую и вторую Налогового кодекса Российской Федерации в связи с передачей налоговым органам полномочий по администрированию страховых взносов на обязательное пенсионное, социальное и медицинское </a:t>
            </a:r>
            <a:r>
              <a:rPr lang="ru-RU" sz="1900" dirty="0" smtClean="0"/>
              <a:t>страхование»</a:t>
            </a:r>
            <a:r>
              <a:rPr lang="en-US" sz="1900" dirty="0" smtClean="0"/>
              <a:t>;</a:t>
            </a:r>
            <a:endParaRPr lang="ru-RU" sz="1900" dirty="0" smtClean="0"/>
          </a:p>
          <a:p>
            <a:pPr algn="just"/>
            <a:r>
              <a:rPr lang="ru-RU" sz="1900" b="1" dirty="0">
                <a:solidFill>
                  <a:srgbClr val="002060"/>
                </a:solidFill>
              </a:rPr>
              <a:t>Федеральный закон от 03.07.2016 N </a:t>
            </a:r>
            <a:r>
              <a:rPr lang="ru-RU" sz="1900" b="1" dirty="0" smtClean="0">
                <a:solidFill>
                  <a:srgbClr val="002060"/>
                </a:solidFill>
              </a:rPr>
              <a:t>250-ФЗ </a:t>
            </a:r>
            <a:r>
              <a:rPr lang="ru-RU" sz="1900" dirty="0" smtClean="0"/>
              <a:t>«О </a:t>
            </a:r>
            <a:r>
              <a:rPr lang="ru-RU" sz="1900" dirty="0"/>
              <a:t>внесении изменений в отдельные законодательные акты Российской Федерации и признании утратившими силу отдельных законодательных актов (положений законодательных актов) Российской Федерации в связи с принятием Федерального закона "О внесении изменений в части первую и вторую Налогового кодекса Российской Федерации в связи с передачей налоговым органам полномочий по администрированию страховых взносов на обязательное пенсионное, социальное и медицинское </a:t>
            </a:r>
            <a:r>
              <a:rPr lang="ru-RU" sz="1900" dirty="0" smtClean="0"/>
              <a:t>страхование».</a:t>
            </a:r>
            <a:endParaRPr lang="en-US" sz="1800" dirty="0" smtClean="0"/>
          </a:p>
          <a:p>
            <a:endParaRPr lang="ru-RU" sz="1800" dirty="0"/>
          </a:p>
          <a:p>
            <a:pPr marL="0" indent="0">
              <a:buNone/>
            </a:pP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926596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617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2">
                    <a:lumMod val="50000"/>
                  </a:schemeClr>
                </a:solidFill>
              </a:rPr>
              <a:t>Фонд социального страхования </a:t>
            </a: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</a:rPr>
              <a:t>Российской Федерации </a:t>
            </a:r>
            <a:br>
              <a:rPr lang="ru-RU" sz="2400" b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</a:rPr>
              <a:t>до 01.01.2017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ru-RU" sz="2400" dirty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2400" dirty="0">
                <a:solidFill>
                  <a:schemeClr val="tx2">
                    <a:lumMod val="50000"/>
                  </a:schemeClr>
                </a:solidFill>
              </a:rPr>
              <a:t>администрирует два вида страховых взносов на обязательное социальное 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страхование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</a:rPr>
              <a:t>:</a:t>
            </a:r>
            <a:endParaRPr lang="ru-RU" sz="2400" dirty="0">
              <a:solidFill>
                <a:schemeClr val="tx2">
                  <a:lumMod val="50000"/>
                </a:schemeClr>
              </a:solidFill>
            </a:endParaRP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2359455010"/>
              </p:ext>
            </p:extLst>
          </p:nvPr>
        </p:nvGraphicFramePr>
        <p:xfrm>
          <a:off x="1331640" y="692696"/>
          <a:ext cx="6588732" cy="5040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467544" y="5805264"/>
            <a:ext cx="5688632" cy="908720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! с 01.01.2017 администрирование страховых взносов по </a:t>
            </a:r>
            <a:r>
              <a:rPr lang="ru-RU" sz="1600" b="1" dirty="0" err="1" smtClean="0">
                <a:solidFill>
                  <a:schemeClr val="tx1"/>
                </a:solidFill>
              </a:rPr>
              <a:t>ВНиМ</a:t>
            </a:r>
            <a:r>
              <a:rPr lang="ru-RU" sz="1600" b="1" dirty="0" smtClean="0">
                <a:solidFill>
                  <a:schemeClr val="tx1"/>
                </a:solidFill>
              </a:rPr>
              <a:t> будет передано в налоговые органы согласно Налоговому кодексу</a:t>
            </a:r>
            <a:r>
              <a:rPr lang="en-US" sz="1600" b="1" dirty="0" smtClean="0">
                <a:solidFill>
                  <a:schemeClr val="tx1"/>
                </a:solidFill>
              </a:rPr>
              <a:t> </a:t>
            </a:r>
            <a:r>
              <a:rPr lang="ru-RU" sz="1600" b="1" dirty="0" smtClean="0">
                <a:solidFill>
                  <a:schemeClr val="tx1"/>
                </a:solidFill>
              </a:rPr>
              <a:t> в новой редакции (212-ФЗ утратит силу)</a:t>
            </a:r>
            <a:endParaRPr lang="ru-RU" sz="1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9609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3"/>
          <p:cNvSpPr>
            <a:spLocks noGrp="1"/>
          </p:cNvSpPr>
          <p:nvPr>
            <p:ph type="title"/>
          </p:nvPr>
        </p:nvSpPr>
        <p:spPr>
          <a:xfrm>
            <a:off x="468313" y="188913"/>
            <a:ext cx="8229600" cy="1008062"/>
          </a:xfrm>
        </p:spPr>
        <p:txBody>
          <a:bodyPr/>
          <a:lstStyle/>
          <a:p>
            <a:r>
              <a:rPr lang="ru-RU" sz="1700" b="1" smtClean="0"/>
              <a:t>О взаимодействии с ФСС РФ по страховым взносам на обязательное социальное страхование на случай временной нетрудоспособности и в связи с материнством (ВниМ) по правоотношениям, возникающим до 31.12.2016</a:t>
            </a:r>
          </a:p>
        </p:txBody>
      </p:sp>
      <p:sp>
        <p:nvSpPr>
          <p:cNvPr id="14" name="Выноска со стрелкой вниз 13"/>
          <p:cNvSpPr/>
          <p:nvPr/>
        </p:nvSpPr>
        <p:spPr>
          <a:xfrm>
            <a:off x="2195513" y="1268413"/>
            <a:ext cx="5113337" cy="1008062"/>
          </a:xfrm>
          <a:prstGeom prst="downArrowCallou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</a:rPr>
              <a:t>СТРАХОВАТЕЛЬ</a:t>
            </a:r>
          </a:p>
        </p:txBody>
      </p:sp>
      <p:graphicFrame>
        <p:nvGraphicFramePr>
          <p:cNvPr id="17" name="Схема 16"/>
          <p:cNvGraphicFramePr/>
          <p:nvPr/>
        </p:nvGraphicFramePr>
        <p:xfrm>
          <a:off x="251520" y="2276872"/>
          <a:ext cx="8712968" cy="42484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040388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384</Words>
  <Application>Microsoft Office PowerPoint</Application>
  <PresentationFormat>Экран (4:3)</PresentationFormat>
  <Paragraphs>21</Paragraphs>
  <Slides>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Согласно  Указу Президента РФ от 15.01.2016 N 13 «О дополнительных мерах по укреплению платежной дисциплины при осуществлении расчетов с Пенсионным фондом Российской Федерации, Фондом социального страхования Российской Федерации и Федеральным фондом обязательного медицинского страхования»  приняты следующие федеральные законы, предусматривающие возложение на ФНС России c 01.01.2017 функции по администрированию страховых взносов, уплачиваемых в ПФР России, ФСС РФ и ФОМС:</vt:lpstr>
      <vt:lpstr>Фонд социального страхования Российской Федерации  до 01.01.2017 администрирует два вида страховых взносов на обязательное социальное страхование:</vt:lpstr>
      <vt:lpstr>О взаимодействии с ФСС РФ по страховым взносам на обязательное социальное страхование на случай временной нетрудоспособности и в связи с материнством (ВниМ) по правоотношениям, возникающим до 31.12.2016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Бусырева Татьяна Викторовна</dc:creator>
  <cp:lastModifiedBy>mns</cp:lastModifiedBy>
  <cp:revision>16</cp:revision>
  <dcterms:created xsi:type="dcterms:W3CDTF">2016-09-19T06:23:23Z</dcterms:created>
  <dcterms:modified xsi:type="dcterms:W3CDTF">2016-09-22T08:52:51Z</dcterms:modified>
</cp:coreProperties>
</file>