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260" r:id="rId4"/>
    <p:sldId id="319" r:id="rId5"/>
    <p:sldId id="298" r:id="rId6"/>
    <p:sldId id="320" r:id="rId7"/>
    <p:sldId id="324" r:id="rId8"/>
    <p:sldId id="325" r:id="rId9"/>
    <p:sldId id="327" r:id="rId10"/>
    <p:sldId id="321" r:id="rId11"/>
    <p:sldId id="322" r:id="rId12"/>
    <p:sldId id="333" r:id="rId13"/>
    <p:sldId id="347" r:id="rId14"/>
    <p:sldId id="348" r:id="rId15"/>
    <p:sldId id="328" r:id="rId16"/>
    <p:sldId id="267" r:id="rId17"/>
    <p:sldId id="266" r:id="rId18"/>
    <p:sldId id="264" r:id="rId19"/>
    <p:sldId id="346" r:id="rId20"/>
    <p:sldId id="330" r:id="rId21"/>
    <p:sldId id="337" r:id="rId22"/>
    <p:sldId id="270" r:id="rId23"/>
    <p:sldId id="343" r:id="rId24"/>
    <p:sldId id="338" r:id="rId25"/>
    <p:sldId id="339" r:id="rId26"/>
    <p:sldId id="269" r:id="rId27"/>
    <p:sldId id="274" r:id="rId28"/>
    <p:sldId id="273" r:id="rId29"/>
    <p:sldId id="344" r:id="rId30"/>
    <p:sldId id="306" r:id="rId31"/>
    <p:sldId id="318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40" r:id="rId44"/>
    <p:sldId id="341" r:id="rId45"/>
    <p:sldId id="278" r:id="rId4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3"/>
              <c:layout>
                <c:manualLayout>
                  <c:x val="-1.8518518518518545E-2"/>
                  <c:y val="5.112153400024798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0061728395061741E-2"/>
                  <c:y val="1.278038350006198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2345679012345703E-2"/>
                  <c:y val="5.112153400024798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2267295</c:v>
                </c:pt>
                <c:pt idx="1">
                  <c:v>997289</c:v>
                </c:pt>
                <c:pt idx="2">
                  <c:v>2199059</c:v>
                </c:pt>
                <c:pt idx="3">
                  <c:v>1401931</c:v>
                </c:pt>
                <c:pt idx="4">
                  <c:v>1863599</c:v>
                </c:pt>
                <c:pt idx="5">
                  <c:v>1160848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5493827160493902E-2"/>
                  <c:y val="1.022430680004959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1604938271605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2407407407407544E-2"/>
                  <c:y val="1.1715216206546234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314814814814815E-2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0864197530864248E-2"/>
                  <c:y val="2.3430432413092493E-17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0061728395061741E-2"/>
                  <c:y val="-5.1121534000248521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2366124</c:v>
                </c:pt>
                <c:pt idx="1">
                  <c:v>996931</c:v>
                </c:pt>
                <c:pt idx="2">
                  <c:v>2203617</c:v>
                </c:pt>
                <c:pt idx="3">
                  <c:v>1336094</c:v>
                </c:pt>
                <c:pt idx="4">
                  <c:v>1869241</c:v>
                </c:pt>
                <c:pt idx="5">
                  <c:v>1160975</c:v>
                </c:pt>
              </c:numCache>
            </c:numRef>
          </c:val>
        </c:ser>
        <c:dLbls>
          <c:showVal val="1"/>
        </c:dLbls>
        <c:axId val="87887872"/>
        <c:axId val="87889408"/>
      </c:barChart>
      <c:catAx>
        <c:axId val="8788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889408"/>
        <c:crosses val="autoZero"/>
        <c:auto val="1"/>
        <c:lblAlgn val="ctr"/>
        <c:lblOffset val="100"/>
      </c:catAx>
      <c:valAx>
        <c:axId val="87889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887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  <a:alpha val="33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2257568089142364E-2"/>
                  <c:y val="-1.987279191200978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6330490027856928E-2"/>
                  <c:y val="-1.490444723669202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5926949474749746E-2"/>
                  <c:y val="-2.484074539448666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6128784044571227E-2"/>
                  <c:y val="-4.9683446753177761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143134301949989E-2"/>
                  <c:y val="-1.242037269724334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1652450139285231E-3"/>
                  <c:y val="5.2165565328422037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4.8991470083570984E-3"/>
                  <c:y val="-0.13662409966967667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266098005571406E-3"/>
                  <c:y val="1.2420372697243345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3064392022285588E-2"/>
                  <c:y val="-1.738852177614068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-8.1652450139285231E-3"/>
                  <c:y val="-3.9745192631178698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-1.1431343019499919E-2"/>
                  <c:y val="0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2.4495606455249851E-2"/>
                  <c:y val="-3.47772391487017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156504</c:v>
                </c:pt>
                <c:pt idx="1">
                  <c:v>5214</c:v>
                </c:pt>
                <c:pt idx="2">
                  <c:v>29915</c:v>
                </c:pt>
                <c:pt idx="3">
                  <c:v>98240</c:v>
                </c:pt>
                <c:pt idx="4">
                  <c:v>262798</c:v>
                </c:pt>
                <c:pt idx="5">
                  <c:v>0</c:v>
                </c:pt>
                <c:pt idx="6">
                  <c:v>1340261</c:v>
                </c:pt>
                <c:pt idx="7">
                  <c:v>217828</c:v>
                </c:pt>
                <c:pt idx="8">
                  <c:v>61</c:v>
                </c:pt>
                <c:pt idx="9">
                  <c:v>60486</c:v>
                </c:pt>
                <c:pt idx="10">
                  <c:v>16828</c:v>
                </c:pt>
                <c:pt idx="11">
                  <c:v>55</c:v>
                </c:pt>
                <c:pt idx="12">
                  <c:v>114659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93429639505286"/>
          <c:y val="1.3495566220341704E-2"/>
          <c:w val="0.32826740958823508"/>
          <c:h val="0.97143157802497693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85134384467794"/>
                  <c:y val="0.141512748583491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3677344158957307E-2"/>
                  <c:y val="4.468010498833457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6850454412947486E-2"/>
                  <c:y val="6.1102759415620489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9.93637859682256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5290968671148646E-2"/>
                  <c:y val="-3.98157149205644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1.3219627248624027E-2"/>
                  <c:y val="-3.10850877680259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2494651591418603E-2"/>
                  <c:y val="-3.511172369736698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2.3098454397754441E-2"/>
                  <c:y val="-6.755829213420730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66425752493968E-3"/>
                  <c:y val="-6.2766637040329198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2.2253533391184771E-2"/>
                  <c:y val="-4.5968677091434408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4.242296401500948E-2"/>
                  <c:y val="-2.337726363737366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1.2711300346007629E-2"/>
                  <c:y val="-7.7550411065437381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 природного и техногенного характера </c:v>
                </c:pt>
                <c:pt idx="4">
                  <c:v>Развитие культуры</c:v>
                </c:pt>
                <c:pt idx="5">
                  <c:v>Молодежь Приангарья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1328521</c:v>
                </c:pt>
                <c:pt idx="1">
                  <c:v>0</c:v>
                </c:pt>
                <c:pt idx="2">
                  <c:v>257830</c:v>
                </c:pt>
                <c:pt idx="3">
                  <c:v>30203</c:v>
                </c:pt>
                <c:pt idx="4">
                  <c:v>267189</c:v>
                </c:pt>
                <c:pt idx="5">
                  <c:v>17207</c:v>
                </c:pt>
                <c:pt idx="6">
                  <c:v>14884</c:v>
                </c:pt>
                <c:pt idx="7">
                  <c:v>763</c:v>
                </c:pt>
                <c:pt idx="8">
                  <c:v>93983</c:v>
                </c:pt>
                <c:pt idx="9">
                  <c:v>1440</c:v>
                </c:pt>
                <c:pt idx="10">
                  <c:v>139471</c:v>
                </c:pt>
                <c:pt idx="11">
                  <c:v>2047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977977280777022"/>
          <c:y val="0"/>
          <c:w val="0.31654388828591717"/>
          <c:h val="0.97574922230863514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7931248177311168E-2"/>
          <c:y val="3.4584242071797756E-2"/>
          <c:w val="0.72262418586565558"/>
          <c:h val="0.720480702117980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на 01.01.2019, тыс.чел.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45.260000000000005</c:v>
                </c:pt>
                <c:pt idx="1">
                  <c:v>19.670000000000005</c:v>
                </c:pt>
                <c:pt idx="2">
                  <c:v>22.6</c:v>
                </c:pt>
                <c:pt idx="3">
                  <c:v>20.32</c:v>
                </c:pt>
                <c:pt idx="4">
                  <c:v>44.56</c:v>
                </c:pt>
                <c:pt idx="5">
                  <c:v>13.59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жителя, тыс. руб.</c:v>
                </c:pt>
              </c:strCache>
            </c:strRef>
          </c:tx>
          <c:dLbls>
            <c:dLbl>
              <c:idx val="0"/>
              <c:layout>
                <c:manualLayout>
                  <c:x val="2.3148148148148161E-2"/>
                  <c:y val="8.418097982683470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148148148148147E-2"/>
                  <c:y val="2.244826128715594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52.28</c:v>
                </c:pt>
                <c:pt idx="1">
                  <c:v>50.660000000000004</c:v>
                </c:pt>
                <c:pt idx="2">
                  <c:v>97.51</c:v>
                </c:pt>
                <c:pt idx="3">
                  <c:v>65.760000000000005</c:v>
                </c:pt>
                <c:pt idx="4">
                  <c:v>41.949999999999996</c:v>
                </c:pt>
                <c:pt idx="5">
                  <c:v>85.45</c:v>
                </c:pt>
              </c:numCache>
            </c:numRef>
          </c:val>
        </c:ser>
        <c:dLbls>
          <c:showVal val="1"/>
        </c:dLbls>
        <c:axId val="87939712"/>
        <c:axId val="100782464"/>
      </c:barChart>
      <c:catAx>
        <c:axId val="87939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0782464"/>
        <c:crosses val="autoZero"/>
        <c:auto val="1"/>
        <c:lblAlgn val="ctr"/>
        <c:lblOffset val="100"/>
      </c:catAx>
      <c:valAx>
        <c:axId val="100782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93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83938466025081"/>
          <c:y val="0.29233358734925596"/>
          <c:w val="0.22018530669777389"/>
          <c:h val="0.3058973305791498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  <a:alpha val="38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3917171596318401E-3"/>
                  <c:y val="-3.9902793709697321E-2"/>
                </c:manualLayout>
              </c:layout>
              <c:showVal val="1"/>
            </c:dLbl>
            <c:dLbl>
              <c:idx val="1"/>
              <c:layout>
                <c:manualLayout>
                  <c:x val="-3.5613030176134292E-2"/>
                  <c:y val="-4.3530320410578895E-2"/>
                </c:manualLayout>
              </c:layout>
              <c:showVal val="1"/>
            </c:dLbl>
            <c:dLbl>
              <c:idx val="2"/>
              <c:layout>
                <c:manualLayout>
                  <c:x val="1.8654444377975102E-2"/>
                  <c:y val="3.6275267008815885E-2"/>
                </c:manualLayout>
              </c:layout>
              <c:showVal val="1"/>
            </c:dLbl>
            <c:dLbl>
              <c:idx val="3"/>
              <c:layout>
                <c:manualLayout>
                  <c:x val="-0.11362252484766652"/>
                  <c:y val="1.8137633504407873E-2"/>
                </c:manualLayout>
              </c:layout>
              <c:showVal val="1"/>
            </c:dLbl>
            <c:dLbl>
              <c:idx val="5"/>
              <c:layout>
                <c:manualLayout>
                  <c:x val="-6.7834343192636846E-3"/>
                  <c:y val="3.2647740307934263E-2"/>
                </c:manualLayout>
              </c:layout>
              <c:showVal val="1"/>
            </c:dLbl>
            <c:dLbl>
              <c:idx val="6"/>
              <c:layout>
                <c:manualLayout>
                  <c:x val="-2.5437878697238851E-2"/>
                  <c:y val="3.2647740307934263E-2"/>
                </c:manualLayout>
              </c:layout>
              <c:showVal val="1"/>
            </c:dLbl>
            <c:dLbl>
              <c:idx val="7"/>
              <c:layout>
                <c:manualLayout>
                  <c:x val="-1.6958585798159294E-2"/>
                  <c:y val="-2.9020213607052602E-2"/>
                </c:manualLayout>
              </c:layout>
              <c:showVal val="1"/>
            </c:dLbl>
            <c:dLbl>
              <c:idx val="8"/>
              <c:layout>
                <c:manualLayout>
                  <c:x val="-2.2046161537606985E-2"/>
                  <c:y val="-2.9020213607052602E-2"/>
                </c:manualLayout>
              </c:layout>
              <c:showVal val="1"/>
            </c:dLbl>
            <c:dLbl>
              <c:idx val="9"/>
              <c:layout>
                <c:manualLayout>
                  <c:x val="-8.4792928990796313E-3"/>
                  <c:y val="-2.9020213607052602E-2"/>
                </c:manualLayout>
              </c:layout>
              <c:showVal val="1"/>
            </c:dLbl>
            <c:dLbl>
              <c:idx val="10"/>
              <c:layout>
                <c:manualLayout>
                  <c:x val="-1.695858579815911E-2"/>
                  <c:y val="-2.90202136070526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Лист1!$A$2:$A$13</c:f>
              <c:numCache>
                <c:formatCode>dd/mm/yyyy</c:formatCode>
                <c:ptCount val="12"/>
                <c:pt idx="0">
                  <c:v>42370</c:v>
                </c:pt>
                <c:pt idx="1">
                  <c:v>42736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43160</c:v>
                </c:pt>
                <c:pt idx="6">
                  <c:v>43435</c:v>
                </c:pt>
                <c:pt idx="7">
                  <c:v>43466</c:v>
                </c:pt>
                <c:pt idx="8">
                  <c:v>43831</c:v>
                </c:pt>
                <c:pt idx="9">
                  <c:v>44197</c:v>
                </c:pt>
                <c:pt idx="10">
                  <c:v>44562</c:v>
                </c:pt>
                <c:pt idx="11">
                  <c:v>44927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103000</c:v>
                </c:pt>
                <c:pt idx="2">
                  <c:v>33000</c:v>
                </c:pt>
                <c:pt idx="3">
                  <c:v>33000</c:v>
                </c:pt>
                <c:pt idx="4">
                  <c:v>55000</c:v>
                </c:pt>
                <c:pt idx="5">
                  <c:v>22000</c:v>
                </c:pt>
                <c:pt idx="6">
                  <c:v>22000</c:v>
                </c:pt>
                <c:pt idx="7">
                  <c:v>38000</c:v>
                </c:pt>
                <c:pt idx="8">
                  <c:v>22000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13334912"/>
        <c:axId val="113344896"/>
      </c:lineChart>
      <c:dateAx>
        <c:axId val="113334912"/>
        <c:scaling>
          <c:orientation val="minMax"/>
        </c:scaling>
        <c:axPos val="b"/>
        <c:numFmt formatCode="dd/mm/yyyy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3344896"/>
        <c:crosses val="autoZero"/>
        <c:auto val="1"/>
        <c:lblOffset val="100"/>
      </c:dateAx>
      <c:valAx>
        <c:axId val="113344896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3334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362186768519972"/>
          <c:y val="2.3921724746633077E-2"/>
          <c:w val="0.75778996299261769"/>
          <c:h val="0.860775610470092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0408498672561336E-3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8888073738933231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1.8245099203536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4326798938048896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2.1285949070792974E-2"/>
                  <c:y val="8.3985377286121769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0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073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2141446</c:v>
                </c:pt>
                <c:pt idx="1">
                  <c:v>1882185</c:v>
                </c:pt>
                <c:pt idx="2">
                  <c:v>2211650</c:v>
                </c:pt>
                <c:pt idx="3">
                  <c:v>2236242</c:v>
                </c:pt>
                <c:pt idx="4">
                  <c:v>2151298</c:v>
                </c:pt>
                <c:pt idx="5">
                  <c:v>2165073</c:v>
                </c:pt>
                <c:pt idx="6">
                  <c:v>2267295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5204249336280643E-2"/>
                  <c:y val="5.5990251524081205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9.12254960176842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1285949070793037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1.5204249336280643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1.8245099203536792E-2"/>
                  <c:y val="5.5990251524081153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3.9531048274329746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3.8010623340701578E-2"/>
                  <c:y val="5.599025152408115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2009991</c:v>
                </c:pt>
                <c:pt idx="1">
                  <c:v>1938237</c:v>
                </c:pt>
                <c:pt idx="2">
                  <c:v>2379947</c:v>
                </c:pt>
                <c:pt idx="3">
                  <c:v>2291121</c:v>
                </c:pt>
                <c:pt idx="4">
                  <c:v>2109520</c:v>
                </c:pt>
                <c:pt idx="5">
                  <c:v>2176664</c:v>
                </c:pt>
                <c:pt idx="6">
                  <c:v>2366124</c:v>
                </c:pt>
              </c:numCache>
            </c:numRef>
          </c:val>
        </c:ser>
        <c:dLbls>
          <c:showVal val="1"/>
        </c:dLbls>
        <c:axId val="113425408"/>
        <c:axId val="113455872"/>
      </c:barChart>
      <c:catAx>
        <c:axId val="113425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3455872"/>
        <c:crosses val="autoZero"/>
        <c:auto val="1"/>
        <c:lblAlgn val="ctr"/>
        <c:lblOffset val="100"/>
      </c:catAx>
      <c:valAx>
        <c:axId val="113455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3425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2944535214741688E-2"/>
                  <c:y val="2.799512576204057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7798735920269846E-2"/>
                  <c:y val="2.23961006096324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5889070429483491E-2"/>
                  <c:y val="-1.283095108336024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1326468312898987E-2"/>
                  <c:y val="-2.7995125762040577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472267607370864E-3"/>
                  <c:y val="-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1790763</c:v>
                </c:pt>
                <c:pt idx="1">
                  <c:v>2131634</c:v>
                </c:pt>
                <c:pt idx="2">
                  <c:v>2065497</c:v>
                </c:pt>
                <c:pt idx="3">
                  <c:v>2088333</c:v>
                </c:pt>
                <c:pt idx="4">
                  <c:v>2274205</c:v>
                </c:pt>
                <c:pt idx="5">
                  <c:v>2210870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5889070429483491E-2"/>
                  <c:y val="1.119805030481622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5889070429483491E-2"/>
                  <c:y val="5.599025152408120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798735920269759E-2"/>
                  <c:y val="8.398537728612164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416802822112545E-2"/>
                  <c:y val="1.119805030481622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9416802822112545E-2"/>
                  <c:y val="1.9596588033428428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3396207760809583E-2"/>
                  <c:y val="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1835308</c:v>
                </c:pt>
                <c:pt idx="1">
                  <c:v>2288760</c:v>
                </c:pt>
                <c:pt idx="2">
                  <c:v>2028300</c:v>
                </c:pt>
                <c:pt idx="3">
                  <c:v>2056441</c:v>
                </c:pt>
                <c:pt idx="4">
                  <c:v>2232601</c:v>
                </c:pt>
                <c:pt idx="5">
                  <c:v>2302849</c:v>
                </c:pt>
              </c:numCache>
            </c:numRef>
          </c:val>
        </c:ser>
        <c:dLbls>
          <c:showVal val="1"/>
        </c:dLbls>
        <c:axId val="117792768"/>
        <c:axId val="117794304"/>
      </c:barChart>
      <c:catAx>
        <c:axId val="117792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794304"/>
        <c:crosses val="autoZero"/>
        <c:auto val="1"/>
        <c:lblAlgn val="ctr"/>
        <c:lblOffset val="100"/>
      </c:catAx>
      <c:valAx>
        <c:axId val="1177943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792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41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5597471840539636E-2"/>
          <c:y val="4.7591713795468935E-2"/>
          <c:w val="0.7630097675181875"/>
          <c:h val="0.938410723323510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7798735920269818E-2"/>
                  <c:y val="5.599025152408116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3979404938696924E-2"/>
                  <c:y val="1.119805030481622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7798735920269818E-2"/>
                  <c:y val="-2.799512576204057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0743271135011511E-2"/>
                  <c:y val="1.959658803342841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4722676073708674E-3"/>
                  <c:y val="-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план 2020</c:v>
                </c:pt>
                <c:pt idx="2">
                  <c:v>план 2021</c:v>
                </c:pt>
                <c:pt idx="3">
                  <c:v>план 2022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2274205</c:v>
                </c:pt>
                <c:pt idx="1">
                  <c:v>2210870</c:v>
                </c:pt>
                <c:pt idx="2">
                  <c:v>2106904.6</c:v>
                </c:pt>
                <c:pt idx="3">
                  <c:v>2078036.4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9125204233168778E-2"/>
                  <c:y val="7.27873269813055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0743271135011511E-2"/>
                  <c:y val="7.278732698130552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4271003527640719E-2"/>
                  <c:y val="6.438878925269342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5597471840539636E-2"/>
                  <c:y val="6.438878925269342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9416802822112545E-2"/>
                  <c:y val="1.9596588033428432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4.8542007055281444E-2"/>
                  <c:y val="1.959658803342843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план 2020</c:v>
                </c:pt>
                <c:pt idx="2">
                  <c:v>план 2021</c:v>
                </c:pt>
                <c:pt idx="3">
                  <c:v>план 2022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2232601</c:v>
                </c:pt>
                <c:pt idx="1">
                  <c:v>2302849</c:v>
                </c:pt>
                <c:pt idx="2">
                  <c:v>2059904.6</c:v>
                </c:pt>
                <c:pt idx="3">
                  <c:v>2078036.4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dLbls>
            <c:dLbl>
              <c:idx val="0"/>
              <c:layout>
                <c:manualLayout>
                  <c:x val="2.2652936625797995E-2"/>
                  <c:y val="1.0264760866688155E-16"/>
                </c:manualLayout>
              </c:layout>
              <c:showVal val="1"/>
            </c:dLbl>
            <c:dLbl>
              <c:idx val="1"/>
              <c:layout>
                <c:manualLayout>
                  <c:x val="3.7215538742382342E-2"/>
                  <c:y val="8.9585063740713261E-2"/>
                </c:manualLayout>
              </c:layout>
              <c:showVal val="1"/>
            </c:dLbl>
            <c:dLbl>
              <c:idx val="2"/>
              <c:layout>
                <c:manualLayout>
                  <c:x val="1.6180669018427143E-2"/>
                  <c:y val="1.0264760866688155E-16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план 2020</c:v>
                </c:pt>
                <c:pt idx="2">
                  <c:v>план 2021</c:v>
                </c:pt>
                <c:pt idx="3">
                  <c:v>план 2022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41604</c:v>
                </c:pt>
                <c:pt idx="1">
                  <c:v>-91979.5</c:v>
                </c:pt>
                <c:pt idx="2">
                  <c:v>47000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117872512"/>
        <c:axId val="117874048"/>
      </c:barChart>
      <c:catAx>
        <c:axId val="117872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874048"/>
        <c:crosses val="autoZero"/>
        <c:auto val="1"/>
        <c:lblAlgn val="ctr"/>
        <c:lblOffset val="100"/>
      </c:catAx>
      <c:valAx>
        <c:axId val="117874048"/>
        <c:scaling>
          <c:orientation val="minMax"/>
        </c:scaling>
        <c:axPos val="l"/>
        <c:majorGridlines/>
        <c:numFmt formatCode="#,##0.00" sourceLinked="1"/>
        <c:tickLblPos val="none"/>
        <c:crossAx val="117872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75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565369.30000000005</c:v>
                </c:pt>
                <c:pt idx="1">
                  <c:v>563806.80000000005</c:v>
                </c:pt>
                <c:pt idx="2">
                  <c:v>578378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ФФП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568558.5</c:v>
                </c:pt>
                <c:pt idx="1">
                  <c:v>454846.8</c:v>
                </c:pt>
                <c:pt idx="2">
                  <c:v>454846.8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1076917.2</c:v>
                </c:pt>
                <c:pt idx="1">
                  <c:v>1088251</c:v>
                </c:pt>
                <c:pt idx="2">
                  <c:v>1044811.6</c:v>
                </c:pt>
              </c:numCache>
            </c:numRef>
          </c:val>
        </c:ser>
        <c:dLbls>
          <c:showVal val="1"/>
        </c:dLbls>
        <c:overlap val="100"/>
        <c:axId val="123251712"/>
        <c:axId val="123257600"/>
      </c:barChart>
      <c:catAx>
        <c:axId val="123251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257600"/>
        <c:crosses val="autoZero"/>
        <c:auto val="1"/>
        <c:lblAlgn val="ctr"/>
        <c:lblOffset val="100"/>
      </c:catAx>
      <c:valAx>
        <c:axId val="1232576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25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3223491736785"/>
          <c:y val="0.39392010317138143"/>
          <c:w val="0.19314423153762697"/>
          <c:h val="0.1433639599962122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30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4483549446886857E-3"/>
                  <c:y val="-2.511700171824024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7.55868395575095E-2"/>
                  <c:y val="5.776910395195258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1.7321984065262606E-2"/>
                  <c:y val="-4.521060309283248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9.4483549446886857E-3"/>
                  <c:y val="-2.762870189006427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4172532417033029E-2"/>
                  <c:y val="-1.004680068729610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5195613185836494E-2"/>
                  <c:y val="7.5351005154720803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1.1023080768803482E-2"/>
                  <c:y val="-1.255850085912012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0.1212538884568382"/>
                  <c:y val="-0.12558500859120136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8.0311017029853812E-2"/>
                  <c:y val="2.762870189006427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налоги от использования муниципального имущества</c:v>
                </c:pt>
                <c:pt idx="5">
                  <c:v>доходы от платных услуг</c:v>
                </c:pt>
                <c:pt idx="6">
                  <c:v>прочие налоговые и неналоговые доходы</c:v>
                </c:pt>
                <c:pt idx="7">
                  <c:v>дотации на выравнивание бюджетной обеспеченности</c:v>
                </c:pt>
                <c:pt idx="8">
                  <c:v>Безвозмездные поступления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17470</c:v>
                </c:pt>
                <c:pt idx="1">
                  <c:v>346700</c:v>
                </c:pt>
                <c:pt idx="2">
                  <c:v>66100.899999999994</c:v>
                </c:pt>
                <c:pt idx="3">
                  <c:v>27620.3</c:v>
                </c:pt>
                <c:pt idx="4">
                  <c:v>55379.9</c:v>
                </c:pt>
                <c:pt idx="5">
                  <c:v>35447.4</c:v>
                </c:pt>
                <c:pt idx="6">
                  <c:v>16650.8</c:v>
                </c:pt>
                <c:pt idx="7">
                  <c:v>568558.5</c:v>
                </c:pt>
                <c:pt idx="8">
                  <c:v>1076941.8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1374708365737294"/>
          <c:y val="6.1298141579198849E-2"/>
          <c:w val="0.27680456139794185"/>
          <c:h val="0.82465801323330046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366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6</a:t>
                    </a:r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599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7</a:t>
                    </a:r>
                    <a:r>
                      <a:rPr lang="en-US" smtClean="0"/>
                      <a:t>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335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149310.29999999999</c:v>
                </c:pt>
                <c:pt idx="1">
                  <c:v>91437.2</c:v>
                </c:pt>
                <c:pt idx="2">
                  <c:v>106126.3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3.7793419778754812E-2"/>
                  <c:y val="-1.017515147889550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767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4.8591539715541823E-2"/>
                  <c:y val="5.087575739447746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973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2.8794986498098783E-2"/>
                  <c:y val="3.39171715963182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068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2153538.7999999998</c:v>
                </c:pt>
                <c:pt idx="1">
                  <c:v>1968467.3</c:v>
                </c:pt>
                <c:pt idx="2">
                  <c:v>1971910.1</c:v>
                </c:pt>
              </c:numCache>
            </c:numRef>
          </c:val>
        </c:ser>
        <c:dLbls>
          <c:showVal val="1"/>
        </c:dLbls>
        <c:overlap val="100"/>
        <c:axId val="126417152"/>
        <c:axId val="126443520"/>
      </c:barChart>
      <c:catAx>
        <c:axId val="126417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443520"/>
        <c:crosses val="autoZero"/>
        <c:auto val="1"/>
        <c:lblAlgn val="ctr"/>
        <c:lblOffset val="100"/>
      </c:catAx>
      <c:valAx>
        <c:axId val="126443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41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7884866725174"/>
          <c:y val="0.36488093203319288"/>
          <c:w val="0.23623108668325243"/>
          <c:h val="0.270238135933614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rgbClr val="1F497D">
        <a:lumMod val="40000"/>
        <a:lumOff val="60000"/>
        <a:alpha val="42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F191-B8B1-4F47-A318-511BBA650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565C0-1C99-49FA-B71E-5997F570FE0C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2C6AFE6F-226C-455C-927D-BCD7D5F2C7E2}" type="parTrans" cxnId="{5239654B-528E-4391-9C8A-A9169E168564}">
      <dgm:prSet/>
      <dgm:spPr/>
      <dgm:t>
        <a:bodyPr/>
        <a:lstStyle/>
        <a:p>
          <a:endParaRPr lang="ru-RU"/>
        </a:p>
      </dgm:t>
    </dgm:pt>
    <dgm:pt modelId="{3DD4C5B0-57DE-4AB2-86F5-FE4129D0CBB9}" type="sibTrans" cxnId="{5239654B-528E-4391-9C8A-A9169E16856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F3A1EE5-CCA9-430E-A9FD-DC6098799597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28C59825-FC00-4446-A0B8-BC010D360D86}" type="parTrans" cxnId="{16F01AFB-C802-4E66-9AE9-3AF55A5D4290}">
      <dgm:prSet/>
      <dgm:spPr/>
      <dgm:t>
        <a:bodyPr/>
        <a:lstStyle/>
        <a:p>
          <a:endParaRPr lang="ru-RU"/>
        </a:p>
      </dgm:t>
    </dgm:pt>
    <dgm:pt modelId="{FA467C90-AB78-469C-B371-C8D727D3E695}" type="sibTrans" cxnId="{16F01AFB-C802-4E66-9AE9-3AF55A5D4290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9E7FC27-9B31-4716-A297-0481B68D2636}">
      <dgm:prSet phldrT="[Текст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8B5ECDFB-487A-490C-89B3-4B06F708D5F7}" type="parTrans" cxnId="{C1C0DC46-31A3-4886-98F9-D70C02D96148}">
      <dgm:prSet/>
      <dgm:spPr/>
      <dgm:t>
        <a:bodyPr/>
        <a:lstStyle/>
        <a:p>
          <a:endParaRPr lang="ru-RU"/>
        </a:p>
      </dgm:t>
    </dgm:pt>
    <dgm:pt modelId="{24867BB7-A10A-4238-AFD4-624D83190562}" type="sibTrans" cxnId="{C1C0DC46-31A3-4886-98F9-D70C02D96148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2F5578-4BAC-4CD1-92B9-8E0BBB9FB2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Контроль за исполнением бюджета</a:t>
          </a:r>
          <a:endParaRPr lang="ru-RU" dirty="0"/>
        </a:p>
      </dgm:t>
    </dgm:pt>
    <dgm:pt modelId="{001E160F-E027-4663-8F5A-94C5AF17CA27}" type="parTrans" cxnId="{957AEAB0-8886-4462-AB9F-8333566639B2}">
      <dgm:prSet/>
      <dgm:spPr/>
      <dgm:t>
        <a:bodyPr/>
        <a:lstStyle/>
        <a:p>
          <a:endParaRPr lang="ru-RU"/>
        </a:p>
      </dgm:t>
    </dgm:pt>
    <dgm:pt modelId="{3556AEFD-9496-49EB-81E4-AF1390EDAA74}" type="sibTrans" cxnId="{957AEAB0-8886-4462-AB9F-8333566639B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06CB135-223A-4D52-A16C-0500BCE04B6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Утверждение бюджетной отчетности</a:t>
          </a:r>
          <a:endParaRPr lang="ru-RU" dirty="0"/>
        </a:p>
      </dgm:t>
    </dgm:pt>
    <dgm:pt modelId="{D594F965-C7F5-4A58-8C46-895C5B8D4B7B}" type="parTrans" cxnId="{39C39C41-B7D2-4464-BE88-9C7B21BACD81}">
      <dgm:prSet/>
      <dgm:spPr/>
      <dgm:t>
        <a:bodyPr/>
        <a:lstStyle/>
        <a:p>
          <a:endParaRPr lang="ru-RU"/>
        </a:p>
      </dgm:t>
    </dgm:pt>
    <dgm:pt modelId="{8D172E8E-60F9-4F88-945E-EDC536BF3765}" type="sibTrans" cxnId="{39C39C41-B7D2-4464-BE88-9C7B21BACD81}">
      <dgm:prSet/>
      <dgm:spPr/>
      <dgm:t>
        <a:bodyPr/>
        <a:lstStyle/>
        <a:p>
          <a:endParaRPr lang="ru-RU"/>
        </a:p>
      </dgm:t>
    </dgm:pt>
    <dgm:pt modelId="{02B74A55-D8AD-4124-AD5A-45F2CA94F7A6}" type="pres">
      <dgm:prSet presAssocID="{1356F191-B8B1-4F47-A318-511BBA6500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81E18-F98D-4A4F-94F0-13479A3ABB9E}" type="pres">
      <dgm:prSet presAssocID="{1356F191-B8B1-4F47-A318-511BBA65003E}" presName="dummyMaxCanvas" presStyleCnt="0">
        <dgm:presLayoutVars/>
      </dgm:prSet>
      <dgm:spPr/>
    </dgm:pt>
    <dgm:pt modelId="{BDDA1742-677D-451A-B9CB-C3338D3ACB12}" type="pres">
      <dgm:prSet presAssocID="{1356F191-B8B1-4F47-A318-511BBA6500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0A3-ED26-48DF-9728-7C7FFFF8B7FC}" type="pres">
      <dgm:prSet presAssocID="{1356F191-B8B1-4F47-A318-511BBA6500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1617-C270-4CAD-B8B5-C6DAC4FFEE84}" type="pres">
      <dgm:prSet presAssocID="{1356F191-B8B1-4F47-A318-511BBA6500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B4B5-190D-4BEC-B293-A541CE66D672}" type="pres">
      <dgm:prSet presAssocID="{1356F191-B8B1-4F47-A318-511BBA6500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9A37-A140-4FA3-B4B0-C9A24EB8E7A4}" type="pres">
      <dgm:prSet presAssocID="{1356F191-B8B1-4F47-A318-511BBA6500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D5C2-93AA-4DB6-8DC9-00DE10893445}" type="pres">
      <dgm:prSet presAssocID="{1356F191-B8B1-4F47-A318-511BBA6500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CC99-5BBC-4677-B222-DB207D4608CA}" type="pres">
      <dgm:prSet presAssocID="{1356F191-B8B1-4F47-A318-511BBA6500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FB30-B418-4365-9E4D-CF04387EDDBC}" type="pres">
      <dgm:prSet presAssocID="{1356F191-B8B1-4F47-A318-511BBA6500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9028-9992-4578-9B45-17855A90134D}" type="pres">
      <dgm:prSet presAssocID="{1356F191-B8B1-4F47-A318-511BBA6500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1348-1C1A-41EE-A5D5-5C49DCC0197A}" type="pres">
      <dgm:prSet presAssocID="{1356F191-B8B1-4F47-A318-511BBA6500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1561-E467-47B8-B1BC-311013461388}" type="pres">
      <dgm:prSet presAssocID="{1356F191-B8B1-4F47-A318-511BBA6500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BDE9-818E-4446-8AA9-D21BA3A8F77E}" type="pres">
      <dgm:prSet presAssocID="{1356F191-B8B1-4F47-A318-511BBA6500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FEEB-DB5F-420F-B7C6-E120794B845F}" type="pres">
      <dgm:prSet presAssocID="{1356F191-B8B1-4F47-A318-511BBA6500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EDC8-6FD1-426F-9C3E-A21F38B025F0}" type="pres">
      <dgm:prSet presAssocID="{1356F191-B8B1-4F47-A318-511BBA6500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6160-38C8-4D3D-8693-4CF29CF1249D}" type="presOf" srcId="{1356F191-B8B1-4F47-A318-511BBA65003E}" destId="{02B74A55-D8AD-4124-AD5A-45F2CA94F7A6}" srcOrd="0" destOrd="0" presId="urn:microsoft.com/office/officeart/2005/8/layout/vProcess5"/>
    <dgm:cxn modelId="{957AEAB0-8886-4462-AB9F-8333566639B2}" srcId="{1356F191-B8B1-4F47-A318-511BBA65003E}" destId="{2C2F5578-4BAC-4CD1-92B9-8E0BBB9FB212}" srcOrd="3" destOrd="0" parTransId="{001E160F-E027-4663-8F5A-94C5AF17CA27}" sibTransId="{3556AEFD-9496-49EB-81E4-AF1390EDAA74}"/>
    <dgm:cxn modelId="{09FF3EBD-FB2B-4EA2-925E-7C897270D01E}" type="presOf" srcId="{3556AEFD-9496-49EB-81E4-AF1390EDAA74}" destId="{D9799028-9992-4578-9B45-17855A90134D}" srcOrd="0" destOrd="0" presId="urn:microsoft.com/office/officeart/2005/8/layout/vProcess5"/>
    <dgm:cxn modelId="{9AEABEF7-8E86-4425-B358-4236D3CB54D7}" type="presOf" srcId="{89E7FC27-9B31-4716-A297-0481B68D2636}" destId="{285B1617-C270-4CAD-B8B5-C6DAC4FFEE84}" srcOrd="0" destOrd="0" presId="urn:microsoft.com/office/officeart/2005/8/layout/vProcess5"/>
    <dgm:cxn modelId="{1DF30F94-C75A-41E2-B7FB-680D40E04AAF}" type="presOf" srcId="{3DD4C5B0-57DE-4AB2-86F5-FE4129D0CBB9}" destId="{07CCD5C2-93AA-4DB6-8DC9-00DE10893445}" srcOrd="0" destOrd="0" presId="urn:microsoft.com/office/officeart/2005/8/layout/vProcess5"/>
    <dgm:cxn modelId="{67AD4EA9-926D-41AD-B9ED-ECAAE3551DA6}" type="presOf" srcId="{24867BB7-A10A-4238-AFD4-624D83190562}" destId="{183EFB30-B418-4365-9E4D-CF04387EDDBC}" srcOrd="0" destOrd="0" presId="urn:microsoft.com/office/officeart/2005/8/layout/vProcess5"/>
    <dgm:cxn modelId="{D9C1A3FE-3D2A-4CE6-AD32-B66268C4C3AD}" type="presOf" srcId="{7D3565C0-1C99-49FA-B71E-5997F570FE0C}" destId="{BDDA1742-677D-451A-B9CB-C3338D3ACB12}" srcOrd="0" destOrd="0" presId="urn:microsoft.com/office/officeart/2005/8/layout/vProcess5"/>
    <dgm:cxn modelId="{16F01AFB-C802-4E66-9AE9-3AF55A5D4290}" srcId="{1356F191-B8B1-4F47-A318-511BBA65003E}" destId="{CF3A1EE5-CCA9-430E-A9FD-DC6098799597}" srcOrd="1" destOrd="0" parTransId="{28C59825-FC00-4446-A0B8-BC010D360D86}" sibTransId="{FA467C90-AB78-469C-B371-C8D727D3E695}"/>
    <dgm:cxn modelId="{4490C356-2D29-4AA4-9616-D9CFA5929457}" type="presOf" srcId="{706CB135-223A-4D52-A16C-0500BCE04B69}" destId="{3FC5EDC8-6FD1-426F-9C3E-A21F38B025F0}" srcOrd="1" destOrd="0" presId="urn:microsoft.com/office/officeart/2005/8/layout/vProcess5"/>
    <dgm:cxn modelId="{0FB9365B-5CFF-43E7-AE57-04589C71A103}" type="presOf" srcId="{2C2F5578-4BAC-4CD1-92B9-8E0BBB9FB212}" destId="{EAF1FEEB-DB5F-420F-B7C6-E120794B845F}" srcOrd="1" destOrd="0" presId="urn:microsoft.com/office/officeart/2005/8/layout/vProcess5"/>
    <dgm:cxn modelId="{7BE438C1-1A2A-44F9-B35D-A3432063464B}" type="presOf" srcId="{FA467C90-AB78-469C-B371-C8D727D3E695}" destId="{691ECC99-5BBC-4677-B222-DB207D4608CA}" srcOrd="0" destOrd="0" presId="urn:microsoft.com/office/officeart/2005/8/layout/vProcess5"/>
    <dgm:cxn modelId="{5239654B-528E-4391-9C8A-A9169E168564}" srcId="{1356F191-B8B1-4F47-A318-511BBA65003E}" destId="{7D3565C0-1C99-49FA-B71E-5997F570FE0C}" srcOrd="0" destOrd="0" parTransId="{2C6AFE6F-226C-455C-927D-BCD7D5F2C7E2}" sibTransId="{3DD4C5B0-57DE-4AB2-86F5-FE4129D0CBB9}"/>
    <dgm:cxn modelId="{39C39C41-B7D2-4464-BE88-9C7B21BACD81}" srcId="{1356F191-B8B1-4F47-A318-511BBA65003E}" destId="{706CB135-223A-4D52-A16C-0500BCE04B69}" srcOrd="4" destOrd="0" parTransId="{D594F965-C7F5-4A58-8C46-895C5B8D4B7B}" sibTransId="{8D172E8E-60F9-4F88-945E-EDC536BF3765}"/>
    <dgm:cxn modelId="{43C416A8-E0DA-4384-B1CE-7342A2E55318}" type="presOf" srcId="{706CB135-223A-4D52-A16C-0500BCE04B69}" destId="{F76C9A37-A140-4FA3-B4B0-C9A24EB8E7A4}" srcOrd="0" destOrd="0" presId="urn:microsoft.com/office/officeart/2005/8/layout/vProcess5"/>
    <dgm:cxn modelId="{316888C5-0391-4FE0-9467-A7100965A662}" type="presOf" srcId="{89E7FC27-9B31-4716-A297-0481B68D2636}" destId="{A1FCBDE9-818E-4446-8AA9-D21BA3A8F77E}" srcOrd="1" destOrd="0" presId="urn:microsoft.com/office/officeart/2005/8/layout/vProcess5"/>
    <dgm:cxn modelId="{BB919AE8-18B2-482C-9663-80495BDE1257}" type="presOf" srcId="{2C2F5578-4BAC-4CD1-92B9-8E0BBB9FB212}" destId="{3D50B4B5-190D-4BEC-B293-A541CE66D672}" srcOrd="0" destOrd="0" presId="urn:microsoft.com/office/officeart/2005/8/layout/vProcess5"/>
    <dgm:cxn modelId="{2720E4A5-267A-4BC9-BFD4-A55EF491A20A}" type="presOf" srcId="{7D3565C0-1C99-49FA-B71E-5997F570FE0C}" destId="{7EA21348-1C1A-41EE-A5D5-5C49DCC0197A}" srcOrd="1" destOrd="0" presId="urn:microsoft.com/office/officeart/2005/8/layout/vProcess5"/>
    <dgm:cxn modelId="{CFD6887D-F0FE-45AC-A9FA-D2AE8CCD0FC8}" type="presOf" srcId="{CF3A1EE5-CCA9-430E-A9FD-DC6098799597}" destId="{BCA530A3-ED26-48DF-9728-7C7FFFF8B7FC}" srcOrd="0" destOrd="0" presId="urn:microsoft.com/office/officeart/2005/8/layout/vProcess5"/>
    <dgm:cxn modelId="{C1C0DC46-31A3-4886-98F9-D70C02D96148}" srcId="{1356F191-B8B1-4F47-A318-511BBA65003E}" destId="{89E7FC27-9B31-4716-A297-0481B68D2636}" srcOrd="2" destOrd="0" parTransId="{8B5ECDFB-487A-490C-89B3-4B06F708D5F7}" sibTransId="{24867BB7-A10A-4238-AFD4-624D83190562}"/>
    <dgm:cxn modelId="{4A5B598D-9FEA-4153-B4D7-5E0660BE5FBF}" type="presOf" srcId="{CF3A1EE5-CCA9-430E-A9FD-DC6098799597}" destId="{77B81561-E467-47B8-B1BC-311013461388}" srcOrd="1" destOrd="0" presId="urn:microsoft.com/office/officeart/2005/8/layout/vProcess5"/>
    <dgm:cxn modelId="{FCA23DE5-3499-4AE7-8CEA-F67383D23282}" type="presParOf" srcId="{02B74A55-D8AD-4124-AD5A-45F2CA94F7A6}" destId="{73081E18-F98D-4A4F-94F0-13479A3ABB9E}" srcOrd="0" destOrd="0" presId="urn:microsoft.com/office/officeart/2005/8/layout/vProcess5"/>
    <dgm:cxn modelId="{EF72AE26-DA80-4BFC-A2D5-B97D734BDDEA}" type="presParOf" srcId="{02B74A55-D8AD-4124-AD5A-45F2CA94F7A6}" destId="{BDDA1742-677D-451A-B9CB-C3338D3ACB12}" srcOrd="1" destOrd="0" presId="urn:microsoft.com/office/officeart/2005/8/layout/vProcess5"/>
    <dgm:cxn modelId="{0E56CBA8-B097-4044-A121-DBC4E9F44036}" type="presParOf" srcId="{02B74A55-D8AD-4124-AD5A-45F2CA94F7A6}" destId="{BCA530A3-ED26-48DF-9728-7C7FFFF8B7FC}" srcOrd="2" destOrd="0" presId="urn:microsoft.com/office/officeart/2005/8/layout/vProcess5"/>
    <dgm:cxn modelId="{F45BAA89-05F0-4B17-A227-05B8389B4155}" type="presParOf" srcId="{02B74A55-D8AD-4124-AD5A-45F2CA94F7A6}" destId="{285B1617-C270-4CAD-B8B5-C6DAC4FFEE84}" srcOrd="3" destOrd="0" presId="urn:microsoft.com/office/officeart/2005/8/layout/vProcess5"/>
    <dgm:cxn modelId="{DF193900-639B-419E-B4AF-87A7F0A6776A}" type="presParOf" srcId="{02B74A55-D8AD-4124-AD5A-45F2CA94F7A6}" destId="{3D50B4B5-190D-4BEC-B293-A541CE66D672}" srcOrd="4" destOrd="0" presId="urn:microsoft.com/office/officeart/2005/8/layout/vProcess5"/>
    <dgm:cxn modelId="{D4FC04E2-288D-4FD2-B4C3-15A86B38F846}" type="presParOf" srcId="{02B74A55-D8AD-4124-AD5A-45F2CA94F7A6}" destId="{F76C9A37-A140-4FA3-B4B0-C9A24EB8E7A4}" srcOrd="5" destOrd="0" presId="urn:microsoft.com/office/officeart/2005/8/layout/vProcess5"/>
    <dgm:cxn modelId="{E334BD5C-088B-4677-A1F7-90937FC37D7F}" type="presParOf" srcId="{02B74A55-D8AD-4124-AD5A-45F2CA94F7A6}" destId="{07CCD5C2-93AA-4DB6-8DC9-00DE10893445}" srcOrd="6" destOrd="0" presId="urn:microsoft.com/office/officeart/2005/8/layout/vProcess5"/>
    <dgm:cxn modelId="{000558AB-B978-4D3C-B51F-9C000FC3CB21}" type="presParOf" srcId="{02B74A55-D8AD-4124-AD5A-45F2CA94F7A6}" destId="{691ECC99-5BBC-4677-B222-DB207D4608CA}" srcOrd="7" destOrd="0" presId="urn:microsoft.com/office/officeart/2005/8/layout/vProcess5"/>
    <dgm:cxn modelId="{3FAC4A3A-33F8-4211-BCD8-F880AEE37E13}" type="presParOf" srcId="{02B74A55-D8AD-4124-AD5A-45F2CA94F7A6}" destId="{183EFB30-B418-4365-9E4D-CF04387EDDBC}" srcOrd="8" destOrd="0" presId="urn:microsoft.com/office/officeart/2005/8/layout/vProcess5"/>
    <dgm:cxn modelId="{A4D262F1-96EC-4F59-8985-8AAD6071038F}" type="presParOf" srcId="{02B74A55-D8AD-4124-AD5A-45F2CA94F7A6}" destId="{D9799028-9992-4578-9B45-17855A90134D}" srcOrd="9" destOrd="0" presId="urn:microsoft.com/office/officeart/2005/8/layout/vProcess5"/>
    <dgm:cxn modelId="{E55E0CA4-1482-423B-9C77-8939478A9502}" type="presParOf" srcId="{02B74A55-D8AD-4124-AD5A-45F2CA94F7A6}" destId="{7EA21348-1C1A-41EE-A5D5-5C49DCC0197A}" srcOrd="10" destOrd="0" presId="urn:microsoft.com/office/officeart/2005/8/layout/vProcess5"/>
    <dgm:cxn modelId="{4B37E9BF-255D-4395-8D4F-CE446FC5B48F}" type="presParOf" srcId="{02B74A55-D8AD-4124-AD5A-45F2CA94F7A6}" destId="{77B81561-E467-47B8-B1BC-311013461388}" srcOrd="11" destOrd="0" presId="urn:microsoft.com/office/officeart/2005/8/layout/vProcess5"/>
    <dgm:cxn modelId="{8C05C4BB-AE5F-42DE-8FB1-301293646003}" type="presParOf" srcId="{02B74A55-D8AD-4124-AD5A-45F2CA94F7A6}" destId="{A1FCBDE9-818E-4446-8AA9-D21BA3A8F77E}" srcOrd="12" destOrd="0" presId="urn:microsoft.com/office/officeart/2005/8/layout/vProcess5"/>
    <dgm:cxn modelId="{9BBC9D61-E471-4C24-9AE9-37B5460FF5E2}" type="presParOf" srcId="{02B74A55-D8AD-4124-AD5A-45F2CA94F7A6}" destId="{EAF1FEEB-DB5F-420F-B7C6-E120794B845F}" srcOrd="13" destOrd="0" presId="urn:microsoft.com/office/officeart/2005/8/layout/vProcess5"/>
    <dgm:cxn modelId="{0221D203-BD25-48EF-97BE-0B798E98D72C}" type="presParOf" srcId="{02B74A55-D8AD-4124-AD5A-45F2CA94F7A6}" destId="{3FC5EDC8-6FD1-426F-9C3E-A21F38B025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0580B-3200-4498-B0C0-08FF3300E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41DA8-BC7F-4C46-BA18-6E3E3B178B13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</a:rPr>
            <a:t>Участники</a:t>
          </a:r>
          <a:r>
            <a:rPr lang="ru-RU" sz="1800" baseline="0" dirty="0" smtClean="0">
              <a:solidFill>
                <a:schemeClr val="tx1"/>
              </a:solidFill>
            </a:rPr>
            <a:t> </a:t>
          </a:r>
          <a:r>
            <a:rPr lang="ru-RU" sz="1800" b="1" baseline="0" dirty="0" smtClean="0">
              <a:solidFill>
                <a:schemeClr val="tx1"/>
              </a:solidFill>
            </a:rPr>
            <a:t>бюджетного 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процесса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 района</a:t>
          </a:r>
          <a:endParaRPr lang="ru-RU" sz="1800" b="1" baseline="0" dirty="0">
            <a:solidFill>
              <a:schemeClr val="tx1"/>
            </a:solidFill>
          </a:endParaRPr>
        </a:p>
      </dgm:t>
    </dgm:pt>
    <dgm:pt modelId="{3432E6F3-3C16-45C5-8664-02ED9CAC6706}" type="parTrans" cxnId="{EDAB389F-5E18-4A7C-BB65-EC745E80860D}">
      <dgm:prSet/>
      <dgm:spPr/>
      <dgm:t>
        <a:bodyPr/>
        <a:lstStyle/>
        <a:p>
          <a:endParaRPr lang="ru-RU"/>
        </a:p>
      </dgm:t>
    </dgm:pt>
    <dgm:pt modelId="{6856FFDB-FA66-4E0C-9821-C981B85C4FC9}" type="sibTrans" cxnId="{EDAB389F-5E18-4A7C-BB65-EC745E80860D}">
      <dgm:prSet/>
      <dgm:spPr/>
      <dgm:t>
        <a:bodyPr/>
        <a:lstStyle/>
        <a:p>
          <a:endParaRPr lang="ru-RU"/>
        </a:p>
      </dgm:t>
    </dgm:pt>
    <dgm:pt modelId="{949ADEB9-5E4E-4B2C-8E06-8A297D5A779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Глава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72BE65E3-5797-44B8-9D30-3F8F37820AF3}" type="parTrans" cxnId="{78E13A67-CC91-4216-8066-B24E20BD7D64}">
      <dgm:prSet/>
      <dgm:spPr/>
      <dgm:t>
        <a:bodyPr/>
        <a:lstStyle/>
        <a:p>
          <a:endParaRPr lang="ru-RU"/>
        </a:p>
      </dgm:t>
    </dgm:pt>
    <dgm:pt modelId="{4ACF048E-0D3B-4334-9A9B-171B95FC6FAE}" type="sibTrans" cxnId="{78E13A67-CC91-4216-8066-B24E20BD7D64}">
      <dgm:prSet/>
      <dgm:spPr/>
      <dgm:t>
        <a:bodyPr/>
        <a:lstStyle/>
        <a:p>
          <a:endParaRPr lang="ru-RU"/>
        </a:p>
      </dgm:t>
    </dgm:pt>
    <dgm:pt modelId="{6C3D978C-DC78-4905-A5E7-BE6D6856DDD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dirty="0">
            <a:solidFill>
              <a:schemeClr val="tx1"/>
            </a:solidFill>
          </a:endParaRPr>
        </a:p>
      </dgm:t>
    </dgm:pt>
    <dgm:pt modelId="{17A2436F-D18B-4A4B-B4B6-E94C57E38A42}" type="parTrans" cxnId="{D8955DFD-480C-46AD-8E2D-A37764F086CE}">
      <dgm:prSet/>
      <dgm:spPr/>
      <dgm:t>
        <a:bodyPr/>
        <a:lstStyle/>
        <a:p>
          <a:endParaRPr lang="ru-RU"/>
        </a:p>
      </dgm:t>
    </dgm:pt>
    <dgm:pt modelId="{5D3D263D-D592-43DC-8DC0-E5675C9267B7}" type="sibTrans" cxnId="{D8955DFD-480C-46AD-8E2D-A37764F086CE}">
      <dgm:prSet/>
      <dgm:spPr/>
      <dgm:t>
        <a:bodyPr/>
        <a:lstStyle/>
        <a:p>
          <a:endParaRPr lang="ru-RU"/>
        </a:p>
      </dgm:t>
    </dgm:pt>
    <dgm:pt modelId="{097E52B4-4FF7-44CB-8777-B50C11AF287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Администрация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270ABF42-2E40-4DA6-B132-E6C82D931106}" type="parTrans" cxnId="{19F4515B-E863-4AAB-9CF7-C14DD72639A0}">
      <dgm:prSet/>
      <dgm:spPr/>
      <dgm:t>
        <a:bodyPr/>
        <a:lstStyle/>
        <a:p>
          <a:endParaRPr lang="ru-RU"/>
        </a:p>
      </dgm:t>
    </dgm:pt>
    <dgm:pt modelId="{4A6C12FF-D479-409B-97D4-C330970D9139}" type="sibTrans" cxnId="{19F4515B-E863-4AAB-9CF7-C14DD72639A0}">
      <dgm:prSet/>
      <dgm:spPr/>
      <dgm:t>
        <a:bodyPr/>
        <a:lstStyle/>
        <a:p>
          <a:endParaRPr lang="ru-RU"/>
        </a:p>
      </dgm:t>
    </dgm:pt>
    <dgm:pt modelId="{CB1BDDAA-53EF-4392-A7D9-DC8F9E87D30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F8936B8F-0BA9-454B-ABFC-23DB8331F4FA}" type="parTrans" cxnId="{74C9E308-C0EF-4B31-82F1-E341F8154B85}">
      <dgm:prSet/>
      <dgm:spPr/>
      <dgm:t>
        <a:bodyPr/>
        <a:lstStyle/>
        <a:p>
          <a:endParaRPr lang="ru-RU"/>
        </a:p>
      </dgm:t>
    </dgm:pt>
    <dgm:pt modelId="{B0F52B8C-76F2-4737-8D48-EFB088FFA245}" type="sibTrans" cxnId="{74C9E308-C0EF-4B31-82F1-E341F8154B85}">
      <dgm:prSet/>
      <dgm:spPr/>
      <dgm:t>
        <a:bodyPr/>
        <a:lstStyle/>
        <a:p>
          <a:endParaRPr lang="ru-RU"/>
        </a:p>
      </dgm:t>
    </dgm:pt>
    <dgm:pt modelId="{5FAAF612-D4D9-4BCD-BE7C-DF96B6793CB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81658592-B016-4678-8891-A7B468621AEB}" type="parTrans" cxnId="{22F120BF-7571-4AE1-A8E5-BF392C8476E8}">
      <dgm:prSet/>
      <dgm:spPr/>
      <dgm:t>
        <a:bodyPr/>
        <a:lstStyle/>
        <a:p>
          <a:endParaRPr lang="ru-RU"/>
        </a:p>
      </dgm:t>
    </dgm:pt>
    <dgm:pt modelId="{37D65B11-B5BF-407E-BEEF-AB671D400282}" type="sibTrans" cxnId="{22F120BF-7571-4AE1-A8E5-BF392C8476E8}">
      <dgm:prSet/>
      <dgm:spPr/>
      <dgm:t>
        <a:bodyPr/>
        <a:lstStyle/>
        <a:p>
          <a:endParaRPr lang="ru-RU"/>
        </a:p>
      </dgm:t>
    </dgm:pt>
    <dgm:pt modelId="{D1792E62-5D77-43D0-96DF-6C10453D16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14F04ED0-1B3D-4DB9-B180-B3420BB0ECAC}" type="parTrans" cxnId="{D1C0BFF1-8850-4C04-9D7A-071ED19CF5D6}">
      <dgm:prSet/>
      <dgm:spPr/>
      <dgm:t>
        <a:bodyPr/>
        <a:lstStyle/>
        <a:p>
          <a:endParaRPr lang="ru-RU"/>
        </a:p>
      </dgm:t>
    </dgm:pt>
    <dgm:pt modelId="{F812F3FD-8852-4039-B0F3-771B3C4DF2CE}" type="sibTrans" cxnId="{D1C0BFF1-8850-4C04-9D7A-071ED19CF5D6}">
      <dgm:prSet/>
      <dgm:spPr/>
      <dgm:t>
        <a:bodyPr/>
        <a:lstStyle/>
        <a:p>
          <a:endParaRPr lang="ru-RU"/>
        </a:p>
      </dgm:t>
    </dgm:pt>
    <dgm:pt modelId="{A7E8BB15-9231-44DE-8771-E62F456EC65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3117E427-8048-4162-B5D8-3B02EAD18FBD}" type="parTrans" cxnId="{36C33E26-9887-47FC-AA47-586F10D9BB65}">
      <dgm:prSet/>
      <dgm:spPr/>
      <dgm:t>
        <a:bodyPr/>
        <a:lstStyle/>
        <a:p>
          <a:endParaRPr lang="ru-RU"/>
        </a:p>
      </dgm:t>
    </dgm:pt>
    <dgm:pt modelId="{A6290865-FDA1-4BF6-9507-A668419AEEC0}" type="sibTrans" cxnId="{36C33E26-9887-47FC-AA47-586F10D9BB65}">
      <dgm:prSet/>
      <dgm:spPr/>
      <dgm:t>
        <a:bodyPr/>
        <a:lstStyle/>
        <a:p>
          <a:endParaRPr lang="ru-RU"/>
        </a:p>
      </dgm:t>
    </dgm:pt>
    <dgm:pt modelId="{52853902-EF4D-4FF1-9CD8-3D2A51EFED2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5825B272-8483-4608-9DF4-371550584505}" type="parTrans" cxnId="{75C8D06D-A037-464E-AD62-882E6DE4FBFD}">
      <dgm:prSet/>
      <dgm:spPr/>
      <dgm:t>
        <a:bodyPr/>
        <a:lstStyle/>
        <a:p>
          <a:endParaRPr lang="ru-RU"/>
        </a:p>
      </dgm:t>
    </dgm:pt>
    <dgm:pt modelId="{E61E2059-E681-460A-BECD-72B0F21C6F01}" type="sibTrans" cxnId="{75C8D06D-A037-464E-AD62-882E6DE4FBFD}">
      <dgm:prSet/>
      <dgm:spPr/>
      <dgm:t>
        <a:bodyPr/>
        <a:lstStyle/>
        <a:p>
          <a:endParaRPr lang="ru-RU"/>
        </a:p>
      </dgm:t>
    </dgm:pt>
    <dgm:pt modelId="{EE7D1F41-CA4A-4CFE-972F-AADCC59749B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C9475E24-8F55-4DEC-916A-17B71B0FC652}" type="parTrans" cxnId="{D186DB16-44DB-4947-A7BC-8302CDC9F756}">
      <dgm:prSet/>
      <dgm:spPr/>
      <dgm:t>
        <a:bodyPr/>
        <a:lstStyle/>
        <a:p>
          <a:endParaRPr lang="ru-RU"/>
        </a:p>
      </dgm:t>
    </dgm:pt>
    <dgm:pt modelId="{F33D1498-EBAF-454F-8BCF-CCFFCDD64947}" type="sibTrans" cxnId="{D186DB16-44DB-4947-A7BC-8302CDC9F756}">
      <dgm:prSet/>
      <dgm:spPr/>
      <dgm:t>
        <a:bodyPr/>
        <a:lstStyle/>
        <a:p>
          <a:endParaRPr lang="ru-RU"/>
        </a:p>
      </dgm:t>
    </dgm:pt>
    <dgm:pt modelId="{EC22E129-01F4-4BBB-BFB1-C850574902CA}" type="pres">
      <dgm:prSet presAssocID="{35F0580B-3200-4498-B0C0-08FF3300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464F-7998-4A10-94CD-776520A1FE74}" type="pres">
      <dgm:prSet presAssocID="{86441DA8-BC7F-4C46-BA18-6E3E3B178B13}" presName="centerShape" presStyleLbl="node0" presStyleIdx="0" presStyleCnt="1" custScaleX="134477" custScaleY="1077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61AE77C-16AD-48FB-B41B-9B815CA24ED6}" type="pres">
      <dgm:prSet presAssocID="{949ADEB9-5E4E-4B2C-8E06-8A297D5A7799}" presName="node" presStyleLbl="node1" presStyleIdx="0" presStyleCnt="9" custAng="0" custScaleX="167692" custScaleY="49478" custRadScaleRad="97588" custRadScaleInc="6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8C1680-E1CE-4A86-9633-AB534D670ADD}" type="pres">
      <dgm:prSet presAssocID="{949ADEB9-5E4E-4B2C-8E06-8A297D5A7799}" presName="dummy" presStyleCnt="0"/>
      <dgm:spPr/>
    </dgm:pt>
    <dgm:pt modelId="{E9CB2ADE-235D-4899-BE14-E026F1ED7C75}" type="pres">
      <dgm:prSet presAssocID="{4ACF048E-0D3B-4334-9A9B-171B95FC6FA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7FA031C-3ACF-444B-9F35-A24F6B0BAA50}" type="pres">
      <dgm:prSet presAssocID="{6C3D978C-DC78-4905-A5E7-BE6D6856DDD9}" presName="node" presStyleLbl="node1" presStyleIdx="1" presStyleCnt="9" custScaleX="180823" custScaleY="45581" custRadScaleRad="97101" custRadScaleInc="389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D0C220-B8D5-4EFB-8B94-D1ED31CD366F}" type="pres">
      <dgm:prSet presAssocID="{6C3D978C-DC78-4905-A5E7-BE6D6856DDD9}" presName="dummy" presStyleCnt="0"/>
      <dgm:spPr/>
    </dgm:pt>
    <dgm:pt modelId="{94F72199-F077-4A7A-A305-EA78D2DC4726}" type="pres">
      <dgm:prSet presAssocID="{5D3D263D-D592-43DC-8DC0-E5675C9267B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9197025-8A53-4A30-ACB6-5DD2B013FE79}" type="pres">
      <dgm:prSet presAssocID="{097E52B4-4FF7-44CB-8777-B50C11AF287E}" presName="node" presStyleLbl="node1" presStyleIdx="2" presStyleCnt="9" custScaleX="172593" custScaleY="49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749308-EB9B-48D4-9A87-EF2F5854D0EB}" type="pres">
      <dgm:prSet presAssocID="{097E52B4-4FF7-44CB-8777-B50C11AF287E}" presName="dummy" presStyleCnt="0"/>
      <dgm:spPr/>
    </dgm:pt>
    <dgm:pt modelId="{2CAFFFA3-74CA-4540-A147-86374F405118}" type="pres">
      <dgm:prSet presAssocID="{4A6C12FF-D479-409B-97D4-C330970D9139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72A8C05-31C0-4DFA-8D88-EE081F6FBB3B}" type="pres">
      <dgm:prSet presAssocID="{CB1BDDAA-53EF-4392-A7D9-DC8F9E87D30F}" presName="node" presStyleLbl="node1" presStyleIdx="3" presStyleCnt="9" custScaleX="208755" custScaleY="50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7E789D-4CAB-43D2-A5F5-6E03AAAF3950}" type="pres">
      <dgm:prSet presAssocID="{CB1BDDAA-53EF-4392-A7D9-DC8F9E87D30F}" presName="dummy" presStyleCnt="0"/>
      <dgm:spPr/>
    </dgm:pt>
    <dgm:pt modelId="{198EF1FA-867A-4B8E-8509-DD7CEDA42006}" type="pres">
      <dgm:prSet presAssocID="{B0F52B8C-76F2-4737-8D48-EFB088FFA24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546218C-DDBF-42C6-B019-86FE46B2F933}" type="pres">
      <dgm:prSet presAssocID="{5FAAF612-D4D9-4BCD-BE7C-DF96B6793CB0}" presName="node" presStyleLbl="node1" presStyleIdx="4" presStyleCnt="9" custScaleX="206616" custScaleY="63566" custRadScaleRad="108657" custRadScaleInc="-89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633DAE-072F-4022-BB41-4CA81B9C80F8}" type="pres">
      <dgm:prSet presAssocID="{5FAAF612-D4D9-4BCD-BE7C-DF96B6793CB0}" presName="dummy" presStyleCnt="0"/>
      <dgm:spPr/>
    </dgm:pt>
    <dgm:pt modelId="{A2CE2315-BF49-4E96-AB8F-9BBAEE9931CA}" type="pres">
      <dgm:prSet presAssocID="{37D65B11-B5BF-407E-BEEF-AB671D40028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FD316C6-6DDD-4C4D-88F1-789D604819A5}" type="pres">
      <dgm:prSet presAssocID="{D1792E62-5D77-43D0-96DF-6C10453D1611}" presName="node" presStyleLbl="node1" presStyleIdx="5" presStyleCnt="9" custScaleX="162719" custScaleY="62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59D363-856B-45F5-9B06-3416EB5C7C99}" type="pres">
      <dgm:prSet presAssocID="{D1792E62-5D77-43D0-96DF-6C10453D1611}" presName="dummy" presStyleCnt="0"/>
      <dgm:spPr/>
    </dgm:pt>
    <dgm:pt modelId="{14FF2F8A-06C0-41F5-AF3D-D46EB09B8D2D}" type="pres">
      <dgm:prSet presAssocID="{F812F3FD-8852-4039-B0F3-771B3C4DF2C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914CDE0-3B72-42B6-8A2F-304E6D222A76}" type="pres">
      <dgm:prSet presAssocID="{A7E8BB15-9231-44DE-8771-E62F456EC657}" presName="node" presStyleLbl="node1" presStyleIdx="6" presStyleCnt="9" custScaleX="173548" custScaleY="64723" custRadScaleRad="101659" custRadScaleInc="-5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029A9D-9E77-4045-801F-DE599FEB103D}" type="pres">
      <dgm:prSet presAssocID="{A7E8BB15-9231-44DE-8771-E62F456EC657}" presName="dummy" presStyleCnt="0"/>
      <dgm:spPr/>
    </dgm:pt>
    <dgm:pt modelId="{9C079F57-2D0D-43FB-B8DA-27FEC764BDB2}" type="pres">
      <dgm:prSet presAssocID="{A6290865-FDA1-4BF6-9507-A668419AEEC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EBA4FE71-C240-4C43-BFD0-2CE866F3DF0E}" type="pres">
      <dgm:prSet presAssocID="{EE7D1F41-CA4A-4CFE-972F-AADCC59749B7}" presName="node" presStyleLbl="node1" presStyleIdx="7" presStyleCnt="9" custScaleX="165160" custScaleY="139773" custRadScaleRad="100924" custRadScaleInc="-13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85D24A-2850-45B0-ACDC-67BFFF487A40}" type="pres">
      <dgm:prSet presAssocID="{EE7D1F41-CA4A-4CFE-972F-AADCC59749B7}" presName="dummy" presStyleCnt="0"/>
      <dgm:spPr/>
    </dgm:pt>
    <dgm:pt modelId="{28D47850-9B57-49A7-9ED3-EFC9B1794553}" type="pres">
      <dgm:prSet presAssocID="{F33D1498-EBAF-454F-8BCF-CCFFCDD64947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DDF7FB-966F-4983-9504-FA7B50C63D83}" type="pres">
      <dgm:prSet presAssocID="{52853902-EF4D-4FF1-9CD8-3D2A51EFED23}" presName="node" presStyleLbl="node1" presStyleIdx="8" presStyleCnt="9" custScaleX="160256" custScaleY="63361" custRadScaleRad="99585" custRadScaleInc="-18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ACF2D0-08D3-4ACE-A8E2-46403236CFD3}" type="pres">
      <dgm:prSet presAssocID="{52853902-EF4D-4FF1-9CD8-3D2A51EFED23}" presName="dummy" presStyleCnt="0"/>
      <dgm:spPr/>
    </dgm:pt>
    <dgm:pt modelId="{0B58A7FE-1EDC-4D40-9C08-DE6743275BF0}" type="pres">
      <dgm:prSet presAssocID="{E61E2059-E681-460A-BECD-72B0F21C6F01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78E13A67-CC91-4216-8066-B24E20BD7D64}" srcId="{86441DA8-BC7F-4C46-BA18-6E3E3B178B13}" destId="{949ADEB9-5E4E-4B2C-8E06-8A297D5A7799}" srcOrd="0" destOrd="0" parTransId="{72BE65E3-5797-44B8-9D30-3F8F37820AF3}" sibTransId="{4ACF048E-0D3B-4334-9A9B-171B95FC6FAE}"/>
    <dgm:cxn modelId="{19F4515B-E863-4AAB-9CF7-C14DD72639A0}" srcId="{86441DA8-BC7F-4C46-BA18-6E3E3B178B13}" destId="{097E52B4-4FF7-44CB-8777-B50C11AF287E}" srcOrd="2" destOrd="0" parTransId="{270ABF42-2E40-4DA6-B132-E6C82D931106}" sibTransId="{4A6C12FF-D479-409B-97D4-C330970D9139}"/>
    <dgm:cxn modelId="{D186DB16-44DB-4947-A7BC-8302CDC9F756}" srcId="{86441DA8-BC7F-4C46-BA18-6E3E3B178B13}" destId="{EE7D1F41-CA4A-4CFE-972F-AADCC59749B7}" srcOrd="7" destOrd="0" parTransId="{C9475E24-8F55-4DEC-916A-17B71B0FC652}" sibTransId="{F33D1498-EBAF-454F-8BCF-CCFFCDD64947}"/>
    <dgm:cxn modelId="{7E2B08B8-3919-49B1-80EB-213388F8D6AF}" type="presOf" srcId="{B0F52B8C-76F2-4737-8D48-EFB088FFA245}" destId="{198EF1FA-867A-4B8E-8509-DD7CEDA42006}" srcOrd="0" destOrd="0" presId="urn:microsoft.com/office/officeart/2005/8/layout/radial6"/>
    <dgm:cxn modelId="{683FB69A-609B-42A8-A7F7-1F2F6EB9D150}" type="presOf" srcId="{86441DA8-BC7F-4C46-BA18-6E3E3B178B13}" destId="{6F76464F-7998-4A10-94CD-776520A1FE74}" srcOrd="0" destOrd="0" presId="urn:microsoft.com/office/officeart/2005/8/layout/radial6"/>
    <dgm:cxn modelId="{D8955DFD-480C-46AD-8E2D-A37764F086CE}" srcId="{86441DA8-BC7F-4C46-BA18-6E3E3B178B13}" destId="{6C3D978C-DC78-4905-A5E7-BE6D6856DDD9}" srcOrd="1" destOrd="0" parTransId="{17A2436F-D18B-4A4B-B4B6-E94C57E38A42}" sibTransId="{5D3D263D-D592-43DC-8DC0-E5675C9267B7}"/>
    <dgm:cxn modelId="{5BFF74ED-70FD-4EC1-9EFC-CA75D22CC20D}" type="presOf" srcId="{EE7D1F41-CA4A-4CFE-972F-AADCC59749B7}" destId="{EBA4FE71-C240-4C43-BFD0-2CE866F3DF0E}" srcOrd="0" destOrd="0" presId="urn:microsoft.com/office/officeart/2005/8/layout/radial6"/>
    <dgm:cxn modelId="{22F120BF-7571-4AE1-A8E5-BF392C8476E8}" srcId="{86441DA8-BC7F-4C46-BA18-6E3E3B178B13}" destId="{5FAAF612-D4D9-4BCD-BE7C-DF96B6793CB0}" srcOrd="4" destOrd="0" parTransId="{81658592-B016-4678-8891-A7B468621AEB}" sibTransId="{37D65B11-B5BF-407E-BEEF-AB671D400282}"/>
    <dgm:cxn modelId="{D9D3993F-A09F-42BC-B609-61A36E34B24A}" type="presOf" srcId="{A6290865-FDA1-4BF6-9507-A668419AEEC0}" destId="{9C079F57-2D0D-43FB-B8DA-27FEC764BDB2}" srcOrd="0" destOrd="0" presId="urn:microsoft.com/office/officeart/2005/8/layout/radial6"/>
    <dgm:cxn modelId="{91F4045C-4B34-4342-910D-39F41C8A7764}" type="presOf" srcId="{35F0580B-3200-4498-B0C0-08FF3300E379}" destId="{EC22E129-01F4-4BBB-BFB1-C850574902CA}" srcOrd="0" destOrd="0" presId="urn:microsoft.com/office/officeart/2005/8/layout/radial6"/>
    <dgm:cxn modelId="{ECBA6D4C-4B36-4D3F-9D11-BD731A8EF5E0}" type="presOf" srcId="{4ACF048E-0D3B-4334-9A9B-171B95FC6FAE}" destId="{E9CB2ADE-235D-4899-BE14-E026F1ED7C75}" srcOrd="0" destOrd="0" presId="urn:microsoft.com/office/officeart/2005/8/layout/radial6"/>
    <dgm:cxn modelId="{F67C16C1-C280-4797-9C60-49A6918C96E2}" type="presOf" srcId="{A7E8BB15-9231-44DE-8771-E62F456EC657}" destId="{1914CDE0-3B72-42B6-8A2F-304E6D222A76}" srcOrd="0" destOrd="0" presId="urn:microsoft.com/office/officeart/2005/8/layout/radial6"/>
    <dgm:cxn modelId="{8A7776A7-77F3-4CD6-89B8-B78E3F9C5FBC}" type="presOf" srcId="{097E52B4-4FF7-44CB-8777-B50C11AF287E}" destId="{F9197025-8A53-4A30-ACB6-5DD2B013FE79}" srcOrd="0" destOrd="0" presId="urn:microsoft.com/office/officeart/2005/8/layout/radial6"/>
    <dgm:cxn modelId="{D1C0BFF1-8850-4C04-9D7A-071ED19CF5D6}" srcId="{86441DA8-BC7F-4C46-BA18-6E3E3B178B13}" destId="{D1792E62-5D77-43D0-96DF-6C10453D1611}" srcOrd="5" destOrd="0" parTransId="{14F04ED0-1B3D-4DB9-B180-B3420BB0ECAC}" sibTransId="{F812F3FD-8852-4039-B0F3-771B3C4DF2CE}"/>
    <dgm:cxn modelId="{74A76E85-DACA-4D4F-8EBA-0D7A18A11DCC}" type="presOf" srcId="{F33D1498-EBAF-454F-8BCF-CCFFCDD64947}" destId="{28D47850-9B57-49A7-9ED3-EFC9B1794553}" srcOrd="0" destOrd="0" presId="urn:microsoft.com/office/officeart/2005/8/layout/radial6"/>
    <dgm:cxn modelId="{35E8289F-A30C-4316-AAE9-E2573BBF9ED6}" type="presOf" srcId="{5FAAF612-D4D9-4BCD-BE7C-DF96B6793CB0}" destId="{1546218C-DDBF-42C6-B019-86FE46B2F933}" srcOrd="0" destOrd="0" presId="urn:microsoft.com/office/officeart/2005/8/layout/radial6"/>
    <dgm:cxn modelId="{EDAB389F-5E18-4A7C-BB65-EC745E80860D}" srcId="{35F0580B-3200-4498-B0C0-08FF3300E379}" destId="{86441DA8-BC7F-4C46-BA18-6E3E3B178B13}" srcOrd="0" destOrd="0" parTransId="{3432E6F3-3C16-45C5-8664-02ED9CAC6706}" sibTransId="{6856FFDB-FA66-4E0C-9821-C981B85C4FC9}"/>
    <dgm:cxn modelId="{74C9E308-C0EF-4B31-82F1-E341F8154B85}" srcId="{86441DA8-BC7F-4C46-BA18-6E3E3B178B13}" destId="{CB1BDDAA-53EF-4392-A7D9-DC8F9E87D30F}" srcOrd="3" destOrd="0" parTransId="{F8936B8F-0BA9-454B-ABFC-23DB8331F4FA}" sibTransId="{B0F52B8C-76F2-4737-8D48-EFB088FFA245}"/>
    <dgm:cxn modelId="{A15645D8-31D6-468E-961A-493726BCCC40}" type="presOf" srcId="{4A6C12FF-D479-409B-97D4-C330970D9139}" destId="{2CAFFFA3-74CA-4540-A147-86374F405118}" srcOrd="0" destOrd="0" presId="urn:microsoft.com/office/officeart/2005/8/layout/radial6"/>
    <dgm:cxn modelId="{A9684273-F7B2-4126-9A3E-B09D527E51FD}" type="presOf" srcId="{949ADEB9-5E4E-4B2C-8E06-8A297D5A7799}" destId="{F61AE77C-16AD-48FB-B41B-9B815CA24ED6}" srcOrd="0" destOrd="0" presId="urn:microsoft.com/office/officeart/2005/8/layout/radial6"/>
    <dgm:cxn modelId="{75C8D06D-A037-464E-AD62-882E6DE4FBFD}" srcId="{86441DA8-BC7F-4C46-BA18-6E3E3B178B13}" destId="{52853902-EF4D-4FF1-9CD8-3D2A51EFED23}" srcOrd="8" destOrd="0" parTransId="{5825B272-8483-4608-9DF4-371550584505}" sibTransId="{E61E2059-E681-460A-BECD-72B0F21C6F01}"/>
    <dgm:cxn modelId="{36C33E26-9887-47FC-AA47-586F10D9BB65}" srcId="{86441DA8-BC7F-4C46-BA18-6E3E3B178B13}" destId="{A7E8BB15-9231-44DE-8771-E62F456EC657}" srcOrd="6" destOrd="0" parTransId="{3117E427-8048-4162-B5D8-3B02EAD18FBD}" sibTransId="{A6290865-FDA1-4BF6-9507-A668419AEEC0}"/>
    <dgm:cxn modelId="{60828767-0AB4-4D0B-A538-6CEC16CB4640}" type="presOf" srcId="{6C3D978C-DC78-4905-A5E7-BE6D6856DDD9}" destId="{27FA031C-3ACF-444B-9F35-A24F6B0BAA50}" srcOrd="0" destOrd="0" presId="urn:microsoft.com/office/officeart/2005/8/layout/radial6"/>
    <dgm:cxn modelId="{1C7BCAA8-E2A8-4DF8-8D02-CE3A924E3AC6}" type="presOf" srcId="{CB1BDDAA-53EF-4392-A7D9-DC8F9E87D30F}" destId="{872A8C05-31C0-4DFA-8D88-EE081F6FBB3B}" srcOrd="0" destOrd="0" presId="urn:microsoft.com/office/officeart/2005/8/layout/radial6"/>
    <dgm:cxn modelId="{A9BB7B41-D9CD-4285-B698-0D3B6CD7BD4D}" type="presOf" srcId="{E61E2059-E681-460A-BECD-72B0F21C6F01}" destId="{0B58A7FE-1EDC-4D40-9C08-DE6743275BF0}" srcOrd="0" destOrd="0" presId="urn:microsoft.com/office/officeart/2005/8/layout/radial6"/>
    <dgm:cxn modelId="{58ED1DF0-1D73-43CA-A7F3-AA607F009545}" type="presOf" srcId="{F812F3FD-8852-4039-B0F3-771B3C4DF2CE}" destId="{14FF2F8A-06C0-41F5-AF3D-D46EB09B8D2D}" srcOrd="0" destOrd="0" presId="urn:microsoft.com/office/officeart/2005/8/layout/radial6"/>
    <dgm:cxn modelId="{AD35C3E2-7D41-4D39-BE13-3CB06EB3B39F}" type="presOf" srcId="{5D3D263D-D592-43DC-8DC0-E5675C9267B7}" destId="{94F72199-F077-4A7A-A305-EA78D2DC4726}" srcOrd="0" destOrd="0" presId="urn:microsoft.com/office/officeart/2005/8/layout/radial6"/>
    <dgm:cxn modelId="{663A9ED6-E6FC-44A6-9F8C-39F7CD5D9FBC}" type="presOf" srcId="{D1792E62-5D77-43D0-96DF-6C10453D1611}" destId="{6FD316C6-6DDD-4C4D-88F1-789D604819A5}" srcOrd="0" destOrd="0" presId="urn:microsoft.com/office/officeart/2005/8/layout/radial6"/>
    <dgm:cxn modelId="{BC36B360-2C1D-41BB-B1F9-E29CE916C480}" type="presOf" srcId="{52853902-EF4D-4FF1-9CD8-3D2A51EFED23}" destId="{DBDDF7FB-966F-4983-9504-FA7B50C63D83}" srcOrd="0" destOrd="0" presId="urn:microsoft.com/office/officeart/2005/8/layout/radial6"/>
    <dgm:cxn modelId="{8C495C2F-D8AF-4D46-8727-2AFD217DA238}" type="presOf" srcId="{37D65B11-B5BF-407E-BEEF-AB671D400282}" destId="{A2CE2315-BF49-4E96-AB8F-9BBAEE9931CA}" srcOrd="0" destOrd="0" presId="urn:microsoft.com/office/officeart/2005/8/layout/radial6"/>
    <dgm:cxn modelId="{630DB315-DD1A-42C1-9CAF-478A324B72DF}" type="presParOf" srcId="{EC22E129-01F4-4BBB-BFB1-C850574902CA}" destId="{6F76464F-7998-4A10-94CD-776520A1FE74}" srcOrd="0" destOrd="0" presId="urn:microsoft.com/office/officeart/2005/8/layout/radial6"/>
    <dgm:cxn modelId="{07E40423-F42F-4131-9763-033D4A5E5017}" type="presParOf" srcId="{EC22E129-01F4-4BBB-BFB1-C850574902CA}" destId="{F61AE77C-16AD-48FB-B41B-9B815CA24ED6}" srcOrd="1" destOrd="0" presId="urn:microsoft.com/office/officeart/2005/8/layout/radial6"/>
    <dgm:cxn modelId="{01E93A2F-BB5A-4B02-BEDB-87C5166884E7}" type="presParOf" srcId="{EC22E129-01F4-4BBB-BFB1-C850574902CA}" destId="{EB8C1680-E1CE-4A86-9633-AB534D670ADD}" srcOrd="2" destOrd="0" presId="urn:microsoft.com/office/officeart/2005/8/layout/radial6"/>
    <dgm:cxn modelId="{66F2A51B-B3AA-4A5B-BD77-5F029D4180BA}" type="presParOf" srcId="{EC22E129-01F4-4BBB-BFB1-C850574902CA}" destId="{E9CB2ADE-235D-4899-BE14-E026F1ED7C75}" srcOrd="3" destOrd="0" presId="urn:microsoft.com/office/officeart/2005/8/layout/radial6"/>
    <dgm:cxn modelId="{2013E763-F786-450A-B40C-57630FCB503B}" type="presParOf" srcId="{EC22E129-01F4-4BBB-BFB1-C850574902CA}" destId="{27FA031C-3ACF-444B-9F35-A24F6B0BAA50}" srcOrd="4" destOrd="0" presId="urn:microsoft.com/office/officeart/2005/8/layout/radial6"/>
    <dgm:cxn modelId="{0769A507-A708-45F1-895B-3AEA86F7CDA2}" type="presParOf" srcId="{EC22E129-01F4-4BBB-BFB1-C850574902CA}" destId="{10D0C220-B8D5-4EFB-8B94-D1ED31CD366F}" srcOrd="5" destOrd="0" presId="urn:microsoft.com/office/officeart/2005/8/layout/radial6"/>
    <dgm:cxn modelId="{149915F3-5AAA-4243-8A99-9A77E1659999}" type="presParOf" srcId="{EC22E129-01F4-4BBB-BFB1-C850574902CA}" destId="{94F72199-F077-4A7A-A305-EA78D2DC4726}" srcOrd="6" destOrd="0" presId="urn:microsoft.com/office/officeart/2005/8/layout/radial6"/>
    <dgm:cxn modelId="{BBF3E214-A990-4670-AC7D-171AD60D0B1F}" type="presParOf" srcId="{EC22E129-01F4-4BBB-BFB1-C850574902CA}" destId="{F9197025-8A53-4A30-ACB6-5DD2B013FE79}" srcOrd="7" destOrd="0" presId="urn:microsoft.com/office/officeart/2005/8/layout/radial6"/>
    <dgm:cxn modelId="{135887E6-F952-4BE2-8B19-81B7884BCC4D}" type="presParOf" srcId="{EC22E129-01F4-4BBB-BFB1-C850574902CA}" destId="{C5749308-EB9B-48D4-9A87-EF2F5854D0EB}" srcOrd="8" destOrd="0" presId="urn:microsoft.com/office/officeart/2005/8/layout/radial6"/>
    <dgm:cxn modelId="{A87FDC91-60F4-4772-ABAA-55E950711113}" type="presParOf" srcId="{EC22E129-01F4-4BBB-BFB1-C850574902CA}" destId="{2CAFFFA3-74CA-4540-A147-86374F405118}" srcOrd="9" destOrd="0" presId="urn:microsoft.com/office/officeart/2005/8/layout/radial6"/>
    <dgm:cxn modelId="{1BFE7AE5-850D-4BBD-8811-3731A7E85178}" type="presParOf" srcId="{EC22E129-01F4-4BBB-BFB1-C850574902CA}" destId="{872A8C05-31C0-4DFA-8D88-EE081F6FBB3B}" srcOrd="10" destOrd="0" presId="urn:microsoft.com/office/officeart/2005/8/layout/radial6"/>
    <dgm:cxn modelId="{71AF48A2-6FA3-405C-ADF5-E022D1653DCA}" type="presParOf" srcId="{EC22E129-01F4-4BBB-BFB1-C850574902CA}" destId="{DB7E789D-4CAB-43D2-A5F5-6E03AAAF3950}" srcOrd="11" destOrd="0" presId="urn:microsoft.com/office/officeart/2005/8/layout/radial6"/>
    <dgm:cxn modelId="{D558955E-6BBF-402B-9C51-E67BAC1641B7}" type="presParOf" srcId="{EC22E129-01F4-4BBB-BFB1-C850574902CA}" destId="{198EF1FA-867A-4B8E-8509-DD7CEDA42006}" srcOrd="12" destOrd="0" presId="urn:microsoft.com/office/officeart/2005/8/layout/radial6"/>
    <dgm:cxn modelId="{BF162675-6030-4730-8348-816B2EF88461}" type="presParOf" srcId="{EC22E129-01F4-4BBB-BFB1-C850574902CA}" destId="{1546218C-DDBF-42C6-B019-86FE46B2F933}" srcOrd="13" destOrd="0" presId="urn:microsoft.com/office/officeart/2005/8/layout/radial6"/>
    <dgm:cxn modelId="{F51D61DE-3DA8-44E0-9BFA-2FEE7EA644E1}" type="presParOf" srcId="{EC22E129-01F4-4BBB-BFB1-C850574902CA}" destId="{74633DAE-072F-4022-BB41-4CA81B9C80F8}" srcOrd="14" destOrd="0" presId="urn:microsoft.com/office/officeart/2005/8/layout/radial6"/>
    <dgm:cxn modelId="{14B61220-600A-4382-A49B-45F7C7FF4CBE}" type="presParOf" srcId="{EC22E129-01F4-4BBB-BFB1-C850574902CA}" destId="{A2CE2315-BF49-4E96-AB8F-9BBAEE9931CA}" srcOrd="15" destOrd="0" presId="urn:microsoft.com/office/officeart/2005/8/layout/radial6"/>
    <dgm:cxn modelId="{DC2B0C60-3EF7-4CCD-8B7C-E0A405CE0DC6}" type="presParOf" srcId="{EC22E129-01F4-4BBB-BFB1-C850574902CA}" destId="{6FD316C6-6DDD-4C4D-88F1-789D604819A5}" srcOrd="16" destOrd="0" presId="urn:microsoft.com/office/officeart/2005/8/layout/radial6"/>
    <dgm:cxn modelId="{190A7E5F-1D09-4E38-98D1-BEF7530BF98D}" type="presParOf" srcId="{EC22E129-01F4-4BBB-BFB1-C850574902CA}" destId="{E659D363-856B-45F5-9B06-3416EB5C7C99}" srcOrd="17" destOrd="0" presId="urn:microsoft.com/office/officeart/2005/8/layout/radial6"/>
    <dgm:cxn modelId="{53ADA8E6-E868-4FA8-B74B-6B45FC7D656F}" type="presParOf" srcId="{EC22E129-01F4-4BBB-BFB1-C850574902CA}" destId="{14FF2F8A-06C0-41F5-AF3D-D46EB09B8D2D}" srcOrd="18" destOrd="0" presId="urn:microsoft.com/office/officeart/2005/8/layout/radial6"/>
    <dgm:cxn modelId="{0FB2BD53-6FC0-4FAF-A925-68BE45317B15}" type="presParOf" srcId="{EC22E129-01F4-4BBB-BFB1-C850574902CA}" destId="{1914CDE0-3B72-42B6-8A2F-304E6D222A76}" srcOrd="19" destOrd="0" presId="urn:microsoft.com/office/officeart/2005/8/layout/radial6"/>
    <dgm:cxn modelId="{B995A630-D8D3-4663-B7CB-AA06A604E09F}" type="presParOf" srcId="{EC22E129-01F4-4BBB-BFB1-C850574902CA}" destId="{83029A9D-9E77-4045-801F-DE599FEB103D}" srcOrd="20" destOrd="0" presId="urn:microsoft.com/office/officeart/2005/8/layout/radial6"/>
    <dgm:cxn modelId="{8B6A633D-7D2E-4242-BAC7-75D9EBE5256D}" type="presParOf" srcId="{EC22E129-01F4-4BBB-BFB1-C850574902CA}" destId="{9C079F57-2D0D-43FB-B8DA-27FEC764BDB2}" srcOrd="21" destOrd="0" presId="urn:microsoft.com/office/officeart/2005/8/layout/radial6"/>
    <dgm:cxn modelId="{5CB0B8BC-708C-46FF-AE9E-71BFA618A7B8}" type="presParOf" srcId="{EC22E129-01F4-4BBB-BFB1-C850574902CA}" destId="{EBA4FE71-C240-4C43-BFD0-2CE866F3DF0E}" srcOrd="22" destOrd="0" presId="urn:microsoft.com/office/officeart/2005/8/layout/radial6"/>
    <dgm:cxn modelId="{5B22D6D0-B1A0-42BA-B34C-F53C8C0A0946}" type="presParOf" srcId="{EC22E129-01F4-4BBB-BFB1-C850574902CA}" destId="{FE85D24A-2850-45B0-ACDC-67BFFF487A40}" srcOrd="23" destOrd="0" presId="urn:microsoft.com/office/officeart/2005/8/layout/radial6"/>
    <dgm:cxn modelId="{9DF632BB-C62A-4372-87FF-E7077DB7D3A5}" type="presParOf" srcId="{EC22E129-01F4-4BBB-BFB1-C850574902CA}" destId="{28D47850-9B57-49A7-9ED3-EFC9B1794553}" srcOrd="24" destOrd="0" presId="urn:microsoft.com/office/officeart/2005/8/layout/radial6"/>
    <dgm:cxn modelId="{5A5F3F16-EC05-4414-83B3-98AA37EA81E9}" type="presParOf" srcId="{EC22E129-01F4-4BBB-BFB1-C850574902CA}" destId="{DBDDF7FB-966F-4983-9504-FA7B50C63D83}" srcOrd="25" destOrd="0" presId="urn:microsoft.com/office/officeart/2005/8/layout/radial6"/>
    <dgm:cxn modelId="{0BDFC3F6-F181-4A55-BB28-DCA9AB711A9A}" type="presParOf" srcId="{EC22E129-01F4-4BBB-BFB1-C850574902CA}" destId="{4DACF2D0-08D3-4ACE-A8E2-46403236CFD3}" srcOrd="26" destOrd="0" presId="urn:microsoft.com/office/officeart/2005/8/layout/radial6"/>
    <dgm:cxn modelId="{3CE5D9F3-6CED-4FDA-8D62-AA8FB54AABA1}" type="presParOf" srcId="{EC22E129-01F4-4BBB-BFB1-C850574902CA}" destId="{0B58A7FE-1EDC-4D40-9C08-DE6743275B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A1742-677D-451A-B9CB-C3338D3ACB12}">
      <dsp:nvSpPr>
        <dsp:cNvPr id="0" name=""/>
        <dsp:cNvSpPr/>
      </dsp:nvSpPr>
      <dsp:spPr>
        <a:xfrm>
          <a:off x="0" y="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проекта бюджета</a:t>
          </a:r>
          <a:endParaRPr lang="ru-RU" sz="2000" kern="1200" dirty="0"/>
        </a:p>
      </dsp:txBody>
      <dsp:txXfrm>
        <a:off x="0" y="0"/>
        <a:ext cx="3794558" cy="790647"/>
      </dsp:txXfrm>
    </dsp:sp>
    <dsp:sp modelId="{BCA530A3-ED26-48DF-9728-7C7FFFF8B7FC}">
      <dsp:nvSpPr>
        <dsp:cNvPr id="0" name=""/>
        <dsp:cNvSpPr/>
      </dsp:nvSpPr>
      <dsp:spPr>
        <a:xfrm>
          <a:off x="350520" y="90046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и утверждение бюджета</a:t>
          </a:r>
          <a:endParaRPr lang="ru-RU" sz="2000" kern="1200" dirty="0"/>
        </a:p>
      </dsp:txBody>
      <dsp:txXfrm>
        <a:off x="350520" y="900460"/>
        <a:ext cx="3829478" cy="790647"/>
      </dsp:txXfrm>
    </dsp:sp>
    <dsp:sp modelId="{285B1617-C270-4CAD-B8B5-C6DAC4FFEE84}">
      <dsp:nvSpPr>
        <dsp:cNvPr id="0" name=""/>
        <dsp:cNvSpPr/>
      </dsp:nvSpPr>
      <dsp:spPr>
        <a:xfrm>
          <a:off x="701039" y="180092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Исполнение бюджета</a:t>
          </a:r>
          <a:endParaRPr lang="ru-RU" sz="2000" kern="1200" dirty="0"/>
        </a:p>
      </dsp:txBody>
      <dsp:txXfrm>
        <a:off x="701039" y="1800920"/>
        <a:ext cx="3829478" cy="790647"/>
      </dsp:txXfrm>
    </dsp:sp>
    <dsp:sp modelId="{3D50B4B5-190D-4BEC-B293-A541CE66D672}">
      <dsp:nvSpPr>
        <dsp:cNvPr id="0" name=""/>
        <dsp:cNvSpPr/>
      </dsp:nvSpPr>
      <dsp:spPr>
        <a:xfrm>
          <a:off x="1051559" y="270138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исполнением бюджета</a:t>
          </a:r>
          <a:endParaRPr lang="ru-RU" sz="2000" kern="1200" dirty="0"/>
        </a:p>
      </dsp:txBody>
      <dsp:txXfrm>
        <a:off x="1051559" y="2701380"/>
        <a:ext cx="3829478" cy="790647"/>
      </dsp:txXfrm>
    </dsp:sp>
    <dsp:sp modelId="{F76C9A37-A140-4FA3-B4B0-C9A24EB8E7A4}">
      <dsp:nvSpPr>
        <dsp:cNvPr id="0" name=""/>
        <dsp:cNvSpPr/>
      </dsp:nvSpPr>
      <dsp:spPr>
        <a:xfrm>
          <a:off x="1402079" y="360184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бюджетной отчетности</a:t>
          </a:r>
          <a:endParaRPr lang="ru-RU" sz="2000" kern="1200" dirty="0"/>
        </a:p>
      </dsp:txBody>
      <dsp:txXfrm>
        <a:off x="1402079" y="3601840"/>
        <a:ext cx="3829478" cy="790647"/>
      </dsp:txXfrm>
    </dsp:sp>
    <dsp:sp modelId="{07CCD5C2-93AA-4DB6-8DC9-00DE10893445}">
      <dsp:nvSpPr>
        <dsp:cNvPr id="0" name=""/>
        <dsp:cNvSpPr/>
      </dsp:nvSpPr>
      <dsp:spPr>
        <a:xfrm>
          <a:off x="4179998" y="57761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79998" y="577612"/>
        <a:ext cx="513921" cy="513921"/>
      </dsp:txXfrm>
    </dsp:sp>
    <dsp:sp modelId="{691ECC99-5BBC-4677-B222-DB207D4608CA}">
      <dsp:nvSpPr>
        <dsp:cNvPr id="0" name=""/>
        <dsp:cNvSpPr/>
      </dsp:nvSpPr>
      <dsp:spPr>
        <a:xfrm>
          <a:off x="4530518" y="147807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30518" y="1478072"/>
        <a:ext cx="513921" cy="513921"/>
      </dsp:txXfrm>
    </dsp:sp>
    <dsp:sp modelId="{183EFB30-B418-4365-9E4D-CF04387EDDBC}">
      <dsp:nvSpPr>
        <dsp:cNvPr id="0" name=""/>
        <dsp:cNvSpPr/>
      </dsp:nvSpPr>
      <dsp:spPr>
        <a:xfrm>
          <a:off x="4881038" y="2365354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81038" y="2365354"/>
        <a:ext cx="513921" cy="513921"/>
      </dsp:txXfrm>
    </dsp:sp>
    <dsp:sp modelId="{D9799028-9992-4578-9B45-17855A90134D}">
      <dsp:nvSpPr>
        <dsp:cNvPr id="0" name=""/>
        <dsp:cNvSpPr/>
      </dsp:nvSpPr>
      <dsp:spPr>
        <a:xfrm>
          <a:off x="5231558" y="3274599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31558" y="3274599"/>
        <a:ext cx="513921" cy="513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8A7FE-1EDC-4D40-9C08-DE6743275BF0}">
      <dsp:nvSpPr>
        <dsp:cNvPr id="0" name=""/>
        <dsp:cNvSpPr/>
      </dsp:nvSpPr>
      <dsp:spPr>
        <a:xfrm>
          <a:off x="1080680" y="497446"/>
          <a:ext cx="5112454" cy="5112454"/>
        </a:xfrm>
        <a:prstGeom prst="blockArc">
          <a:avLst>
            <a:gd name="adj1" fmla="val 13760064"/>
            <a:gd name="adj2" fmla="val 1632039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7850-9B57-49A7-9ED3-EFC9B1794553}">
      <dsp:nvSpPr>
        <dsp:cNvPr id="0" name=""/>
        <dsp:cNvSpPr/>
      </dsp:nvSpPr>
      <dsp:spPr>
        <a:xfrm>
          <a:off x="1102224" y="478725"/>
          <a:ext cx="5112454" cy="5112454"/>
        </a:xfrm>
        <a:prstGeom prst="blockArc">
          <a:avLst>
            <a:gd name="adj1" fmla="val 11353588"/>
            <a:gd name="adj2" fmla="val 1372108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9F57-2D0D-43FB-B8DA-27FEC764BDB2}">
      <dsp:nvSpPr>
        <dsp:cNvPr id="0" name=""/>
        <dsp:cNvSpPr/>
      </dsp:nvSpPr>
      <dsp:spPr>
        <a:xfrm>
          <a:off x="1103651" y="469837"/>
          <a:ext cx="5112454" cy="5112454"/>
        </a:xfrm>
        <a:prstGeom prst="blockArc">
          <a:avLst>
            <a:gd name="adj1" fmla="val 8602022"/>
            <a:gd name="adj2" fmla="val 11341294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2F8A-06C0-41F5-AF3D-D46EB09B8D2D}">
      <dsp:nvSpPr>
        <dsp:cNvPr id="0" name=""/>
        <dsp:cNvSpPr/>
      </dsp:nvSpPr>
      <dsp:spPr>
        <a:xfrm>
          <a:off x="1060188" y="413085"/>
          <a:ext cx="5112454" cy="5112454"/>
        </a:xfrm>
        <a:prstGeom prst="blockArc">
          <a:avLst>
            <a:gd name="adj1" fmla="val 6496185"/>
            <a:gd name="adj2" fmla="val 8504391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2315-BF49-4E96-AB8F-9BBAEE9931CA}">
      <dsp:nvSpPr>
        <dsp:cNvPr id="0" name=""/>
        <dsp:cNvSpPr/>
      </dsp:nvSpPr>
      <dsp:spPr>
        <a:xfrm>
          <a:off x="1381828" y="544524"/>
          <a:ext cx="5112454" cy="5112454"/>
        </a:xfrm>
        <a:prstGeom prst="blockArc">
          <a:avLst>
            <a:gd name="adj1" fmla="val 3692755"/>
            <a:gd name="adj2" fmla="val 697110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F1FA-867A-4B8E-8509-DD7CEDA42006}">
      <dsp:nvSpPr>
        <dsp:cNvPr id="0" name=""/>
        <dsp:cNvSpPr/>
      </dsp:nvSpPr>
      <dsp:spPr>
        <a:xfrm>
          <a:off x="942529" y="846839"/>
          <a:ext cx="5112454" cy="5112454"/>
        </a:xfrm>
        <a:prstGeom prst="blockArc">
          <a:avLst>
            <a:gd name="adj1" fmla="val 1183760"/>
            <a:gd name="adj2" fmla="val 296307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FFA3-74CA-4540-A147-86374F405118}">
      <dsp:nvSpPr>
        <dsp:cNvPr id="0" name=""/>
        <dsp:cNvSpPr/>
      </dsp:nvSpPr>
      <dsp:spPr>
        <a:xfrm>
          <a:off x="1131999" y="438001"/>
          <a:ext cx="5112454" cy="5112454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2199-F077-4A7A-A305-EA78D2DC4726}">
      <dsp:nvSpPr>
        <dsp:cNvPr id="0" name=""/>
        <dsp:cNvSpPr/>
      </dsp:nvSpPr>
      <dsp:spPr>
        <a:xfrm>
          <a:off x="1157553" y="564017"/>
          <a:ext cx="5112454" cy="5112454"/>
        </a:xfrm>
        <a:prstGeom prst="blockArc">
          <a:avLst>
            <a:gd name="adj1" fmla="val 18764736"/>
            <a:gd name="adj2" fmla="val 2082437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2ADE-235D-4899-BE14-E026F1ED7C75}">
      <dsp:nvSpPr>
        <dsp:cNvPr id="0" name=""/>
        <dsp:cNvSpPr/>
      </dsp:nvSpPr>
      <dsp:spPr>
        <a:xfrm>
          <a:off x="1088492" y="497708"/>
          <a:ext cx="5112454" cy="5112454"/>
        </a:xfrm>
        <a:prstGeom prst="blockArc">
          <a:avLst>
            <a:gd name="adj1" fmla="val 16309720"/>
            <a:gd name="adj2" fmla="val 1889550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464F-7998-4A10-94CD-776520A1FE74}">
      <dsp:nvSpPr>
        <dsp:cNvPr id="0" name=""/>
        <dsp:cNvSpPr/>
      </dsp:nvSpPr>
      <dsp:spPr>
        <a:xfrm>
          <a:off x="2644811" y="2158105"/>
          <a:ext cx="2086828" cy="1672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Участники</a:t>
          </a:r>
          <a:r>
            <a:rPr lang="ru-RU" sz="1800" kern="1200" baseline="0" dirty="0" smtClean="0">
              <a:solidFill>
                <a:schemeClr val="tx1"/>
              </a:solidFill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</a:rPr>
            <a:t>бюджетного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района</a:t>
          </a:r>
          <a:endParaRPr lang="ru-RU" sz="1800" b="1" kern="1200" baseline="0" dirty="0">
            <a:solidFill>
              <a:schemeClr val="tx1"/>
            </a:solidFill>
          </a:endParaRPr>
        </a:p>
      </dsp:txBody>
      <dsp:txXfrm>
        <a:off x="2644811" y="2158105"/>
        <a:ext cx="2086828" cy="1672247"/>
      </dsp:txXfrm>
    </dsp:sp>
    <dsp:sp modelId="{F61AE77C-16AD-48FB-B41B-9B815CA24ED6}">
      <dsp:nvSpPr>
        <dsp:cNvPr id="0" name=""/>
        <dsp:cNvSpPr/>
      </dsp:nvSpPr>
      <dsp:spPr>
        <a:xfrm>
          <a:off x="2814251" y="269364"/>
          <a:ext cx="1821584" cy="5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Глава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14251" y="269364"/>
        <a:ext cx="1821584" cy="537463"/>
      </dsp:txXfrm>
    </dsp:sp>
    <dsp:sp modelId="{27FA031C-3ACF-444B-9F35-A24F6B0BAA50}">
      <dsp:nvSpPr>
        <dsp:cNvPr id="0" name=""/>
        <dsp:cNvSpPr/>
      </dsp:nvSpPr>
      <dsp:spPr>
        <a:xfrm>
          <a:off x="4440152" y="1024168"/>
          <a:ext cx="1964221" cy="4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40152" y="1024168"/>
        <a:ext cx="1964221" cy="495131"/>
      </dsp:txXfrm>
    </dsp:sp>
    <dsp:sp modelId="{F9197025-8A53-4A30-ACB6-5DD2B013FE79}">
      <dsp:nvSpPr>
        <dsp:cNvPr id="0" name=""/>
        <dsp:cNvSpPr/>
      </dsp:nvSpPr>
      <dsp:spPr>
        <a:xfrm>
          <a:off x="5229696" y="2285953"/>
          <a:ext cx="1874822" cy="54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Администрация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29696" y="2285953"/>
        <a:ext cx="1874822" cy="542362"/>
      </dsp:txXfrm>
    </dsp:sp>
    <dsp:sp modelId="{872A8C05-31C0-4DFA-8D88-EE081F6FBB3B}">
      <dsp:nvSpPr>
        <dsp:cNvPr id="0" name=""/>
        <dsp:cNvSpPr/>
      </dsp:nvSpPr>
      <dsp:spPr>
        <a:xfrm>
          <a:off x="4734298" y="3977561"/>
          <a:ext cx="2267638" cy="55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34298" y="3977561"/>
        <a:ext cx="2267638" cy="550455"/>
      </dsp:txXfrm>
    </dsp:sp>
    <dsp:sp modelId="{1546218C-DDBF-42C6-B019-86FE46B2F933}">
      <dsp:nvSpPr>
        <dsp:cNvPr id="0" name=""/>
        <dsp:cNvSpPr/>
      </dsp:nvSpPr>
      <dsp:spPr>
        <a:xfrm>
          <a:off x="4015148" y="4968554"/>
          <a:ext cx="2244402" cy="690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15148" y="4968554"/>
        <a:ext cx="2244402" cy="690496"/>
      </dsp:txXfrm>
    </dsp:sp>
    <dsp:sp modelId="{6FD316C6-6DDD-4C4D-88F1-789D604819A5}">
      <dsp:nvSpPr>
        <dsp:cNvPr id="0" name=""/>
        <dsp:cNvSpPr/>
      </dsp:nvSpPr>
      <dsp:spPr>
        <a:xfrm>
          <a:off x="1943538" y="5018005"/>
          <a:ext cx="1767564" cy="683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43538" y="5018005"/>
        <a:ext cx="1767564" cy="683088"/>
      </dsp:txXfrm>
    </dsp:sp>
    <dsp:sp modelId="{1914CDE0-3B72-42B6-8A2F-304E6D222A76}">
      <dsp:nvSpPr>
        <dsp:cNvPr id="0" name=""/>
        <dsp:cNvSpPr/>
      </dsp:nvSpPr>
      <dsp:spPr>
        <a:xfrm>
          <a:off x="697355" y="4176465"/>
          <a:ext cx="1885195" cy="70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97355" y="4176465"/>
        <a:ext cx="1885195" cy="703065"/>
      </dsp:txXfrm>
    </dsp:sp>
    <dsp:sp modelId="{EBA4FE71-C240-4C43-BFD0-2CE866F3DF0E}">
      <dsp:nvSpPr>
        <dsp:cNvPr id="0" name=""/>
        <dsp:cNvSpPr/>
      </dsp:nvSpPr>
      <dsp:spPr>
        <a:xfrm>
          <a:off x="276855" y="1872210"/>
          <a:ext cx="1794079" cy="151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6855" y="1872210"/>
        <a:ext cx="1794079" cy="1518309"/>
      </dsp:txXfrm>
    </dsp:sp>
    <dsp:sp modelId="{DBDDF7FB-966F-4983-9504-FA7B50C63D83}">
      <dsp:nvSpPr>
        <dsp:cNvPr id="0" name=""/>
        <dsp:cNvSpPr/>
      </dsp:nvSpPr>
      <dsp:spPr>
        <a:xfrm>
          <a:off x="1126238" y="800237"/>
          <a:ext cx="1740809" cy="68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26238" y="800237"/>
        <a:ext cx="1740809" cy="68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1E67-F31D-4E49-BB43-AFF84690C68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D01-4A27-4507-977E-481555082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2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18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Позиционирование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45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3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D65C-E372-429E-B27C-E7C2D4277DCD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7C89-4C96-4B8D-8747-B31197C3B733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852-0606-4590-8E18-A1D86A0DEC17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A0B1-27E6-49BE-9934-0F27B8C05E5D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589-D064-4F51-B861-646DA784C2A6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ADED-B3A7-4DD8-BE81-A7E65A7F95EC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D2C-3360-4985-BD50-033483AF4EB4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D72-0B9D-4781-9F0E-A573A2EF4057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DB5-10C9-4F4E-B669-A881BCC879CE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416B-5603-4084-8622-CE17FEF9F980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41C-DDEE-413B-B428-593C856673AA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685A-24CB-4753-811D-62840ADF991F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302546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ПУТЕВОДИТЕЛЬ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БЮДЖЕТУ ДЛЯ ГРАЖДАН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2020 год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363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lang="ru-RU" sz="9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endParaRPr lang="ru-RU" sz="9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52212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БОГУЧАНЫ</a:t>
            </a: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</a:t>
            </a: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9382"/>
            <a:ext cx="7128792" cy="503989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БЮДЖЕТНОГО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03648" y="119675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" y="1001229"/>
            <a:ext cx="5266047" cy="5861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БОГУЧАНСКИЙ  РАЙОН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31" t="33922" r="7253" b="36862"/>
          <a:stretch/>
        </p:blipFill>
        <p:spPr>
          <a:xfrm>
            <a:off x="5913639" y="5085184"/>
            <a:ext cx="300433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2" t="65295" r="57842" b="5489"/>
          <a:stretch/>
        </p:blipFill>
        <p:spPr>
          <a:xfrm>
            <a:off x="5940152" y="3717032"/>
            <a:ext cx="295232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5939643" y="2420888"/>
            <a:ext cx="2952329" cy="115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8" t="2353" r="57646" b="68431"/>
          <a:stretch/>
        </p:blipFill>
        <p:spPr>
          <a:xfrm>
            <a:off x="5940152" y="1052736"/>
            <a:ext cx="2880320" cy="13369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8" y="2852936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района: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261 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Количество населенных пунктов: 29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56792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района:      54000 кв. км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43600" y="4221088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муниципальных образований: 19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fontAlgn="b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Сравнительные данные по бюджету 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на 2020 год 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i="1" dirty="0" smtClean="0">
                <a:latin typeface="+mn-lt"/>
              </a:rPr>
              <a:t>в тыс. рублей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fontAlgn="b"/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Сравнительные данные по бюджету </a:t>
            </a:r>
            <a:br>
              <a:rPr lang="ru-RU" sz="31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на 2020 год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прогноза социально-экономического развития района, принятые при формировании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15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1772821"/>
          <a:ext cx="8496942" cy="4032442"/>
        </p:xfrm>
        <a:graphic>
          <a:graphicData uri="http://schemas.openxmlformats.org/drawingml/2006/table">
            <a:tbl>
              <a:tblPr/>
              <a:tblGrid>
                <a:gridCol w="504055"/>
                <a:gridCol w="2081971"/>
                <a:gridCol w="664978"/>
                <a:gridCol w="960524"/>
                <a:gridCol w="960524"/>
                <a:gridCol w="960524"/>
                <a:gridCol w="1108297"/>
                <a:gridCol w="1256069"/>
              </a:tblGrid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Ед. измер.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отчет)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оценка)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45525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45261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45525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45609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45705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105,4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105,4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Прибыль организаций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5848,0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12071,0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13313,0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14215,0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20455,0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Оборот розничной торговли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4735,12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5058,05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5318,51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5614,46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5932,71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15468,81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12687,00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38640,57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39540,29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39785,69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безработицы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Среднемесячная заработная плата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43060,43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46074,63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48680,18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51755,27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55240,36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0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 объемов жилищного строительства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5182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24524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11600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6155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БЮДЖЕТНОЙ ПОЛИТИКИ БОГУЧАНСКОГО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7624" y="836712"/>
            <a:ext cx="6768752" cy="43204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Содействие устойчивому развитию муниципальных образований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835696" y="2996952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99592" y="2636912"/>
            <a:ext cx="763284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134076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Повышение эффективности бюджетных расходов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1772816"/>
            <a:ext cx="6768752" cy="57606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Взаимодействие с краевыми  органами власти по увеличению объема финансовой поддержки из краевого бюджета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42088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Обеспечение открытости бюджетного процесса и вовлечение в него граждан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21297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899592" y="3356992"/>
          <a:ext cx="74888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49425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консолидированного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772816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9359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77281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78262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Доходы, расходы, дефицит/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77281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39552" y="491642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БЮДЖЕТУ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БОГУЧАНСКОГО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 ГОД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132856"/>
            <a:ext cx="7272808" cy="3600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Брошюра подготовлена на основании решения Богучанского районного Совета депутатов о районном бюджете на 2020 год и плановый период 2021-2022 годов. В издании просто и доступно рассказывается о бюджете района: его основных характеристиках, статьях расходов. Издание рассчитано на самый широкий круг читателей.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Материалы подготовлены финансовым управлением администрации Богучанского района.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ДОХОДНОЙ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397000"/>
          <a:ext cx="820891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lumMod val="20000"/>
            <a:lumOff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2018-2022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764704"/>
          <a:ext cx="8208912" cy="5954340"/>
        </p:xfrm>
        <a:graphic>
          <a:graphicData uri="http://schemas.openxmlformats.org/drawingml/2006/table">
            <a:tbl>
              <a:tblPr/>
              <a:tblGrid>
                <a:gridCol w="3629720"/>
                <a:gridCol w="914436"/>
                <a:gridCol w="854876"/>
                <a:gridCol w="956480"/>
                <a:gridCol w="956480"/>
                <a:gridCol w="896920"/>
              </a:tblGrid>
              <a:tr h="105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2018факт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2019факт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2020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2021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2022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2 088 333,00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2 274 205,10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2 210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869,60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2 106 904,60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2 078 036,40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57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433 981,00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455 901,90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565 369,30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563 806,80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578 378,0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Налог на прибыль  организаций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-9385,40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13340,8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17470,0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18 100,0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20 455,0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Налог 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299842,0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319799,9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346700,0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360 568,0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374 990,7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31,1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Налог, взимаемый в связи с упрощенной системой </a:t>
                      </a:r>
                      <a:r>
                        <a:rPr lang="ru-RU" sz="1000" b="0" i="0" u="none" strike="noStrike" dirty="0" err="1" smtClean="0">
                          <a:latin typeface="Times New Roman"/>
                        </a:rPr>
                        <a:t>налогооблажения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66100,9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74 296,4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77 549,7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11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вменённый доход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25419,2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27670,9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27620,3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6 900,0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214,7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166,2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972,4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490,9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725,5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784,7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4819,0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5209,9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5330,0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5 530,0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5 730,0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Арендная плата за земельные участки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39676,8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26396,5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35370,0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36 780,0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38 240,0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Аренда помещений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18237,4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15464,8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20009,9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20 009,9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20 009,9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4021,4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2025,1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1040,4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1 125,3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доходы от оказания платных услуг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31578,9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29917,9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35447,4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35 447,4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35 447,4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19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 Cyr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4830,0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от продажи земельных участков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9898,0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5129,4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2029,9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2 029,9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2 029,9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Административные штрафы и иные санкции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8521,0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9461,8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2340,3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1 717,4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1 717,4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45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налоговые и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792,0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433 981,00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455 901,90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565 369,30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563 806,80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578 378,0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1 654 352,00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1 818 303,20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Arial"/>
                        </a:rPr>
                        <a:t>1 645 </a:t>
                      </a:r>
                      <a:r>
                        <a:rPr lang="ru-RU" sz="1000" b="1" i="0" u="none" strike="noStrike" dirty="0" smtClean="0">
                          <a:latin typeface="Arial"/>
                        </a:rPr>
                        <a:t>500,30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1 543 097,80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1 499 658,40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Дотации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505 925,3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557 094,1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568 558,5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454 846,8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454 846,8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Субсидии и субвенции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1 153 296,7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1 272 520,6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1 083 </a:t>
                      </a:r>
                      <a:r>
                        <a:rPr lang="ru-RU" sz="1000" b="0" i="0" u="none" strike="noStrike" dirty="0" smtClean="0">
                          <a:latin typeface="Arial Cyr"/>
                        </a:rPr>
                        <a:t>289,3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1 038 643,0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1 042 203,6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6 644,0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2 659,4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2 608,0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24 608,0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2 608,0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 в местные бюджеты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25 000,0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2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бюджетов муниципальных районов от возврата остатков субсидий и субвенций прошлых лет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5393,0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3099,6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13006,9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Возврат  остатков субсидий и субвенций прошлых лет из местных бюджетов в бюджеты субъектов Российской Федерации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-16 907,0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-17 070,5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-21 962,4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2 088 333,00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2 274 205,10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Arial"/>
                        </a:rPr>
                        <a:t>2 210 </a:t>
                      </a:r>
                      <a:r>
                        <a:rPr lang="ru-RU" sz="1000" b="1" i="0" u="none" strike="noStrike" dirty="0" smtClean="0">
                          <a:latin typeface="Arial"/>
                        </a:rPr>
                        <a:t>869,60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2 106 904,60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Arial"/>
                        </a:rPr>
                        <a:t>2 078 036,4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доходной части бюджета на 2020 год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(тысяч рублей)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397000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РАСХОДНОЙ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99592" y="1916832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2018-2022 годы</a:t>
            </a:r>
          </a:p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5" y="980743"/>
          <a:ext cx="7848873" cy="5659516"/>
        </p:xfrm>
        <a:graphic>
          <a:graphicData uri="http://schemas.openxmlformats.org/drawingml/2006/table">
            <a:tbl>
              <a:tblPr/>
              <a:tblGrid>
                <a:gridCol w="3500837"/>
                <a:gridCol w="929185"/>
                <a:gridCol w="877260"/>
                <a:gridCol w="852663"/>
                <a:gridCol w="844464"/>
                <a:gridCol w="844464"/>
              </a:tblGrid>
              <a:tr h="231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РАСХОДОВ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2 056 441,0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2 232 600,5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2 302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849,1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2 059 904,5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2 078 036,4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72 250,0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80 851,6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156 504,0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80 772,7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69 334,4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79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Функционирование Главы района, районного Совета депутатов,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админстрации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56 784,3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60 351,1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53 906,2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42 287,2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22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Финансовые органы и органы финансового надзора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15 856,3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17 617,7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17 341,5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17 372,1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9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Проведение выборов и референдумов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6 661,0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Резервные фонды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Прочее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6 590,0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8 211,0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69 874,2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7 525,0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7 675,1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35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НАЦИОНАЛЬНАЯ  ОБОРОНА, БЕЗОПАСНОСТЬ И ПРАВООХРАНИТЕЛЬНАЯ ДЕЯТЕЛЬНОСТЬ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30 750,0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29 791,7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35 129,3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36 086,6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36 239,3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75 068,0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106 162,6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98 240,2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68 461,6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68 801,4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Сельское хозяйство и рыболовство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1 317,3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1 453,2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1 442,1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Транспорт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36 321,0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56 835,0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30 390,0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Дорожное хозяйство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33 581,0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29 687,6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33 403,7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35 512,6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4 016,0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18 322,7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2 856,7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1 456,7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1 456,7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218 050,0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228 696,4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262 797,7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196 341,9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196 341,9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613,0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2 300,3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1 332,9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432,9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433,0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215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064,9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193 427,5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Благоустройство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3 701,0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6 867,0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5 660,2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2 160,2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2 160,2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3 692,0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4 464,2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4 489,8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321,2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ОКРУЖАЮЩЕЙ СРЕДЫ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5 177,0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6 738,2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2018-2022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457350"/>
              </p:ext>
            </p:extLst>
          </p:nvPr>
        </p:nvGraphicFramePr>
        <p:xfrm>
          <a:off x="683568" y="764703"/>
          <a:ext cx="7848872" cy="311989"/>
        </p:xfrm>
        <a:graphic>
          <a:graphicData uri="http://schemas.openxmlformats.org/drawingml/2006/table">
            <a:tbl>
              <a:tblPr/>
              <a:tblGrid>
                <a:gridCol w="2681938"/>
                <a:gridCol w="1001723"/>
                <a:gridCol w="990076"/>
                <a:gridCol w="934747"/>
                <a:gridCol w="908539"/>
                <a:gridCol w="1331849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052746"/>
          <a:ext cx="7848872" cy="5186675"/>
        </p:xfrm>
        <a:graphic>
          <a:graphicData uri="http://schemas.openxmlformats.org/drawingml/2006/table">
            <a:tbl>
              <a:tblPr/>
              <a:tblGrid>
                <a:gridCol w="2664296"/>
                <a:gridCol w="1008112"/>
                <a:gridCol w="1008112"/>
                <a:gridCol w="936104"/>
                <a:gridCol w="936104"/>
                <a:gridCol w="1296144"/>
              </a:tblGrid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1 211 266,0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1 292 538,5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1 340 260,8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1 310 854,7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1 315 030,5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364 424,0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395 904,4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443 753,7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438 656,9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438 656,9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691 174,0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696 983,8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696 175,1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677 752,7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681 928,5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85 870,0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93 705,1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93 813,1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90 562,6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90 562,6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24 337,0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30 077,4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29 433,4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28 717,0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28 717,0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45 461,0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75 867,8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77 085,5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75 165,5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75 165,5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200 182,0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230 353,0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217828,2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216 700,1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215 463,1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127 727,0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144 468,9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140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139 289,4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138 052,4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72 455,0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85 884,1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77 537,5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77 410,7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77 410,7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ЗДРАВООХРАНЕНИЕ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64,0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132 145,0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131 416,1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60 485,7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47 301,3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47 282,1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1 241,0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1 510,4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1 675,2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обслуживание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65 359,0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69 845,2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36 888,0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33 318,1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39 328,6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39 555,6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39 536,4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8 867,0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4 253,0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17 808,4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6 992,2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6 992,2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50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19 790,0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22 489,4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1 673,5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753,5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753,5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9 445,0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15 290,9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16 827,7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13 082,9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13 082,9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7 522,0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9 958,0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16 627,7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12 882,9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12 882,9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Массовый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1 923,0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5 332,9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 МУНИЦИПАЛЬНОГО ДОЛГА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55,2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55,3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102 004,0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110 697,8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114 659,7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64 484,6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64 484,6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1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Дотации на выравнивание бюджетной обеспеченности  поселений 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69 962,0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82 239,1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74 802,6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49 484,6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49 484,6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Иные  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32 042,0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28 458,7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39 857,1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15 000,0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15 000,0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7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Условно-утверждаемые расходы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25 702,2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51 912,9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 на 2020 год</a:t>
            </a:r>
          </a:p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24744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1 649 803,7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- 2 044,1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- 114 659,7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28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836713"/>
          <a:ext cx="8496945" cy="5472603"/>
        </p:xfrm>
        <a:graphic>
          <a:graphicData uri="http://schemas.openxmlformats.org/drawingml/2006/table">
            <a:tbl>
              <a:tblPr/>
              <a:tblGrid>
                <a:gridCol w="570182"/>
                <a:gridCol w="3222766"/>
                <a:gridCol w="1127967"/>
                <a:gridCol w="966829"/>
                <a:gridCol w="845976"/>
                <a:gridCol w="954435"/>
                <a:gridCol w="808790"/>
              </a:tblGrid>
              <a:tr h="510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образования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1 191 574,6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262 261,7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328 521,0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294 327,1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298 502,9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Система социальной защиты  населения Богучанского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86 571,1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93 909,6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Реформирование и модернизация ЖКХ и повышение энергетической эффективности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212 793,7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225 675,1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257 830,0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195 742,8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195 742,8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4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Защита населения и территорий Богучанского района от чрезвычайных ситуаций природного и техногенного характера 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25 965,8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30 203,4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31 128,2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31 128,2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культуры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247 383,2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281 027,2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267 189,1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264 948,9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263 711,9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Молодежь Приангарья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17 999,4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15 675,8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17 207,0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16 717,6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16 698,4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физической культуры и спорта в Богучанском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9 395,3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14 275,9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14 883,7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11 138,9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11 138,9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61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инвестиционной, инновационной деятельности, малого и среднего предпринимательства на территории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2 573,0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16 210,9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транспортной системы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69 966,5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86 589,6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93 983,3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65 611,6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65 955,6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Обеспечения доступным и комфортным жильем граждан 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3 138,2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1 440,0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122 575,2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134 038,6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139 471,4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85 709,2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85 892,6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сельского хозяйства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1 811,5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881,5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2 040,0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2 035,8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                                                                  Всего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1 989 571,8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2 160 108,0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2 153 538,8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1 968 467,3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1 971 910,1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Расходы районного бюджета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2 056 441,6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2 232 600,0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2 302 849,1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2 059 904,5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2 078 036,4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Доля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программых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расходов в %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918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МУНИЦИПАЛЬНЫХ ПРОГРАММ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 год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908720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5791"/>
            <a:ext cx="8136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80920" cy="55446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884617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407837"/>
            <a:ext cx="7488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продолжаем  информировать вас  о районной бюджетной политике и реализации приоритетных направлений работы органов местного самоуправления района в доступной для любого жителя форме.  При формировании главного  финансового документа на 2020 год мы старались сохранить  главный принцип – каждая бюджетная статья должна быть ориентирована на конкретный результат. Жители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Богучанского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должны знать, на что тратятся бюджетные средства и какие  направления в деятельности  муниципалитета  наиболее приоритетны. Чтобы разобраться во всех цифрах непосвященному в бюджетный процесс человеку необязательно анализировать финансовый документы и отчеты. Достаточно открыть Путеводитель по бюджету, который наглядно покажет, какие социальные выплаты заложены в бюджете, какие средства направлены на ремонты муниципальных объектов, дороги, благоустройство и другое.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уверены, что информация, представленная в Путеводителе в информативной и компактной форме, позволит вам углубить свои знания о бюджете и создать основы для активного участия в бюджетных процессах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«Развитие образования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1907704" cy="1106742"/>
          </a:xfrm>
          <a:prstGeom prst="rect">
            <a:avLst/>
          </a:prstGeom>
        </p:spPr>
      </p:pic>
      <p:pic>
        <p:nvPicPr>
          <p:cNvPr id="32" name="Рисунок 31" descr="шко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564904"/>
            <a:ext cx="2555776" cy="1080119"/>
          </a:xfrm>
          <a:prstGeom prst="rect">
            <a:avLst/>
          </a:prstGeom>
        </p:spPr>
      </p:pic>
      <p:pic>
        <p:nvPicPr>
          <p:cNvPr id="33" name="Рисунок 32" descr="школ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1656184" cy="1080120"/>
          </a:xfrm>
          <a:prstGeom prst="rect">
            <a:avLst/>
          </a:prstGeom>
        </p:spPr>
      </p:pic>
      <p:pic>
        <p:nvPicPr>
          <p:cNvPr id="34" name="Рисунок 33" descr="школ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564904"/>
            <a:ext cx="1440160" cy="1080120"/>
          </a:xfrm>
          <a:prstGeom prst="rect">
            <a:avLst/>
          </a:prstGeom>
        </p:spPr>
      </p:pic>
      <p:pic>
        <p:nvPicPr>
          <p:cNvPr id="35" name="Рисунок 3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1584302" cy="108012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2981352"/>
              </p:ext>
            </p:extLst>
          </p:nvPr>
        </p:nvGraphicFramePr>
        <p:xfrm>
          <a:off x="0" y="3645025"/>
          <a:ext cx="9144000" cy="189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образования, соответствующего потребностям граждан и перспективным задачам развития  экономики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государственная поддержка детей-сирот, детей, оставшихся без попечения родителей, отдых и оздоровление детей в летний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452820,2                   ДОШКОЛЬНОЕ ОБРАЗОВАНИЕ 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2240  детей получат услуги дошкольного образования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3841,90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453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семей будет выплачена компенсация части родительской  платы за присмотр и уход за детьми в детских садах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1191574,6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1262261,7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1328521,0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1294327,1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1298502,9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3921351,0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0617701"/>
              </p:ext>
            </p:extLst>
          </p:nvPr>
        </p:nvGraphicFramePr>
        <p:xfrm>
          <a:off x="0" y="764704"/>
          <a:ext cx="9035480" cy="541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57"/>
                <a:gridCol w="7292723"/>
              </a:tblGrid>
              <a:tr h="367876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698602,3                      ШКОЛЬНОЕ ОБРАЗОВАНИЕ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671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5566 учащихся получат услуги общего образования, финансирование учреждений начального общего, основного общего, среднего (полного) общего  образования  25 школ района, 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35296,5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2588 детей в образовательных учреждениях будут обеспечены горячим питанием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068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61 080,6                        ДОПОЛНИТЕЛЬНОЕ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 И ЛЕТНИЙ ОТДЫХ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2669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 получат услуги по дополнительному образованию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1788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ребенка получат питание в лагерях  с дневным пребыванием детей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Для 160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организован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отдых и оздоровление в загородном лагере «Березка»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16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85,4 %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района,  обучающихся по программам, соответствующим требованиям стандартов дошкольного образования, в общей численности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государственных (муниципальных) образовательных организаций, реализующих программы общего образования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Охват детей в возрасте 5–18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5–18 лет)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83, 10 %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общей численности обучающихся по программам общего образования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90 %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Доля оздоровленных детей школьного возраста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2. Муниципальная программа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«Система социальной защиты населения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2376264" cy="867456"/>
          </a:xfrm>
          <a:prstGeom prst="rect">
            <a:avLst/>
          </a:prstGeom>
        </p:spPr>
      </p:pic>
      <p:pic>
        <p:nvPicPr>
          <p:cNvPr id="8" name="Рисунок 7" descr="3873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1331640" cy="894696"/>
          </a:xfrm>
          <a:prstGeom prst="rect">
            <a:avLst/>
          </a:prstGeom>
        </p:spPr>
      </p:pic>
      <p:pic>
        <p:nvPicPr>
          <p:cNvPr id="9" name="Рисунок 8" descr="A29-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08920"/>
            <a:ext cx="1152128" cy="864096"/>
          </a:xfrm>
          <a:prstGeom prst="rect">
            <a:avLst/>
          </a:prstGeom>
        </p:spPr>
      </p:pic>
      <p:pic>
        <p:nvPicPr>
          <p:cNvPr id="10" name="Рисунок 9" descr="socialnaya_politi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296" y="2708920"/>
            <a:ext cx="1145704" cy="859278"/>
          </a:xfrm>
          <a:prstGeom prst="rect">
            <a:avLst/>
          </a:prstGeom>
        </p:spPr>
      </p:pic>
      <p:pic>
        <p:nvPicPr>
          <p:cNvPr id="11" name="Рисунок 10" descr="соцзащи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708920"/>
            <a:ext cx="1152128" cy="864096"/>
          </a:xfrm>
          <a:prstGeom prst="rect">
            <a:avLst/>
          </a:prstGeom>
        </p:spPr>
      </p:pic>
      <p:pic>
        <p:nvPicPr>
          <p:cNvPr id="12" name="Рисунок 11" descr="mainNews-210x210-63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08920"/>
            <a:ext cx="864096" cy="864096"/>
          </a:xfrm>
          <a:prstGeom prst="rect">
            <a:avLst/>
          </a:prstGeom>
        </p:spPr>
      </p:pic>
      <p:pic>
        <p:nvPicPr>
          <p:cNvPr id="13" name="Рисунок 12" descr="main12653301_26db20cf49e8aa60b230bb5bd62ec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708920"/>
            <a:ext cx="1174651" cy="880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6272856"/>
              </p:ext>
            </p:extLst>
          </p:nvPr>
        </p:nvGraphicFramePr>
        <p:xfrm>
          <a:off x="0" y="3573017"/>
          <a:ext cx="9144000" cy="296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96230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Полное и своевременное  исполнение переданных государственных полномочий по предоставлению мер социальной поддержки населению.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качества и доступности предоставления услуг по социальному обслуживанию.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3.Своевременное и качественное исполнение переданных государственных полномочий в сфере социальной поддержки и социального обслуживания населения.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6244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повышение качества и доступности предоставления услуг по социальному обслуживанию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2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осуществление государственных полномочий по организации деятельности органов управления  в сфере социальной поддержки и социального обслуживания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9643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Times New Roman"/>
                        </a:rPr>
                        <a:t>В связи с переходом в 2020 году социальных учреждений на уровень субъекта РФ, финансирование</a:t>
                      </a:r>
                      <a:r>
                        <a:rPr lang="ru-RU" sz="1200" b="0" baseline="0" dirty="0" smtClean="0">
                          <a:latin typeface="+mn-lt"/>
                          <a:ea typeface="Calibri"/>
                          <a:cs typeface="Times New Roman"/>
                        </a:rPr>
                        <a:t> данных учреждений будет производиться из средств краевого бюджета без передачи полномочий органам местного самоуправления.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86571,1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93909,6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3. 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</a:p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ini_01.07.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1063304" cy="946401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994" y="1772816"/>
            <a:ext cx="1492006" cy="936104"/>
          </a:xfrm>
          <a:prstGeom prst="rect">
            <a:avLst/>
          </a:prstGeom>
        </p:spPr>
      </p:pic>
      <p:pic>
        <p:nvPicPr>
          <p:cNvPr id="9" name="Рисунок 8" descr="1381844535dol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2051720" cy="949468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772816"/>
            <a:ext cx="1584176" cy="954106"/>
          </a:xfrm>
          <a:prstGeom prst="rect">
            <a:avLst/>
          </a:prstGeom>
        </p:spPr>
      </p:pic>
      <p:pic>
        <p:nvPicPr>
          <p:cNvPr id="11" name="Рисунок 10" descr="6542475cd6362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72816"/>
            <a:ext cx="1423481" cy="941090"/>
          </a:xfrm>
          <a:prstGeom prst="rect">
            <a:avLst/>
          </a:prstGeom>
        </p:spPr>
      </p:pic>
      <p:pic>
        <p:nvPicPr>
          <p:cNvPr id="12" name="Рисунок 11" descr="main16798385_db03fe07b64611931840d84dddec5d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772816"/>
            <a:ext cx="1528132" cy="93610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0984095"/>
              </p:ext>
            </p:extLst>
          </p:nvPr>
        </p:nvGraphicFramePr>
        <p:xfrm>
          <a:off x="0" y="2708920"/>
          <a:ext cx="9144000" cy="221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144016"/>
                <a:gridCol w="7380312"/>
              </a:tblGrid>
              <a:tr h="730039"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населения района качественными жилищно-коммунальными услугами в условиях рыночных отношений в отрасли и ограниченного роста оплаты жилищно-коммунальных услуг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населением.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целостной и эффективной системы управления энергосбережением и повышением энергетической эффективности.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3561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54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15263,6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компенсация выпадающих доходов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энергоснабжающих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организаций,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связанных с применением государственных  регулируемых цен (тарифов)  на электрическую энергию, вырабатываемую дизельными электростанциями для населения  Богучанского района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более 320 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174822,4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на реализацию мер дополнительной поддержки населения, в целях доступности коммунальных услуг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для 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11 500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192,9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формирование фонда капитального ремонта  в многоквартирных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домах;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1196752"/>
          <a:ext cx="874846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25"/>
                <a:gridCol w="1504330"/>
                <a:gridCol w="1458077"/>
                <a:gridCol w="1458077"/>
                <a:gridCol w="1458077"/>
                <a:gridCol w="145807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212793,7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225675,1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257830,0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195742,8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195742,8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649315,6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8172963"/>
              </p:ext>
            </p:extLst>
          </p:nvPr>
        </p:nvGraphicFramePr>
        <p:xfrm>
          <a:off x="0" y="4989500"/>
          <a:ext cx="9144000" cy="59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7524328"/>
              </a:tblGrid>
              <a:tr h="34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реконструкция и капитальный ремонт объектов коммунальной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инфраструктуры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-капитальный  ремонт сетей холодного водоснабжения 250,0 м.п., капитальный ремонт 2-х </a:t>
                      </a:r>
                      <a:r>
                        <a:rPr lang="ru-RU" sz="1100" b="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водобашен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2160,2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мероприятия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ru-RU" sz="1100" b="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буртовке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мусора и санитарному содержанию объекта площадью 6,25 га; установка ограждения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0428153"/>
              </p:ext>
            </p:extLst>
          </p:nvPr>
        </p:nvGraphicFramePr>
        <p:xfrm>
          <a:off x="0" y="6093296"/>
          <a:ext cx="9144000" cy="85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8100392"/>
              </a:tblGrid>
              <a:tr h="21602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6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доступности коммунальных услуг для 11,9 тыс.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человек; экономия  бюджетными учреждениями электрической и тепловой энергии; улучшение качества эксплуатации жилищного фонда Богучанского района;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населения централизованными услугами водоснабжения. </a:t>
                      </a:r>
                      <a:endParaRPr lang="ru-RU" sz="1100" b="1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445224"/>
            <a:ext cx="87129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1200" dirty="0" smtClean="0"/>
              <a:t>114,5</a:t>
            </a:r>
            <a:r>
              <a:rPr lang="ru-RU" sz="1100" dirty="0" smtClean="0"/>
              <a:t>                       строительство сетей круглогодичного холодного водоснабжения протяженностью 583 п.м в п. Ангарский, 1532 п.м. –          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 </a:t>
            </a:r>
            <a:r>
              <a:rPr lang="ru-RU" sz="1100" dirty="0" smtClean="0"/>
              <a:t>                                        п. </a:t>
            </a:r>
            <a:r>
              <a:rPr lang="ru-RU" sz="1100" dirty="0" err="1" smtClean="0"/>
              <a:t>Красногорьевский</a:t>
            </a:r>
            <a:r>
              <a:rPr lang="ru-RU" sz="1100" dirty="0" smtClean="0"/>
              <a:t>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58052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200" dirty="0" smtClean="0"/>
              <a:t>4200,0                  установка приборов учета тепловой энергии в учреждениях образования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4. Муниципальная программа «Защита населения и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от чрезвычайных ситуаций природного и техногенного характера»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мч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1344191" cy="1075353"/>
          </a:xfrm>
          <a:prstGeom prst="rect">
            <a:avLst/>
          </a:prstGeom>
        </p:spPr>
      </p:pic>
      <p:pic>
        <p:nvPicPr>
          <p:cNvPr id="8" name="Рисунок 7" descr="мч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1765833" cy="1080120"/>
          </a:xfrm>
          <a:prstGeom prst="rect">
            <a:avLst/>
          </a:prstGeom>
        </p:spPr>
      </p:pic>
      <p:pic>
        <p:nvPicPr>
          <p:cNvPr id="9" name="Рисунок 8" descr="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1801590" cy="1080120"/>
          </a:xfrm>
          <a:prstGeom prst="rect">
            <a:avLst/>
          </a:prstGeom>
        </p:spPr>
      </p:pic>
      <p:pic>
        <p:nvPicPr>
          <p:cNvPr id="10" name="Рисунок 9" descr="78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1440160" cy="1080120"/>
          </a:xfrm>
          <a:prstGeom prst="rect">
            <a:avLst/>
          </a:prstGeom>
        </p:spPr>
      </p:pic>
      <p:pic>
        <p:nvPicPr>
          <p:cNvPr id="12" name="Рисунок 11" descr="99908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906094" cy="1080120"/>
          </a:xfrm>
          <a:prstGeom prst="rect">
            <a:avLst/>
          </a:prstGeom>
        </p:spPr>
      </p:pic>
      <p:pic>
        <p:nvPicPr>
          <p:cNvPr id="13" name="Рисунок 12" descr="information_items_1347368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2852936"/>
            <a:ext cx="1115616" cy="109374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0783876"/>
              </p:ext>
            </p:extLst>
          </p:nvPr>
        </p:nvGraphicFramePr>
        <p:xfrm>
          <a:off x="0" y="3933056"/>
          <a:ext cx="9144000" cy="273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эффективной системы защиты населения и территории Богучанского района от чрезвычайных ситуаций природного и техногенного характера, а также профилактика, минимизация и ликвидация последствий проявления терроризма и экстремизма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территории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3601,4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предупреждение и помощь населению района в чрезвычайных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26387,0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Обеспечение пожарной безопасности в населенных пунктах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215,0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Участие в профилактике терроризма и экстремизма, минимизации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и ликвидации последствий проявления терроризма и экстремизма на территории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-недопущение погибших при пожарах в зоне прикрытия  силами МПЧ №1 –97,5 % от среднего показателя 2010-2012 годов;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числа населения, оповещаемого об угрозе ЧС природного и техногенного характера, к 2022 году  71,5% от общего количества оповещаемого населения.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25965,8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25423,9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30203,4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31128,2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31128,2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92459,8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4878" y="-68777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404" y="499558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5. Муниципальная программа «Развитие культуры»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2" y="1777177"/>
            <a:ext cx="1616139" cy="1080120"/>
          </a:xfrm>
          <a:prstGeom prst="rect">
            <a:avLst/>
          </a:prstGeom>
        </p:spPr>
      </p:pic>
      <p:pic>
        <p:nvPicPr>
          <p:cNvPr id="8" name="Рисунок 7" descr="03871079eda32777cb5ff986f0493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266" y="1777177"/>
            <a:ext cx="1440160" cy="1080120"/>
          </a:xfrm>
          <a:prstGeom prst="rect">
            <a:avLst/>
          </a:prstGeom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4795" y="1777177"/>
            <a:ext cx="1445807" cy="1080120"/>
          </a:xfrm>
          <a:prstGeom prst="rect">
            <a:avLst/>
          </a:prstGeom>
        </p:spPr>
      </p:pic>
      <p:pic>
        <p:nvPicPr>
          <p:cNvPr id="12" name="Рисунок 11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770" y="1777177"/>
            <a:ext cx="1624145" cy="1080120"/>
          </a:xfrm>
          <a:prstGeom prst="rect">
            <a:avLst/>
          </a:prstGeom>
        </p:spPr>
      </p:pic>
      <p:pic>
        <p:nvPicPr>
          <p:cNvPr id="13" name="Рисунок 12" descr="article4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610" y="1777177"/>
            <a:ext cx="1441882" cy="108012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8355013"/>
              </p:ext>
            </p:extLst>
          </p:nvPr>
        </p:nvGraphicFramePr>
        <p:xfrm>
          <a:off x="-14250" y="2869873"/>
          <a:ext cx="9144000" cy="216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и реализации культурного и духовного потенциала населения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36428,0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библиотеки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529,2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книговыдач;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4825,3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музей  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посетителей;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92454,8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культуры число участников клубных</a:t>
                      </a:r>
                      <a:r>
                        <a:rPr lang="ru-RU" sz="1200" i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формирований составит 5145;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2830,0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районных мероприятий, фестивалей, выставок,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конкурсов 5250;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48001,8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системы дополнительного образования в области культуры, число обучающихся детей, ставших участниками районных конкурсов и фестивалей 146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7" name="Рисунок 16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426" y="1777177"/>
            <a:ext cx="1656184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4755125"/>
              </p:ext>
            </p:extLst>
          </p:nvPr>
        </p:nvGraphicFramePr>
        <p:xfrm>
          <a:off x="-7404" y="1190317"/>
          <a:ext cx="91365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461"/>
                <a:gridCol w="1571071"/>
                <a:gridCol w="1522766"/>
                <a:gridCol w="1522766"/>
                <a:gridCol w="1522766"/>
                <a:gridCol w="1522766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247383,2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281027,2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267189,1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264948,9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263711,9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795849,9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0079063"/>
              </p:ext>
            </p:extLst>
          </p:nvPr>
        </p:nvGraphicFramePr>
        <p:xfrm>
          <a:off x="68610" y="5355559"/>
          <a:ext cx="8820472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86"/>
                <a:gridCol w="7119186"/>
              </a:tblGrid>
              <a:tr h="15773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-число участников культурно-досуговых мероприятий, проводимых учреждениями культуры, составит  5250,</a:t>
                      </a:r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 число книговыдач составит более 529,2 тыс.;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-число обучающихся детей, ставших участниками районных конкурсов и фестивалей составит  146 чел.;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-расширение концертной и выставочной деятельности в районе, поддержка лучших традиционных                  и новых форм культурно-досуговой деятельности, сохранение и развитие народного творчества.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5760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6. Муниципальная программа «Молодежь </a:t>
            </a:r>
            <a:r>
              <a:rPr lang="ru-RU" sz="1600" b="1" dirty="0" err="1" smtClean="0">
                <a:solidFill>
                  <a:schemeClr val="tx1"/>
                </a:solidFill>
              </a:rPr>
              <a:t>Приангарья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1271960"/>
              </p:ext>
            </p:extLst>
          </p:nvPr>
        </p:nvGraphicFramePr>
        <p:xfrm>
          <a:off x="155574" y="3428999"/>
          <a:ext cx="8988425" cy="330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80"/>
                <a:gridCol w="7254745"/>
              </a:tblGrid>
              <a:tr h="4660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потенциала молодежи и его реализации в интересах развития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813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9964,0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молодежного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центра, вовлечение молодежи</a:t>
                      </a:r>
                      <a:r>
                        <a:rPr lang="ru-RU" sz="11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 района в мероприятия сферы молодежной политики ежегодно более 1200  чел.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3357,9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помощь в приобретении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жилья;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3615,1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молодежных объединений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270,0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Патриотическое воспитание молодежи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-2070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молодых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людей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будет вовлечено в реализацию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социально-экономических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проектов;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-создание 122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рабочих мест для несовершеннолетних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граждан;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-40,0%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граждан, проживающих в Богучанском районе, получат безвозмездные услуги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от участников молодежных социально-экономических проектов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741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691681" cy="1080119"/>
          </a:xfrm>
          <a:prstGeom prst="rect">
            <a:avLst/>
          </a:prstGeom>
        </p:spPr>
      </p:pic>
      <p:pic>
        <p:nvPicPr>
          <p:cNvPr id="11" name="Рисунок 10" descr="m_1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798" y="1988840"/>
            <a:ext cx="1494408" cy="1066800"/>
          </a:xfrm>
          <a:prstGeom prst="rect">
            <a:avLst/>
          </a:prstGeom>
        </p:spPr>
      </p:pic>
      <p:pic>
        <p:nvPicPr>
          <p:cNvPr id="12" name="Рисунок 11" descr="f20ec745721d4c20af6e3ab5ca0cba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1512168" cy="1063005"/>
          </a:xfrm>
          <a:prstGeom prst="rect">
            <a:avLst/>
          </a:prstGeom>
        </p:spPr>
      </p:pic>
      <p:pic>
        <p:nvPicPr>
          <p:cNvPr id="13" name="Рисунок 12" descr="getImage-1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88840"/>
            <a:ext cx="1584176" cy="1080120"/>
          </a:xfrm>
          <a:prstGeom prst="rect">
            <a:avLst/>
          </a:prstGeom>
        </p:spPr>
      </p:pic>
      <p:pic>
        <p:nvPicPr>
          <p:cNvPr id="14" name="Рисунок 13" descr="701d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1656184" cy="1054608"/>
          </a:xfrm>
          <a:prstGeom prst="rect">
            <a:avLst/>
          </a:prstGeom>
        </p:spPr>
      </p:pic>
      <p:pic>
        <p:nvPicPr>
          <p:cNvPr id="15" name="Рисунок 14" descr="mol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7932" y="1988840"/>
            <a:ext cx="1187624" cy="105273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340768"/>
          <a:ext cx="9144000" cy="6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17999,4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15675,8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17207,0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16717,6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16698,4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50623,0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7. Муниципальная программа «Развитие физической культуры и спорта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1365504" cy="1024128"/>
          </a:xfrm>
          <a:prstGeom prst="rect">
            <a:avLst/>
          </a:prstGeom>
        </p:spPr>
      </p:pic>
      <p:pic>
        <p:nvPicPr>
          <p:cNvPr id="8" name="Рисунок 7" descr="физкультур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215" y="2780928"/>
            <a:ext cx="1660785" cy="100811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1512168" cy="101563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1177649"/>
              </p:ext>
            </p:extLst>
          </p:nvPr>
        </p:nvGraphicFramePr>
        <p:xfrm>
          <a:off x="155574" y="4010131"/>
          <a:ext cx="8880921" cy="233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46"/>
                <a:gridCol w="7167975"/>
              </a:tblGrid>
              <a:tr h="3637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 возможность гражданам заниматься  физической культурой и спортом,  формирование культуры  здорового образа жизни населения Богучанского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1822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1503,7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организация и проведение физкультурных спортивных мероприятий 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13180,0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Поддержка спортивных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учреждений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культуры здорового образа жизни населения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спортом, в 2020 году составит 29,28%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115516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80928"/>
            <a:ext cx="1368152" cy="1008112"/>
          </a:xfrm>
          <a:prstGeom prst="rect">
            <a:avLst/>
          </a:prstGeom>
        </p:spPr>
      </p:pic>
      <p:pic>
        <p:nvPicPr>
          <p:cNvPr id="12" name="Рисунок 11" descr="b-66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780928"/>
            <a:ext cx="1514534" cy="1008112"/>
          </a:xfrm>
          <a:prstGeom prst="rect">
            <a:avLst/>
          </a:prstGeom>
        </p:spPr>
      </p:pic>
      <p:pic>
        <p:nvPicPr>
          <p:cNvPr id="13" name="Рисунок 12" descr="post-42-026536600 1328998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80928"/>
            <a:ext cx="1800200" cy="101300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9395,3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14275,9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14883,7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11138,9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11138,9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37161,5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79208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8. Муниципальная программа «Развитие инвестиционной, инновационной деятельности, малого и среднего предпринимательства на территории </a:t>
            </a:r>
            <a:r>
              <a:rPr lang="ru-RU" sz="16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16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6101237"/>
              </p:ext>
            </p:extLst>
          </p:nvPr>
        </p:nvGraphicFramePr>
        <p:xfrm>
          <a:off x="107504" y="3356992"/>
          <a:ext cx="8927976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21"/>
                <a:gridCol w="7205955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устойчивого функционирования и  развития малого и среднего предпринимательства, роста улучшения инвестиционного климата  на территории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763,0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 финансовая поддержка субъектов малого и среднего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предпринимательства;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clipart_of_27045_sm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1679848" cy="1097868"/>
          </a:xfrm>
          <a:prstGeom prst="rect">
            <a:avLst/>
          </a:prstGeom>
        </p:spPr>
      </p:pic>
      <p:pic>
        <p:nvPicPr>
          <p:cNvPr id="10" name="Рисунок 9" descr="image_resiz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187624" cy="1085867"/>
          </a:xfrm>
          <a:prstGeom prst="rect">
            <a:avLst/>
          </a:prstGeom>
        </p:spPr>
      </p:pic>
      <p:pic>
        <p:nvPicPr>
          <p:cNvPr id="11" name="Рисунок 10" descr="f97c07b88e69cc4350ea86abd7142d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276872"/>
            <a:ext cx="1547664" cy="1076732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1560690" cy="1080120"/>
          </a:xfrm>
          <a:prstGeom prst="rect">
            <a:avLst/>
          </a:prstGeom>
        </p:spPr>
      </p:pic>
      <p:pic>
        <p:nvPicPr>
          <p:cNvPr id="13" name="Рисунок 12" descr="wor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276872"/>
            <a:ext cx="1584176" cy="1086818"/>
          </a:xfrm>
          <a:prstGeom prst="rect">
            <a:avLst/>
          </a:prstGeom>
        </p:spPr>
      </p:pic>
      <p:pic>
        <p:nvPicPr>
          <p:cNvPr id="14" name="Рисунок 13" descr="1368626202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1622498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55679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2573,0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16210,9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2289,0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4323870"/>
              </p:ext>
            </p:extLst>
          </p:nvPr>
        </p:nvGraphicFramePr>
        <p:xfrm>
          <a:off x="0" y="4797152"/>
          <a:ext cx="8964488" cy="116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064"/>
                <a:gridCol w="7235424"/>
              </a:tblGrid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-получат муниципальную поддержку – по 3 субъекта малого и среднего предпринимательства ежегодно;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 секторе малого и среднего предпринимательства   будет создано ежегодно по 6 рабочих мест;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60 рабочих мест в секторе малого и среднего предпринимательства ежегодно;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более 55,0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рублей внебюджетных  инвестиций в секторе малого и среднего предпринимательства ежегодно.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115212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9. Муниципальная программа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«Развитие современной и эффективной транспортной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системы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2718753"/>
              </p:ext>
            </p:extLst>
          </p:nvPr>
        </p:nvGraphicFramePr>
        <p:xfrm>
          <a:off x="0" y="3501008"/>
          <a:ext cx="9144000" cy="316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60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современной и эффективной транспортной инфраструктуры.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транспортных услуг для населения.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комплексной безопасности дорожного движения.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33044,7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ремонт и содержание автомобильных дорог  общего пользования местного значения сельских поселений и межселенной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территории;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60526,6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организация пассажирских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перевозок</a:t>
                      </a:r>
                      <a:r>
                        <a:rPr lang="ru-RU" sz="1200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автотранспортом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694,7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человек ежегодно;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412,0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повышение безопасности дорожного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движения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Увеличение</a:t>
                      </a:r>
                      <a:r>
                        <a:rPr lang="ru-RU" sz="1200" i="1" baseline="0" dirty="0" smtClean="0">
                          <a:latin typeface="+mn-lt"/>
                          <a:ea typeface="Calibri"/>
                          <a:cs typeface="Times New Roman"/>
                        </a:rPr>
                        <a:t> оборудованных участков дорожными знаками «Пешеходный переход» и нанесение дорожной разметки «Зебра»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-снижение удельного веса дорог, не отвечающих нормативным требованиям, с 68% в 2014 году до 62% в 2022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-сохранение транспортной подвижности населения  в 2020 году показатель составит  9,72 поездок на одного человека.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1431417397539_ledovaya_pereprava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420888"/>
            <a:ext cx="1475656" cy="1080918"/>
          </a:xfrm>
          <a:prstGeom prst="rect">
            <a:avLst/>
          </a:prstGeom>
        </p:spPr>
      </p:pic>
      <p:pic>
        <p:nvPicPr>
          <p:cNvPr id="11" name="Рисунок 10" descr="x400_i122_1109_6b_95aba21a06e5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23502" cy="1080120"/>
          </a:xfrm>
          <a:prstGeom prst="rect">
            <a:avLst/>
          </a:prstGeom>
        </p:spPr>
      </p:pic>
      <p:pic>
        <p:nvPicPr>
          <p:cNvPr id="12" name="Рисунок 11" descr="getImage-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8"/>
            <a:ext cx="1440160" cy="1080120"/>
          </a:xfrm>
          <a:prstGeom prst="rect">
            <a:avLst/>
          </a:prstGeom>
        </p:spPr>
      </p:pic>
      <p:pic>
        <p:nvPicPr>
          <p:cNvPr id="13" name="Рисунок 12" descr="wps-wpimage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20888"/>
            <a:ext cx="1621802" cy="1080120"/>
          </a:xfrm>
          <a:prstGeom prst="rect">
            <a:avLst/>
          </a:prstGeom>
        </p:spPr>
      </p:pic>
      <p:pic>
        <p:nvPicPr>
          <p:cNvPr id="14" name="Рисунок 13" descr="file53881581_eee5f1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420888"/>
            <a:ext cx="1943073" cy="1080120"/>
          </a:xfrm>
          <a:prstGeom prst="rect">
            <a:avLst/>
          </a:prstGeom>
        </p:spPr>
      </p:pic>
      <p:pic>
        <p:nvPicPr>
          <p:cNvPr id="15" name="Рисунок 14" descr="5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1440159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700809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69966,5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86589,6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93983,3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65611,6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65955,6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225550,5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6848"/>
            <a:ext cx="8208912" cy="6146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8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836712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10. Муниципальная программа «Обеспечение доступным и комфортным жильем  граждан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3442357"/>
              </p:ext>
            </p:extLst>
          </p:nvPr>
        </p:nvGraphicFramePr>
        <p:xfrm>
          <a:off x="0" y="3573016"/>
          <a:ext cx="9144000" cy="23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жилья и улучшение жилищных условий граждан, проживающих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Возмещение расходов на оплату стоимости найма жилых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помещений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Актуализация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документов территориального планирования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540,0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Капитальный ремонт служебных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жилых помещений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доли работников бюджетной сферы, обеспеченных жильем, в общем количестве работников бюджетной сферы, нуждающихся в служебных жилых помещениях, с 9,09% в 2015 году до 24,2% в 2022 году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97206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547664" cy="1080947"/>
          </a:xfrm>
          <a:prstGeom prst="rect">
            <a:avLst/>
          </a:prstGeom>
        </p:spPr>
      </p:pic>
      <p:pic>
        <p:nvPicPr>
          <p:cNvPr id="10" name="Рисунок 9" descr="photo_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92896"/>
            <a:ext cx="1651248" cy="1096532"/>
          </a:xfrm>
          <a:prstGeom prst="rect">
            <a:avLst/>
          </a:prstGeom>
        </p:spPr>
      </p:pic>
      <p:pic>
        <p:nvPicPr>
          <p:cNvPr id="11" name="Рисунок 10" descr="zemla_azovo_10054805201254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92896"/>
            <a:ext cx="1405034" cy="1080120"/>
          </a:xfrm>
          <a:prstGeom prst="rect">
            <a:avLst/>
          </a:prstGeom>
        </p:spPr>
      </p:pic>
      <p:pic>
        <p:nvPicPr>
          <p:cNvPr id="12" name="Рисунок 11" descr="c75dd08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821" y="2492896"/>
            <a:ext cx="1620179" cy="1080119"/>
          </a:xfrm>
          <a:prstGeom prst="rect">
            <a:avLst/>
          </a:prstGeom>
        </p:spPr>
      </p:pic>
      <p:pic>
        <p:nvPicPr>
          <p:cNvPr id="13" name="Рисунок 12" descr="knf8b64f3f30198ad3324f0dc45b82492cd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1440159" cy="1083719"/>
          </a:xfrm>
          <a:prstGeom prst="rect">
            <a:avLst/>
          </a:prstGeom>
        </p:spPr>
      </p:pic>
      <p:pic>
        <p:nvPicPr>
          <p:cNvPr id="14" name="Рисунок 13" descr="212962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492896"/>
            <a:ext cx="1594270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772816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962,5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3138,2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1440,0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340,0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340,0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2120,0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11. Муниципальная программа «Управление муниципальными финансами» 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431882"/>
              </p:ext>
            </p:extLst>
          </p:nvPr>
        </p:nvGraphicFramePr>
        <p:xfrm>
          <a:off x="0" y="4005064"/>
          <a:ext cx="9144000" cy="276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повышение качества и прозрачности управления муниципальными финансами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118731,6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межбюджетные трансферты поселениям Богучанского района на  выравнивание бюджетной обеспеченности и обеспечение сбалансированности бюджетов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поселений;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4925,3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Иные межбюджетные трансферты поселениям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района на выполнение отдельных государственных полномочий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15814,5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-положительное значение оценки  исполнения отдельных государственных полномочий органами местного самоуправления достигнут 100%;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-отсутствие в местных бюджетах просроченной кредиторской задолженности по выплате заработной платы работникам бюджетной сферы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6631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1547664" cy="1160748"/>
          </a:xfrm>
          <a:prstGeom prst="rect">
            <a:avLst/>
          </a:prstGeom>
        </p:spPr>
      </p:pic>
      <p:pic>
        <p:nvPicPr>
          <p:cNvPr id="10" name="Рисунок 9" descr="f8bcfd1f-3e4d-4501-959c-35f89ac86eb3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1444516" cy="1155613"/>
          </a:xfrm>
          <a:prstGeom prst="rect">
            <a:avLst/>
          </a:prstGeom>
        </p:spPr>
      </p:pic>
      <p:pic>
        <p:nvPicPr>
          <p:cNvPr id="11" name="Рисунок 10" descr="328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780928"/>
            <a:ext cx="1691680" cy="1133872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1547664" cy="1160748"/>
          </a:xfrm>
          <a:prstGeom prst="rect">
            <a:avLst/>
          </a:prstGeom>
        </p:spPr>
      </p:pic>
      <p:pic>
        <p:nvPicPr>
          <p:cNvPr id="13" name="Рисунок 12" descr="main17065871_4d5c30b8f0169631fdee1bd2eac16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8"/>
            <a:ext cx="1534691" cy="1149873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0928"/>
            <a:ext cx="1440160" cy="115212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122575,2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134038,6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139471,4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85709,2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85892,6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311073,2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12. Муниципальная программа «Развитие сельского хозяйства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программе, в 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354214"/>
              </p:ext>
            </p:extLst>
          </p:nvPr>
        </p:nvGraphicFramePr>
        <p:xfrm>
          <a:off x="0" y="3933056"/>
          <a:ext cx="9144000" cy="269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030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Развитие </a:t>
                      </a:r>
                      <a:r>
                        <a:rPr lang="ru-RU" sz="1200" dirty="0"/>
                        <a:t>сельских территорий, рост занятости и уровня жизни сельского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/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12,9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субсидии гражданам, ведущим личное подсобное </a:t>
                      </a:r>
                      <a:r>
                        <a:rPr lang="ru-RU" sz="1200" dirty="0" smtClean="0"/>
                        <a:t>хозяйство, </a:t>
                      </a:r>
                      <a:r>
                        <a:rPr lang="ru-RU" sz="1200" dirty="0"/>
                        <a:t>на возмещение части затрат  на уплату процентов по </a:t>
                      </a:r>
                      <a:r>
                        <a:rPr lang="ru-RU" sz="1200" dirty="0" smtClean="0"/>
                        <a:t>кредитам;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500,7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предупреждение возникновения и распространения </a:t>
                      </a:r>
                      <a:r>
                        <a:rPr lang="ru-RU" sz="1200" dirty="0" smtClean="0"/>
                        <a:t>заболеваний, </a:t>
                      </a:r>
                      <a:r>
                        <a:rPr lang="ru-RU" sz="1200" dirty="0"/>
                        <a:t>опасных для человека и </a:t>
                      </a:r>
                      <a:r>
                        <a:rPr lang="ru-RU" sz="1200" dirty="0" smtClean="0"/>
                        <a:t>животных;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93,0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Проведение работ по уничтожению сорняков дикорастущей конопли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1440,3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обеспечение реализации муниципальной программы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 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-рост </a:t>
                      </a:r>
                      <a:r>
                        <a:rPr lang="ru-RU" sz="1200" dirty="0"/>
                        <a:t>количества граждан, ведущих личное подсобное хозяйство, осуществивших привлечение кредитных </a:t>
                      </a:r>
                      <a:r>
                        <a:rPr lang="ru-RU" sz="1200" dirty="0" smtClean="0"/>
                        <a:t>средств, </a:t>
                      </a:r>
                      <a:r>
                        <a:rPr lang="ru-RU" sz="1200" dirty="0"/>
                        <a:t>на </a:t>
                      </a:r>
                      <a:r>
                        <a:rPr lang="ru-RU" sz="1200" dirty="0" smtClean="0"/>
                        <a:t>8  человек;</a:t>
                      </a:r>
                      <a:endParaRPr lang="ru-RU" sz="12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-снижение </a:t>
                      </a:r>
                      <a:r>
                        <a:rPr lang="ru-RU" sz="1200" dirty="0"/>
                        <a:t>количества обращений граждан с укусами безнадзорных домашних животных </a:t>
                      </a:r>
                      <a:r>
                        <a:rPr lang="ru-RU" sz="1200" dirty="0" smtClean="0"/>
                        <a:t>до 90%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7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2780928"/>
            <a:ext cx="1751856" cy="1168816"/>
          </a:xfrm>
          <a:prstGeom prst="rect">
            <a:avLst/>
          </a:prstGeom>
        </p:spPr>
      </p:pic>
      <p:pic>
        <p:nvPicPr>
          <p:cNvPr id="11" name="Рисунок 10" descr="0b055a3ae87dddde9dc442f17b59c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1656183" cy="1224136"/>
          </a:xfrm>
          <a:prstGeom prst="rect">
            <a:avLst/>
          </a:prstGeom>
        </p:spPr>
      </p:pic>
      <p:pic>
        <p:nvPicPr>
          <p:cNvPr id="12" name="Рисунок 11" descr="7cf42955a4c8b28126e8fab195fce7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80928"/>
            <a:ext cx="1691680" cy="1152128"/>
          </a:xfrm>
          <a:prstGeom prst="rect">
            <a:avLst/>
          </a:prstGeom>
        </p:spPr>
      </p:pic>
      <p:pic>
        <p:nvPicPr>
          <p:cNvPr id="13" name="Рисунок 12" descr="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780928"/>
            <a:ext cx="1474724" cy="1152128"/>
          </a:xfrm>
          <a:prstGeom prst="rect">
            <a:avLst/>
          </a:prstGeom>
        </p:spPr>
      </p:pic>
      <p:pic>
        <p:nvPicPr>
          <p:cNvPr id="15" name="Рисунок 14" descr="20130718_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80928"/>
            <a:ext cx="1543720" cy="1157790"/>
          </a:xfrm>
          <a:prstGeom prst="rect">
            <a:avLst/>
          </a:prstGeom>
        </p:spPr>
      </p:pic>
      <p:pic>
        <p:nvPicPr>
          <p:cNvPr id="14" name="Рисунок 13" descr="Question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0928"/>
            <a:ext cx="1475656" cy="1152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2020-2022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1811,5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1811,5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2046,9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2040,0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2035,8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6122,7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(данные за 2019 год)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12005"/>
          <a:ext cx="8064896" cy="5384516"/>
        </p:xfrm>
        <a:graphic>
          <a:graphicData uri="http://schemas.openxmlformats.org/drawingml/2006/table">
            <a:tbl>
              <a:tblPr/>
              <a:tblGrid>
                <a:gridCol w="702857"/>
                <a:gridCol w="4028520"/>
                <a:gridCol w="1722336"/>
                <a:gridCol w="16111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п\п\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Ед. изм.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Количество учреждений финансируемых из районного бюджета: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детских садов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школ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дополнительного образования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культуры (включая 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библиотек (включая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доходов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50,25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49,33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жилищно-коммунальное хозяйство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5,05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образование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28,56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культуру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5,09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социальную политику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2,90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физическую культуру и спорт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0,34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9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Объем расходов районного бюджета на содержание органов местного самоуправления в расчете на одного жителя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1,79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Протяженность автодорог общего пользования по району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405,2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070828"/>
            <a:ext cx="46420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01.01.2019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261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99592" y="5891312"/>
            <a:ext cx="28803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5018" y="5902345"/>
            <a:ext cx="5141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01.01.2017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373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908719"/>
          <a:ext cx="8568952" cy="5824326"/>
        </p:xfrm>
        <a:graphic>
          <a:graphicData uri="http://schemas.openxmlformats.org/drawingml/2006/table">
            <a:tbl>
              <a:tblPr/>
              <a:tblGrid>
                <a:gridCol w="504056"/>
                <a:gridCol w="4523032"/>
                <a:gridCol w="1829983"/>
                <a:gridCol w="1711881"/>
              </a:tblGrid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пользовании я местного значения, не отвечающих нормативны требованиям, в общей протяженности автомобильных дорог общего пользования местного значения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 в общей численности населения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учреждения 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8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98,26</a:t>
                      </a:r>
                      <a:endParaRPr lang="ru-RU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деятельностью органов местного самоуправления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 от числа опрошенных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38,7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23129,7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22317,4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32223,0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 получающих дошкольную образовательную услугу и (или) 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66,0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муниципальных общеобразовательных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1,74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3D2303EA-ABBB-472A-B0B1-8935162A5CB0}" type="slidenum">
              <a:rPr lang="ru-RU" sz="1400" b="1" smtClean="0">
                <a:solidFill>
                  <a:schemeClr val="tx1"/>
                </a:solidFill>
              </a:rPr>
              <a:pPr/>
              <a:t>45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248472" cy="6480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4664"/>
            <a:ext cx="33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ПОЛЕЗНАЯ ИНФОРМАЦИЯ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1340768"/>
            <a:ext cx="6048672" cy="1008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ФИНАНСОВОЕ УПРАВЛЕНИЕ БОГУЧАНСКОГО РАЙОНА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20888"/>
            <a:ext cx="288032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068960"/>
            <a:ext cx="7776864" cy="3384376"/>
          </a:xfrm>
          <a:prstGeom prst="roundRect">
            <a:avLst>
              <a:gd name="adj" fmla="val 17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3284985"/>
          <a:ext cx="7200800" cy="2952328"/>
        </p:xfrm>
        <a:graphic>
          <a:graphicData uri="http://schemas.openxmlformats.org/drawingml/2006/table">
            <a:tbl>
              <a:tblPr/>
              <a:tblGrid>
                <a:gridCol w="3600024"/>
                <a:gridCol w="3600776"/>
              </a:tblGrid>
              <a:tr h="29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ул.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Перенсона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д. 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Приемная          28064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22172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ЭЛЕКТРОННОЙ ПОЧТЫ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Fin-upravlenie@yandex.ru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ГРАФИК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Понедельник-пятница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 9-00 до 17-00,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обед с 13-00 до 14-00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выходной: суббота, воскресенье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И.О. НАЧАЛЬНИКА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Монахова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Ивановна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ЧАСЫ ПРИЕМА ГРАЖДАН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9-00 до 13-00, с 14-00 до 16-00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339336"/>
            <a:ext cx="5958941" cy="4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57219"/>
            <a:ext cx="6120679" cy="55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7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44298"/>
            <a:ext cx="5778921" cy="5172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8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287594"/>
            <a:ext cx="5941217" cy="470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5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9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02721"/>
            <a:ext cx="5941217" cy="3273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9699</TotalTime>
  <Words>4729</Words>
  <Application>Microsoft Office PowerPoint</Application>
  <PresentationFormat>Экран (4:3)</PresentationFormat>
  <Paragraphs>1490</Paragraphs>
  <Slides>45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БОГУЧАНСКИЙ  РАЙОН ОБЩИЕ СВЕДЕНИЯ </vt:lpstr>
      <vt:lpstr>Сравнительные данные по бюджету  на 2020 год  в тыс. рублей </vt:lpstr>
      <vt:lpstr>Сравнительные данные по бюджету  на 2020 год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МЕЖБЮДЖЕТНЫЕ ОТНОШЕНИЯ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Фин.управление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Userrfu</cp:lastModifiedBy>
  <cp:revision>814</cp:revision>
  <cp:lastPrinted>2016-03-10T08:27:54Z</cp:lastPrinted>
  <dcterms:created xsi:type="dcterms:W3CDTF">2014-02-05T08:33:40Z</dcterms:created>
  <dcterms:modified xsi:type="dcterms:W3CDTF">2020-04-21T02:57:44Z</dcterms:modified>
</cp:coreProperties>
</file>