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955" r:id="rId2"/>
    <p:sldId id="979" r:id="rId3"/>
    <p:sldId id="984" r:id="rId4"/>
    <p:sldId id="966" r:id="rId5"/>
    <p:sldId id="967" r:id="rId6"/>
    <p:sldId id="981" r:id="rId7"/>
    <p:sldId id="968" r:id="rId8"/>
    <p:sldId id="969" r:id="rId9"/>
    <p:sldId id="983" r:id="rId10"/>
    <p:sldId id="985" r:id="rId11"/>
    <p:sldId id="986" r:id="rId12"/>
    <p:sldId id="970" r:id="rId13"/>
    <p:sldId id="976" r:id="rId14"/>
    <p:sldId id="974" r:id="rId15"/>
    <p:sldId id="956" r:id="rId16"/>
    <p:sldId id="957" r:id="rId17"/>
    <p:sldId id="978" r:id="rId18"/>
    <p:sldId id="975" r:id="rId19"/>
    <p:sldId id="958" r:id="rId20"/>
    <p:sldId id="977" r:id="rId21"/>
    <p:sldId id="763" r:id="rId22"/>
    <p:sldId id="764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  <a:srgbClr val="F79646"/>
    <a:srgbClr val="E46C0A"/>
    <a:srgbClr val="FFFFFF"/>
    <a:srgbClr val="4F81BD"/>
    <a:srgbClr val="C0504D"/>
    <a:srgbClr val="673105"/>
    <a:srgbClr val="000000"/>
    <a:srgbClr val="FAC09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34" autoAdjust="0"/>
    <p:restoredTop sz="95977" autoAdjust="0"/>
  </p:normalViewPr>
  <p:slideViewPr>
    <p:cSldViewPr>
      <p:cViewPr>
        <p:scale>
          <a:sx n="100" d="100"/>
          <a:sy n="100" d="100"/>
        </p:scale>
        <p:origin x="-7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1" y="-96"/>
      </p:cViewPr>
      <p:guideLst>
        <p:guide orient="horz" pos="311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od15\otdel15\&#1052;&#1041;&#1054;%202020\&#1060;&#1060;&#1055;%2025.10\&#1085;&#1072;%20&#1089;&#1086;&#1074;&#1077;&#1097;&#1072;&#1085;&#1080;&#1077;%2025.12.2018\&#1088;&#1072;&#1089;&#1095;&#1077;&#1090;%20&#1076;&#1086;&#1083;&#1080;%20&#1076;&#1086;&#1090;&#1072;&#1094;&#1080;&#1081;%20&#1074;%20&#1085;&#1072;&#1083;&#1086;&#1075;&#1086;&#1074;&#1099;&#1093;%20&#1085;&#1077;&#1085;&#1072;&#1083;&#1086;&#1075;&#1086;&#1074;&#1099;&#1093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651169193760336E-2"/>
          <c:y val="0.21285451749126741"/>
          <c:w val="1"/>
          <c:h val="0.7261362155257863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1 жителя, рублей</c:v>
                </c:pt>
              </c:strCache>
            </c:strRef>
          </c:tx>
          <c:spPr>
            <a:ln w="31750" cap="rnd" cmpd="sng">
              <a:noFill/>
              <a:prstDash val="sysDash"/>
              <a:round/>
              <a:headEnd type="none"/>
            </a:ln>
          </c:spPr>
          <c:dLbls>
            <c:dLbl>
              <c:idx val="3"/>
              <c:spPr>
                <a:solidFill>
                  <a:schemeClr val="accent2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</c:dLbl>
            <c:dLbl>
              <c:idx val="10"/>
              <c:spPr>
                <a:solidFill>
                  <a:srgbClr val="C0504D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Эвенкия</c:v>
                </c:pt>
                <c:pt idx="1">
                  <c:v>Таймыр</c:v>
                </c:pt>
                <c:pt idx="2">
                  <c:v>Туруханский</c:v>
                </c:pt>
                <c:pt idx="3">
                  <c:v>Северо-Енисейский</c:v>
                </c:pt>
                <c:pt idx="4">
                  <c:v>Пировский</c:v>
                </c:pt>
                <c:pt idx="5">
                  <c:v>Мотыгинский</c:v>
                </c:pt>
                <c:pt idx="6">
                  <c:v>Кежемский</c:v>
                </c:pt>
                <c:pt idx="7">
                  <c:v>Казачинский</c:v>
                </c:pt>
                <c:pt idx="8">
                  <c:v>Енисейский</c:v>
                </c:pt>
                <c:pt idx="9">
                  <c:v>Богучанский</c:v>
                </c:pt>
                <c:pt idx="10">
                  <c:v>г. Норильск</c:v>
                </c:pt>
                <c:pt idx="11">
                  <c:v>г. Лесосибирск</c:v>
                </c:pt>
                <c:pt idx="12">
                  <c:v>г. Енисейск</c:v>
                </c:pt>
                <c:pt idx="13">
                  <c:v>Красноярский край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219</c:v>
                </c:pt>
                <c:pt idx="1">
                  <c:v>602</c:v>
                </c:pt>
                <c:pt idx="2">
                  <c:v>243</c:v>
                </c:pt>
                <c:pt idx="3">
                  <c:v>68</c:v>
                </c:pt>
                <c:pt idx="4">
                  <c:v>89</c:v>
                </c:pt>
                <c:pt idx="5">
                  <c:v>121</c:v>
                </c:pt>
                <c:pt idx="6">
                  <c:v>324</c:v>
                </c:pt>
                <c:pt idx="7">
                  <c:v>194</c:v>
                </c:pt>
                <c:pt idx="8">
                  <c:v>80</c:v>
                </c:pt>
                <c:pt idx="9">
                  <c:v>169</c:v>
                </c:pt>
                <c:pt idx="10">
                  <c:v>610</c:v>
                </c:pt>
                <c:pt idx="11">
                  <c:v>224</c:v>
                </c:pt>
                <c:pt idx="12">
                  <c:v>189</c:v>
                </c:pt>
                <c:pt idx="13">
                  <c:v>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Эвенкия</c:v>
                </c:pt>
                <c:pt idx="1">
                  <c:v>Таймыр</c:v>
                </c:pt>
                <c:pt idx="2">
                  <c:v>Туруханский</c:v>
                </c:pt>
                <c:pt idx="3">
                  <c:v>Северо-Енисейский</c:v>
                </c:pt>
                <c:pt idx="4">
                  <c:v>Пировский</c:v>
                </c:pt>
                <c:pt idx="5">
                  <c:v>Мотыгинский</c:v>
                </c:pt>
                <c:pt idx="6">
                  <c:v>Кежемский</c:v>
                </c:pt>
                <c:pt idx="7">
                  <c:v>Казачинский</c:v>
                </c:pt>
                <c:pt idx="8">
                  <c:v>Енисейский</c:v>
                </c:pt>
                <c:pt idx="9">
                  <c:v>Богучанский</c:v>
                </c:pt>
                <c:pt idx="10">
                  <c:v>г. Норильск</c:v>
                </c:pt>
                <c:pt idx="11">
                  <c:v>г. Лесосибирск</c:v>
                </c:pt>
                <c:pt idx="12">
                  <c:v>г. Енисейск</c:v>
                </c:pt>
                <c:pt idx="13">
                  <c:v>Красноярский край</c:v>
                </c:pt>
              </c:strCache>
            </c:strRef>
          </c:cat>
          <c:val>
            <c:numRef>
              <c:f>Лист1!$C$2:$C$15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Эвенкия</c:v>
                </c:pt>
                <c:pt idx="1">
                  <c:v>Таймыр</c:v>
                </c:pt>
                <c:pt idx="2">
                  <c:v>Туруханский</c:v>
                </c:pt>
                <c:pt idx="3">
                  <c:v>Северо-Енисейский</c:v>
                </c:pt>
                <c:pt idx="4">
                  <c:v>Пировский</c:v>
                </c:pt>
                <c:pt idx="5">
                  <c:v>Мотыгинский</c:v>
                </c:pt>
                <c:pt idx="6">
                  <c:v>Кежемский</c:v>
                </c:pt>
                <c:pt idx="7">
                  <c:v>Казачинский</c:v>
                </c:pt>
                <c:pt idx="8">
                  <c:v>Енисейский</c:v>
                </c:pt>
                <c:pt idx="9">
                  <c:v>Богучанский</c:v>
                </c:pt>
                <c:pt idx="10">
                  <c:v>г. Норильск</c:v>
                </c:pt>
                <c:pt idx="11">
                  <c:v>г. Лесосибирск</c:v>
                </c:pt>
                <c:pt idx="12">
                  <c:v>г. Енисейск</c:v>
                </c:pt>
                <c:pt idx="13">
                  <c:v>Красноярский край</c:v>
                </c:pt>
              </c:strCache>
            </c:strRef>
          </c:cat>
          <c:val>
            <c:numRef>
              <c:f>Лист1!$D$2:$D$15</c:f>
            </c:numRef>
          </c:val>
        </c:ser>
        <c:axId val="130307968"/>
        <c:axId val="130309504"/>
      </c:barChart>
      <c:catAx>
        <c:axId val="130307968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30309504"/>
        <c:crossesAt val="50"/>
        <c:auto val="1"/>
        <c:lblAlgn val="ctr"/>
        <c:lblOffset val="100"/>
        <c:tickMarkSkip val="1000"/>
      </c:catAx>
      <c:valAx>
        <c:axId val="130309504"/>
        <c:scaling>
          <c:orientation val="minMax"/>
          <c:max val="680"/>
          <c:min val="50"/>
        </c:scaling>
        <c:axPos val="b"/>
        <c:numFmt formatCode="#,##0" sourceLinked="0"/>
        <c:tickLblPos val="nextTo"/>
        <c:spPr>
          <a:ln>
            <a:noFill/>
          </a:ln>
        </c:spPr>
        <c:txPr>
          <a:bodyPr/>
          <a:lstStyle/>
          <a:p>
            <a:pPr>
              <a:defRPr sz="200">
                <a:solidFill>
                  <a:schemeClr val="bg1"/>
                </a:solidFill>
              </a:defRPr>
            </a:pPr>
            <a:endParaRPr lang="ru-RU"/>
          </a:p>
        </c:txPr>
        <c:crossAx val="130307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214976113765809E-4"/>
          <c:y val="6.8633673948178528E-2"/>
          <c:w val="0.95268581268749652"/>
          <c:h val="0.12315946334809498"/>
        </c:manualLayout>
      </c:layout>
      <c:txPr>
        <a:bodyPr/>
        <a:lstStyle/>
        <a:p>
          <a:pPr>
            <a:defRPr sz="10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651169193760225E-2"/>
          <c:y val="0.21285451749126741"/>
          <c:w val="1"/>
          <c:h val="0.7261362155257865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 с физических лиц  на 1 жителя, рублей</c:v>
                </c:pt>
              </c:strCache>
            </c:strRef>
          </c:tx>
          <c:spPr>
            <a:ln w="31750" cap="rnd" cmpd="sng">
              <a:noFill/>
              <a:prstDash val="sysDash"/>
              <a:round/>
              <a:headEnd type="none"/>
            </a:ln>
          </c:spPr>
          <c:dLbls>
            <c:dLbl>
              <c:idx val="2"/>
              <c:spPr>
                <a:solidFill>
                  <a:schemeClr val="accent2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</c:dLbl>
            <c:dLbl>
              <c:idx val="9"/>
              <c:spPr>
                <a:solidFill>
                  <a:srgbClr val="C0504D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Эвенкия</c:v>
                </c:pt>
                <c:pt idx="1">
                  <c:v>Таймыр</c:v>
                </c:pt>
                <c:pt idx="2">
                  <c:v>Туруханский</c:v>
                </c:pt>
                <c:pt idx="3">
                  <c:v>Северо-Енисейский</c:v>
                </c:pt>
                <c:pt idx="4">
                  <c:v>Пировский</c:v>
                </c:pt>
                <c:pt idx="5">
                  <c:v>Мотыгинский</c:v>
                </c:pt>
                <c:pt idx="6">
                  <c:v>Кежемский</c:v>
                </c:pt>
                <c:pt idx="7">
                  <c:v>Казачинский</c:v>
                </c:pt>
                <c:pt idx="8">
                  <c:v>Енисейский</c:v>
                </c:pt>
                <c:pt idx="9">
                  <c:v>Богучанский</c:v>
                </c:pt>
                <c:pt idx="10">
                  <c:v>г. Норильск</c:v>
                </c:pt>
                <c:pt idx="11">
                  <c:v>г. Лесосибирск</c:v>
                </c:pt>
                <c:pt idx="12">
                  <c:v>г. Енисейск</c:v>
                </c:pt>
                <c:pt idx="13">
                  <c:v>Красноярский край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44</c:v>
                </c:pt>
                <c:pt idx="1">
                  <c:v>23</c:v>
                </c:pt>
                <c:pt idx="2">
                  <c:v>18</c:v>
                </c:pt>
                <c:pt idx="3">
                  <c:v>29</c:v>
                </c:pt>
                <c:pt idx="4">
                  <c:v>93</c:v>
                </c:pt>
                <c:pt idx="5">
                  <c:v>80</c:v>
                </c:pt>
                <c:pt idx="6">
                  <c:v>38</c:v>
                </c:pt>
                <c:pt idx="7">
                  <c:v>123</c:v>
                </c:pt>
                <c:pt idx="8">
                  <c:v>43</c:v>
                </c:pt>
                <c:pt idx="9">
                  <c:v>133</c:v>
                </c:pt>
                <c:pt idx="10">
                  <c:v>26</c:v>
                </c:pt>
                <c:pt idx="11">
                  <c:v>69</c:v>
                </c:pt>
                <c:pt idx="12">
                  <c:v>61</c:v>
                </c:pt>
                <c:pt idx="13">
                  <c:v>186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Эвенкия</c:v>
                </c:pt>
                <c:pt idx="1">
                  <c:v>Таймыр</c:v>
                </c:pt>
                <c:pt idx="2">
                  <c:v>Туруханский</c:v>
                </c:pt>
                <c:pt idx="3">
                  <c:v>Северо-Енисейский</c:v>
                </c:pt>
                <c:pt idx="4">
                  <c:v>Пировский</c:v>
                </c:pt>
                <c:pt idx="5">
                  <c:v>Мотыгинский</c:v>
                </c:pt>
                <c:pt idx="6">
                  <c:v>Кежемский</c:v>
                </c:pt>
                <c:pt idx="7">
                  <c:v>Казачинский</c:v>
                </c:pt>
                <c:pt idx="8">
                  <c:v>Енисейский</c:v>
                </c:pt>
                <c:pt idx="9">
                  <c:v>Богучанский</c:v>
                </c:pt>
                <c:pt idx="10">
                  <c:v>г. Норильск</c:v>
                </c:pt>
                <c:pt idx="11">
                  <c:v>г. Лесосибирск</c:v>
                </c:pt>
                <c:pt idx="12">
                  <c:v>г. Енисейск</c:v>
                </c:pt>
                <c:pt idx="13">
                  <c:v>Красноярский край</c:v>
                </c:pt>
              </c:strCache>
            </c:strRef>
          </c:cat>
          <c:val>
            <c:numRef>
              <c:f>Лист1!$C$2:$C$15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Эвенкия</c:v>
                </c:pt>
                <c:pt idx="1">
                  <c:v>Таймыр</c:v>
                </c:pt>
                <c:pt idx="2">
                  <c:v>Туруханский</c:v>
                </c:pt>
                <c:pt idx="3">
                  <c:v>Северо-Енисейский</c:v>
                </c:pt>
                <c:pt idx="4">
                  <c:v>Пировский</c:v>
                </c:pt>
                <c:pt idx="5">
                  <c:v>Мотыгинский</c:v>
                </c:pt>
                <c:pt idx="6">
                  <c:v>Кежемский</c:v>
                </c:pt>
                <c:pt idx="7">
                  <c:v>Казачинский</c:v>
                </c:pt>
                <c:pt idx="8">
                  <c:v>Енисейский</c:v>
                </c:pt>
                <c:pt idx="9">
                  <c:v>Богучанский</c:v>
                </c:pt>
                <c:pt idx="10">
                  <c:v>г. Норильск</c:v>
                </c:pt>
                <c:pt idx="11">
                  <c:v>г. Лесосибирск</c:v>
                </c:pt>
                <c:pt idx="12">
                  <c:v>г. Енисейск</c:v>
                </c:pt>
                <c:pt idx="13">
                  <c:v>Красноярский край</c:v>
                </c:pt>
              </c:strCache>
            </c:strRef>
          </c:cat>
          <c:val>
            <c:numRef>
              <c:f>Лист1!$D$2:$D$15</c:f>
            </c:numRef>
          </c:val>
        </c:ser>
        <c:gapWidth val="142"/>
        <c:axId val="134328320"/>
        <c:axId val="134329856"/>
      </c:barChart>
      <c:catAx>
        <c:axId val="134328320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34329856"/>
        <c:crosses val="autoZero"/>
        <c:auto val="1"/>
        <c:lblAlgn val="ctr"/>
        <c:lblOffset val="100"/>
        <c:tickMarkSkip val="1000"/>
      </c:catAx>
      <c:valAx>
        <c:axId val="134329856"/>
        <c:scaling>
          <c:orientation val="minMax"/>
          <c:max val="370"/>
          <c:min val="10"/>
        </c:scaling>
        <c:axPos val="b"/>
        <c:numFmt formatCode="#,##0" sourceLinked="0"/>
        <c:tickLblPos val="nextTo"/>
        <c:spPr>
          <a:ln>
            <a:noFill/>
          </a:ln>
        </c:spPr>
        <c:txPr>
          <a:bodyPr/>
          <a:lstStyle/>
          <a:p>
            <a:pPr>
              <a:defRPr sz="200">
                <a:solidFill>
                  <a:schemeClr val="bg1"/>
                </a:solidFill>
              </a:defRPr>
            </a:pPr>
            <a:endParaRPr lang="ru-RU"/>
          </a:p>
        </c:txPr>
        <c:crossAx val="134328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214976113765733E-4"/>
          <c:y val="6.8633673948177903E-2"/>
          <c:w val="0.95268581268749719"/>
          <c:h val="0.12315946334809498"/>
        </c:manualLayout>
      </c:layout>
      <c:txPr>
        <a:bodyPr/>
        <a:lstStyle/>
        <a:p>
          <a:pPr>
            <a:defRPr sz="10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3.5760394438932065E-2"/>
          <c:y val="3.9847068274465616E-2"/>
          <c:w val="0.94512846273785667"/>
          <c:h val="0.6561269762296974"/>
        </c:manualLayout>
      </c:layout>
      <c:bar3DChart>
        <c:barDir val="col"/>
        <c:grouping val="stacked"/>
        <c:ser>
          <c:idx val="0"/>
          <c:order val="0"/>
          <c:tx>
            <c:strRef>
              <c:f>Лист1!$A$50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 prstMaterial="metal"/>
          </c:spPr>
          <c:cat>
            <c:numRef>
              <c:f>Лист1!$B$49:$D$49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Лист1!$B$50:$D$50</c:f>
              <c:numCache>
                <c:formatCode>#,##0</c:formatCode>
                <c:ptCount val="3"/>
                <c:pt idx="0">
                  <c:v>14061</c:v>
                </c:pt>
                <c:pt idx="1">
                  <c:v>14627</c:v>
                </c:pt>
                <c:pt idx="2">
                  <c:v>14535</c:v>
                </c:pt>
              </c:numCache>
            </c:numRef>
          </c:val>
        </c:ser>
        <c:ser>
          <c:idx val="1"/>
          <c:order val="1"/>
          <c:tx>
            <c:strRef>
              <c:f>Лист1!$A$51</c:f>
              <c:strCache>
                <c:ptCount val="1"/>
                <c:pt idx="0">
                  <c:v>дотации из краевого бюджета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 prstMaterial="metal"/>
          </c:spPr>
          <c:cat>
            <c:numRef>
              <c:f>Лист1!$B$49:$D$49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Лист1!$B$51:$D$51</c:f>
              <c:numCache>
                <c:formatCode>#,##0</c:formatCode>
                <c:ptCount val="3"/>
                <c:pt idx="0">
                  <c:v>11039</c:v>
                </c:pt>
                <c:pt idx="1">
                  <c:v>10988</c:v>
                </c:pt>
                <c:pt idx="2">
                  <c:v>10969</c:v>
                </c:pt>
              </c:numCache>
            </c:numRef>
          </c:val>
        </c:ser>
        <c:shape val="cylinder"/>
        <c:axId val="76569216"/>
        <c:axId val="76693888"/>
        <c:axId val="0"/>
      </c:bar3DChart>
      <c:catAx>
        <c:axId val="76569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6693888"/>
        <c:crosses val="autoZero"/>
        <c:auto val="1"/>
        <c:lblAlgn val="ctr"/>
        <c:lblOffset val="100"/>
      </c:catAx>
      <c:valAx>
        <c:axId val="7669388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#,##0" sourceLinked="1"/>
        <c:tickLblPos val="none"/>
        <c:crossAx val="76569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0971256816875359"/>
          <c:w val="1"/>
          <c:h val="0.19028761761513671"/>
        </c:manualLayout>
      </c:layout>
      <c:txPr>
        <a:bodyPr/>
        <a:lstStyle/>
        <a:p>
          <a:pPr>
            <a:defRPr sz="1200">
              <a:latin typeface="Arial Narrow" pitchFamily="34" charset="0"/>
            </a:defRPr>
          </a:pPr>
          <a:endParaRPr lang="ru-RU"/>
        </a:p>
      </c:txPr>
    </c:legend>
    <c:plotVisOnly val="1"/>
  </c:chart>
  <c:spPr>
    <a:noFill/>
  </c:sp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0.44789</cdr:x>
      <cdr:y>0.09611</cdr:y>
    </cdr:from>
    <cdr:to>
      <cdr:x>1</cdr:x>
      <cdr:y>0.40122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0.44789</cdr:x>
      <cdr:y>0.09611</cdr:y>
    </cdr:from>
    <cdr:to>
      <cdr:x>1</cdr:x>
      <cdr:y>0.40122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0.21128</cdr:x>
      <cdr:y>0.04348</cdr:y>
    </cdr:from>
    <cdr:to>
      <cdr:x>0.34531</cdr:x>
      <cdr:y>0.2386</cdr:y>
    </cdr:to>
    <cdr:sp macro="" textlink="">
      <cdr:nvSpPr>
        <cdr:cNvPr id="2" name="TextBox 7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2396" y="72008"/>
          <a:ext cx="559769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500" i="1" dirty="0" smtClean="0"/>
            <a:t>25,1</a:t>
          </a:r>
          <a:endParaRPr lang="ru-RU" sz="1500" i="1" dirty="0"/>
        </a:p>
      </cdr:txBody>
    </cdr:sp>
  </cdr:relSizeAnchor>
  <cdr:relSizeAnchor xmlns:cdr="http://schemas.openxmlformats.org/drawingml/2006/chartDrawing">
    <cdr:from>
      <cdr:x>0.3136</cdr:x>
      <cdr:y>0.3913</cdr:y>
    </cdr:from>
    <cdr:to>
      <cdr:x>0.4438</cdr:x>
      <cdr:y>0.57714</cdr:y>
    </cdr:to>
    <cdr:sp macro="" textlink="">
      <cdr:nvSpPr>
        <cdr:cNvPr id="4" name="TextBox 7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09758" y="648065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solidFill>
                <a:srgbClr val="FF0000"/>
              </a:solidFill>
            </a:rPr>
            <a:t>56%</a:t>
          </a:r>
          <a:endParaRPr lang="ru-RU" sz="1400" b="1" i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0.53774</cdr:x>
      <cdr:y>0.3913</cdr:y>
    </cdr:from>
    <cdr:to>
      <cdr:x>0.66794</cdr:x>
      <cdr:y>0.57714</cdr:y>
    </cdr:to>
    <cdr:sp macro="" textlink="">
      <cdr:nvSpPr>
        <cdr:cNvPr id="5" name="TextBox 7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45870" y="648065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solidFill>
                <a:srgbClr val="FF0000"/>
              </a:solidFill>
            </a:rPr>
            <a:t>57%</a:t>
          </a:r>
          <a:endParaRPr lang="ru-RU" sz="1400" b="1" i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0.79637</cdr:x>
      <cdr:y>0.43478</cdr:y>
    </cdr:from>
    <cdr:to>
      <cdr:x>0.92656</cdr:x>
      <cdr:y>0.62062</cdr:y>
    </cdr:to>
    <cdr:sp macro="" textlink="">
      <cdr:nvSpPr>
        <cdr:cNvPr id="6" name="TextBox 7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26008" y="720076"/>
          <a:ext cx="543739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solidFill>
                <a:srgbClr val="FF0000"/>
              </a:solidFill>
            </a:rPr>
            <a:t>57%</a:t>
          </a:r>
          <a:endParaRPr lang="ru-RU" sz="1400" b="1" i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0.45266</cdr:x>
      <cdr:y>0.04348</cdr:y>
    </cdr:from>
    <cdr:to>
      <cdr:x>0.58669</cdr:x>
      <cdr:y>0.23861</cdr:y>
    </cdr:to>
    <cdr:sp macro="" textlink="">
      <cdr:nvSpPr>
        <cdr:cNvPr id="7" name="TextBox 7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90521" y="72011"/>
          <a:ext cx="559769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500" i="1" dirty="0" smtClean="0"/>
            <a:t>25,6</a:t>
          </a:r>
          <a:endParaRPr lang="ru-RU" sz="1500" i="1" dirty="0"/>
        </a:p>
      </cdr:txBody>
    </cdr:sp>
  </cdr:relSizeAnchor>
  <cdr:relSizeAnchor xmlns:cdr="http://schemas.openxmlformats.org/drawingml/2006/chartDrawing">
    <cdr:from>
      <cdr:x>0.6768</cdr:x>
      <cdr:y>0.04348</cdr:y>
    </cdr:from>
    <cdr:to>
      <cdr:x>0.81083</cdr:x>
      <cdr:y>0.23861</cdr:y>
    </cdr:to>
    <cdr:sp macro="" textlink="">
      <cdr:nvSpPr>
        <cdr:cNvPr id="8" name="TextBox 7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26634" y="72011"/>
          <a:ext cx="559769" cy="3231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500" i="1" dirty="0" smtClean="0"/>
            <a:t>25,5</a:t>
          </a:r>
          <a:endParaRPr lang="ru-RU" sz="15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5" y="23"/>
            <a:ext cx="2946400" cy="49426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6F269D-F7B7-43A8-8D0F-4119F7BA5B20}" type="datetimeFigureOut">
              <a:rPr lang="ru-RU">
                <a:latin typeface="Arial" pitchFamily="34" charset="0"/>
              </a:rPr>
              <a:pPr>
                <a:defRPr/>
              </a:pPr>
              <a:t>18.02.2019</a:t>
            </a:fld>
            <a:endParaRPr lang="ru-RU" dirty="0"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3"/>
          </p:nvPr>
        </p:nvSpPr>
        <p:spPr>
          <a:xfrm>
            <a:off x="3849695" y="9378409"/>
            <a:ext cx="2946400" cy="494264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3AC4C4-50D8-467B-893A-646DF67362D7}" type="slidenum">
              <a:rPr lang="ru-RU">
                <a:latin typeface="Arial" pitchFamily="34" charset="0"/>
              </a:rPr>
              <a:pPr>
                <a:defRPr/>
              </a:pPr>
              <a:t>‹#›</a:t>
            </a:fld>
            <a:endParaRPr lang="ru-RU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3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5" y="23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6600"/>
            <a:ext cx="4943475" cy="3706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8" y="4691596"/>
            <a:ext cx="5438775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9"/>
            <a:ext cx="2946400" cy="49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5" y="9378409"/>
            <a:ext cx="2946400" cy="49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3C10EB-CE9D-42E5-BA2A-F8E7FD266E3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Объем собственных доходов бюджетов южной группы МО составил 30,6 </a:t>
            </a:r>
            <a:r>
              <a:rPr lang="ru-RU" dirty="0" err="1" smtClean="0"/>
              <a:t>млрд</a:t>
            </a:r>
            <a:r>
              <a:rPr lang="ru-RU" dirty="0" smtClean="0"/>
              <a:t> рублей, из них 14,6 </a:t>
            </a:r>
            <a:r>
              <a:rPr lang="ru-RU" dirty="0" err="1" smtClean="0"/>
              <a:t>млрд</a:t>
            </a:r>
            <a:r>
              <a:rPr lang="ru-RU" dirty="0" smtClean="0"/>
              <a:t> рублей или вторая часть (47,8 %) сформирована за счет налоговых и неналоговых доходов местных бюджетов, при том, что в  среднем по краю этот показатель составляет 47,2%. </a:t>
            </a:r>
          </a:p>
          <a:p>
            <a:r>
              <a:rPr lang="ru-RU" dirty="0" smtClean="0"/>
              <a:t>При этом, как видно на слайде, данный показатель по всем МО восточной группы ниже </a:t>
            </a:r>
            <a:r>
              <a:rPr lang="ru-RU" dirty="0" err="1" smtClean="0"/>
              <a:t>средне-краевого</a:t>
            </a:r>
            <a:r>
              <a:rPr lang="ru-RU" dirty="0" smtClean="0"/>
              <a:t> уровня, кроме Северо-Енисейского (70,2%), </a:t>
            </a:r>
            <a:r>
              <a:rPr lang="ru-RU" dirty="0" err="1" smtClean="0"/>
              <a:t>Мотыгинского</a:t>
            </a:r>
            <a:r>
              <a:rPr lang="ru-RU" dirty="0" smtClean="0"/>
              <a:t> (69,3%)</a:t>
            </a:r>
            <a:r>
              <a:rPr lang="ru-RU" baseline="0" dirty="0" smtClean="0"/>
              <a:t>, Туруханского (66,8%) районов,</a:t>
            </a:r>
            <a:r>
              <a:rPr lang="ru-RU" dirty="0" smtClean="0"/>
              <a:t> г.Норильска (63,4%) и г. </a:t>
            </a:r>
            <a:r>
              <a:rPr lang="ru-RU" dirty="0" err="1" smtClean="0"/>
              <a:t>Лесосибирска</a:t>
            </a:r>
            <a:r>
              <a:rPr lang="ru-RU" baseline="0" dirty="0" smtClean="0"/>
              <a:t> (47,9%)</a:t>
            </a:r>
            <a:r>
              <a:rPr lang="ru-RU" dirty="0" smtClean="0"/>
              <a:t>. Эти же МО превышают среднее значение по Северной группе, объем налоговых и неналоговых доходов у них составляет от 47,9% и до 70,2 % от собственных доходов.  По остальным МО доля налоговых и неналоговых доходов ниже среднего значения по группе.  Т.О. отмечается достаточно низкая степень самостоятельности бюджетов северной группы МО.</a:t>
            </a:r>
          </a:p>
          <a:p>
            <a:r>
              <a:rPr lang="ru-RU" dirty="0" smtClean="0"/>
              <a:t>Причиной тому являются многие факторы это и концентрация отраслей экономики, инвестиционная привлекательность районов, а также действия и политика муниципальных органов власти, осуществляемая в области доходов бюджета.  </a:t>
            </a:r>
          </a:p>
          <a:p>
            <a:r>
              <a:rPr lang="ru-RU" dirty="0" smtClean="0"/>
              <a:t>Налоговые и неналоговые доходы в расчете на одного жителя по северной группе МО варьируются от 4,8 до 101,7 </a:t>
            </a:r>
            <a:r>
              <a:rPr lang="ru-RU" dirty="0" err="1" smtClean="0"/>
              <a:t>тыс</a:t>
            </a:r>
            <a:r>
              <a:rPr lang="ru-RU" dirty="0" smtClean="0"/>
              <a:t> рублей (среднее – 32,2) . За счет выделения безвозмездных средств показатель среднедушевых доходов ( доходы (за исключением субвенций)) в расчете на жителя увеличивается в 2,1 раза и в среднем по северной группе составляет 67,3 тыс. рублей.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107BE-1DB7-4656-876D-8360BF9E2717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 прошлом году мы ввели публичный показатель эффективности работы органов местного самоуправления в отношении мероприятий с муниципальными объектами </a:t>
            </a:r>
            <a:r>
              <a:rPr lang="ru-RU" baseline="0" dirty="0" err="1" smtClean="0"/>
              <a:t>земельно</a:t>
            </a:r>
            <a:r>
              <a:rPr lang="ru-RU" baseline="0" dirty="0" smtClean="0"/>
              <a:t> - имущественного комплекса и легализации заработной платы.</a:t>
            </a:r>
          </a:p>
          <a:p>
            <a:r>
              <a:rPr lang="ru-RU" baseline="0" dirty="0" smtClean="0"/>
              <a:t>За 2018 год министерством финансов Красноярского края проведена оценка по четырем направлениям:</a:t>
            </a:r>
          </a:p>
          <a:p>
            <a:r>
              <a:rPr lang="ru-RU" baseline="0" dirty="0" smtClean="0"/>
              <a:t>- актуализация сведений в ФИАС и ГАР;</a:t>
            </a:r>
          </a:p>
          <a:p>
            <a:r>
              <a:rPr lang="ru-RU" baseline="0" dirty="0" smtClean="0"/>
              <a:t>- уточнение сведений в ЕГРН;</a:t>
            </a:r>
          </a:p>
          <a:p>
            <a:r>
              <a:rPr lang="ru-RU" baseline="0" dirty="0" smtClean="0"/>
              <a:t>- земельный контроль;</a:t>
            </a:r>
          </a:p>
          <a:p>
            <a:r>
              <a:rPr lang="ru-RU" baseline="0" dirty="0" smtClean="0"/>
              <a:t>- снижение неформальной занятости.</a:t>
            </a:r>
          </a:p>
          <a:p>
            <a:r>
              <a:rPr lang="ru-RU" baseline="0" dirty="0" smtClean="0"/>
              <a:t>По критериям, указанным на слайде, был определен рейтинг органов местного самоуправления и присвоены соответствующие места.</a:t>
            </a:r>
          </a:p>
          <a:p>
            <a:r>
              <a:rPr lang="ru-RU" baseline="0" dirty="0" smtClean="0"/>
              <a:t>Отмечу, что  6 территорий северной группы по общему рейтингу по краю вошли в 30-ку лучших, 2 территории вошли даже в 10-ку первых. Это </a:t>
            </a:r>
            <a:r>
              <a:rPr lang="ru-RU" baseline="0" dirty="0" err="1" smtClean="0"/>
              <a:t>Пировский</a:t>
            </a:r>
            <a:r>
              <a:rPr lang="ru-RU" baseline="0" dirty="0" smtClean="0"/>
              <a:t> район – 2 место и г.Енисейск – 8 место. </a:t>
            </a:r>
          </a:p>
          <a:p>
            <a:r>
              <a:rPr lang="ru-RU" baseline="0" dirty="0" smtClean="0"/>
              <a:t>Проанализировав результаты оценки в разрезе показателей хочу отметить в целом по северной группе хорошую работу по актуализации ФИАС и ГАР – всего </a:t>
            </a:r>
            <a:r>
              <a:rPr lang="ru-RU" baseline="0" dirty="0" smtClean="0">
                <a:solidFill>
                  <a:srgbClr val="FF0000"/>
                </a:solidFill>
              </a:rPr>
              <a:t>14,6%</a:t>
            </a:r>
            <a:r>
              <a:rPr lang="ru-RU" baseline="0" dirty="0" smtClean="0"/>
              <a:t> неотработанных адресных сведений об объектах недвижимости и уточнению сведений в ЕГРН - 0,7% земельных участков без кадастровой стоимости. На 39,7% перевыполнен план по снижению неформальной занятости. А вот организация земельного контроля на территориях вызывает обеспокоенность. Поэтому на этом показатели я остановлюсь по подробнее.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C10EB-CE9D-42E5-BA2A-F8E7FD266E3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целом на территории ассоциации «СЕВЕР» по состоянию на начало текущего года зарегистрировано 154 519 земельных участков. За 2018 год по северному кусту проведено 334 проверок и осмотров земельных участков, что составляет всего 0,2% от общего количества зарегистрированных земель. </a:t>
            </a:r>
          </a:p>
          <a:p>
            <a:r>
              <a:rPr lang="ru-RU" dirty="0" smtClean="0"/>
              <a:t>Анализ полученных от территорий данных показал,</a:t>
            </a:r>
            <a:r>
              <a:rPr lang="ru-RU" baseline="0" dirty="0" smtClean="0"/>
              <a:t> что в </a:t>
            </a:r>
            <a:r>
              <a:rPr lang="ru-RU" baseline="0" dirty="0" err="1" smtClean="0"/>
              <a:t>Мотыгинском</a:t>
            </a:r>
            <a:r>
              <a:rPr lang="ru-RU" baseline="0" dirty="0" smtClean="0"/>
              <a:t> районе </a:t>
            </a:r>
            <a:r>
              <a:rPr lang="ru-RU" dirty="0" smtClean="0"/>
              <a:t>за 2018 год не было проведено ни одной проверки или осмотра. На низком уровне организована эта работа также в </a:t>
            </a:r>
            <a:r>
              <a:rPr lang="ru-RU" dirty="0" err="1" smtClean="0"/>
              <a:t>Кежемском</a:t>
            </a:r>
            <a:r>
              <a:rPr lang="ru-RU" dirty="0" smtClean="0"/>
              <a:t> и Туруханском районах (по 3 проверки),</a:t>
            </a:r>
            <a:r>
              <a:rPr lang="ru-RU" baseline="0" dirty="0" smtClean="0"/>
              <a:t> </a:t>
            </a:r>
            <a:r>
              <a:rPr lang="ru-RU" dirty="0" smtClean="0"/>
              <a:t>Казачинском районе (4 проверки). Это очень низкие показатели, которые и нашли отражение в рейтинге.</a:t>
            </a:r>
          </a:p>
          <a:p>
            <a:pPr defTabSz="914283">
              <a:defRPr/>
            </a:pPr>
            <a:r>
              <a:rPr lang="ru-RU" dirty="0" smtClean="0"/>
              <a:t>Мы неоднократно поднимали вопрос необходимости проведения органами местного самоуправления работы в отношении неучтенных, незарегистрированных объектов имущества. И здесь главную ставку конечно нужно делать на проведение мероприятий в рамках земельного контроля.</a:t>
            </a:r>
          </a:p>
          <a:p>
            <a:r>
              <a:rPr lang="ru-RU" dirty="0" smtClean="0"/>
              <a:t>Прошу присутствующих здесь глав и представителей органов местного самоуправление внимательно отнестись к представленным на слайде цифрам и принять все возможные меры, поставить задачи в рамках своих планов мероприятий по росту доходов, усилив земельный контроль с целью максимального вовлечения объектов земельно-имущественного комплекса в налоговый оборот.</a:t>
            </a:r>
          </a:p>
          <a:p>
            <a:r>
              <a:rPr lang="ru-RU" dirty="0" smtClean="0"/>
              <a:t>Прошу присутствующих здесь глав и представителей органов местного самоуправление внимательно отнестись к представленным на слайде цифрам и принять все возможные меры, поставить задачи в рамках своих планов мероприятий по росту доходов, усилив земельный контроль с целью максимального вовлечения объектов земельно-имущественного комплекса в налоговый оборот.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C10EB-CE9D-42E5-BA2A-F8E7FD266E38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На данном слайде представлен объем собственных доходов муниципальных образований северной группы. В целом по группе темп роста налоговых и неналоговых доходов консолидированных местных бюджетов за 2019 год по сравнению с уровнем исполнения 2018 года заявлен в размере 99,4 %, но в разрезе территорий данных процент значительно варьируется. </a:t>
            </a:r>
          </a:p>
          <a:p>
            <a:r>
              <a:rPr lang="ru-RU" dirty="0" smtClean="0"/>
              <a:t>В настоящее время федеральные требования к повышению большей самостоятельности бюджетов очень высоки, поэтому в свою очередь мы предъявляем к Вам аналогичные требования. </a:t>
            </a:r>
          </a:p>
          <a:p>
            <a:r>
              <a:rPr lang="ru-RU" dirty="0" smtClean="0"/>
              <a:t>Ваша задача и одно из основных направлений работы именно работа с собственной доходной базой и обеспечение заявленного ВАМИ роста налоговых и неналоговых доходов  консолидированных местных бюджетов.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A35E84-068A-4ABA-B59E-AAA5F0C6D258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C10EB-CE9D-42E5-BA2A-F8E7FD266E38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2018 году </a:t>
            </a:r>
            <a:r>
              <a:rPr lang="ru-RU" dirty="0" err="1" smtClean="0"/>
              <a:t>минфином</a:t>
            </a:r>
            <a:r>
              <a:rPr lang="ru-RU" dirty="0" smtClean="0"/>
              <a:t> края совместно с Управлением федеральной налоговой службы и Управлением </a:t>
            </a:r>
            <a:r>
              <a:rPr lang="ru-RU" dirty="0" err="1" smtClean="0"/>
              <a:t>Росреестра</a:t>
            </a:r>
            <a:r>
              <a:rPr lang="ru-RU" dirty="0" smtClean="0"/>
              <a:t> по Красноярскому краю была организована большая работа по проведению инвентаризации адресов объектов адресации в государственном адресном реестре и внесению актуальных данных в федеральную информационную адресную систему (ФИАС).</a:t>
            </a:r>
          </a:p>
          <a:p>
            <a:r>
              <a:rPr lang="ru-RU" dirty="0" smtClean="0"/>
              <a:t>В рамках межведомственного взаимодействия с органами местного самоуправления было проведено 4 селекторных совещания, направлены разъяснительные письма о порядке работы в ФИАС, организован еженедельный мониторинг результатов инвентаризации адресов объектов адресации.</a:t>
            </a:r>
          </a:p>
          <a:p>
            <a:r>
              <a:rPr lang="ru-RU" dirty="0" smtClean="0"/>
              <a:t>И по итогам года в целом по краю мы вышли на положительный результат.</a:t>
            </a:r>
          </a:p>
          <a:p>
            <a:r>
              <a:rPr lang="ru-RU" dirty="0" smtClean="0"/>
              <a:t>На момент начала этой работы Красноярский край находился на последнем месте среди субъектов РФ по результатам наполнения ГАР, по Красноярскому краю процент наполнения ГАР составлял – 40,2%. За 4 месяца работы нам удалось по краю достичь показателя -100% (внесено около 1 млн. объектов). </a:t>
            </a:r>
          </a:p>
          <a:p>
            <a:r>
              <a:rPr lang="ru-RU" dirty="0" smtClean="0"/>
              <a:t>В целом по северной группе районов по итогам 2018 года процент наполнения ГАР составил 113,6%. Не достигли уровня 100% по итогам года ЭМР – 67,2%, Туруханский район</a:t>
            </a:r>
            <a:r>
              <a:rPr lang="ru-RU" baseline="0" dirty="0" smtClean="0"/>
              <a:t> – 90,5%, </a:t>
            </a:r>
            <a:r>
              <a:rPr lang="ru-RU" baseline="0" dirty="0" err="1" smtClean="0"/>
              <a:t>Кежемский</a:t>
            </a:r>
            <a:r>
              <a:rPr lang="ru-RU" baseline="0" dirty="0" smtClean="0"/>
              <a:t> район – 90,7% и г.Норильск – 98,9%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Хочу обратить Ваше внимание, что 100% наполнение адресного реестра по районам не свидетельствует о завершении муниципальными образованиями работы по внесению объектов по спискам, доведенным налоговыми инспекциями. </a:t>
            </a:r>
          </a:p>
          <a:p>
            <a:r>
              <a:rPr lang="ru-RU" dirty="0" smtClean="0"/>
              <a:t>Работу по инвентаризации адресов в ФИАС необходимо продолжить на предмет исключения из системы неактуальных данных об адресах и внесения в полном объеме сведений по списках налоговых органов.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C10EB-CE9D-42E5-BA2A-F8E7FD266E3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08A7C7-7040-49F9-93AE-E0943DFAAE93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В </a:t>
            </a:r>
            <a:r>
              <a:rPr lang="ru-RU" b="1" dirty="0" smtClean="0"/>
              <a:t>структуре налоговых и неналоговых доходов</a:t>
            </a:r>
            <a:r>
              <a:rPr lang="ru-RU" dirty="0" smtClean="0"/>
              <a:t> Северной группы районов </a:t>
            </a:r>
            <a:r>
              <a:rPr lang="ru-RU" b="1" dirty="0" smtClean="0"/>
              <a:t>налог обеспечивает около 1,2% поступлений, </a:t>
            </a:r>
            <a:r>
              <a:rPr lang="ru-RU" dirty="0" smtClean="0"/>
              <a:t>что составило </a:t>
            </a:r>
            <a:r>
              <a:rPr lang="ru-RU" b="1" dirty="0" smtClean="0"/>
              <a:t>в 2018 году  174,8 </a:t>
            </a:r>
            <a:r>
              <a:rPr lang="ru-RU" b="1" dirty="0" err="1" smtClean="0"/>
              <a:t>млн</a:t>
            </a:r>
            <a:r>
              <a:rPr lang="ru-RU" b="1" dirty="0" smtClean="0"/>
              <a:t> рублей.</a:t>
            </a:r>
            <a:endParaRPr lang="ru-RU" dirty="0" smtClean="0"/>
          </a:p>
          <a:p>
            <a:r>
              <a:rPr lang="ru-RU" b="1" dirty="0" smtClean="0"/>
              <a:t>     В следующем году</a:t>
            </a:r>
            <a:r>
              <a:rPr lang="ru-RU" dirty="0" smtClean="0"/>
              <a:t> (в 2019 году за 2018 год) расчет налога на имущество физических лиц будет </a:t>
            </a:r>
            <a:r>
              <a:rPr lang="ru-RU" b="1" dirty="0" smtClean="0"/>
              <a:t>производиться</a:t>
            </a:r>
            <a:r>
              <a:rPr lang="ru-RU" dirty="0" smtClean="0"/>
              <a:t> еще </a:t>
            </a:r>
            <a:r>
              <a:rPr lang="ru-RU" b="1" dirty="0" smtClean="0"/>
              <a:t>от инвентаризационной стоимости.</a:t>
            </a:r>
            <a:endParaRPr lang="ru-RU" dirty="0" smtClean="0"/>
          </a:p>
          <a:p>
            <a:r>
              <a:rPr lang="ru-RU" dirty="0" smtClean="0"/>
              <a:t>Как видно на слайде, </a:t>
            </a:r>
            <a:r>
              <a:rPr lang="ru-RU" b="1" dirty="0" smtClean="0"/>
              <a:t>при росте коэффициента-дефлятора, </a:t>
            </a:r>
            <a:r>
              <a:rPr lang="ru-RU" dirty="0" smtClean="0"/>
              <a:t>на который увеличилась инвентаризационная стоимость</a:t>
            </a:r>
            <a:r>
              <a:rPr lang="ru-RU" b="1" dirty="0" smtClean="0"/>
              <a:t> 7,2%</a:t>
            </a:r>
            <a:r>
              <a:rPr lang="ru-RU" dirty="0" smtClean="0"/>
              <a:t> и </a:t>
            </a:r>
            <a:r>
              <a:rPr lang="ru-RU" b="1" dirty="0" smtClean="0"/>
              <a:t>росте начислений </a:t>
            </a:r>
            <a:r>
              <a:rPr lang="ru-RU" dirty="0" smtClean="0"/>
              <a:t>по налогу </a:t>
            </a:r>
            <a:r>
              <a:rPr lang="ru-RU" b="1" dirty="0" smtClean="0"/>
              <a:t>9,6%, фактические поступления увеличились на 12,6%.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  Главной причиной этого является рост уровня </a:t>
            </a:r>
            <a:r>
              <a:rPr lang="ru-RU" b="1" dirty="0" smtClean="0"/>
              <a:t>собираемости по отдельным территориям (г. Норильск, </a:t>
            </a:r>
            <a:r>
              <a:rPr lang="ru-RU" b="1" dirty="0" err="1" smtClean="0"/>
              <a:t>Богучанский</a:t>
            </a:r>
            <a:r>
              <a:rPr lang="ru-RU" b="1" dirty="0" smtClean="0"/>
              <a:t>, </a:t>
            </a:r>
            <a:r>
              <a:rPr lang="ru-RU" b="1" dirty="0" err="1" smtClean="0"/>
              <a:t>Казачинский</a:t>
            </a:r>
            <a:r>
              <a:rPr lang="ru-RU" b="1" dirty="0" smtClean="0"/>
              <a:t> районы), хотя в целом остается достаточно</a:t>
            </a:r>
            <a:r>
              <a:rPr lang="ru-RU" dirty="0" smtClean="0"/>
              <a:t> </a:t>
            </a:r>
            <a:r>
              <a:rPr lang="ru-RU" b="1" dirty="0" smtClean="0"/>
              <a:t>высокий уровень недоимки</a:t>
            </a:r>
            <a:r>
              <a:rPr lang="ru-RU" dirty="0" smtClean="0"/>
              <a:t>, которая составляет </a:t>
            </a:r>
            <a:r>
              <a:rPr lang="ru-RU" b="1" dirty="0" smtClean="0"/>
              <a:t>138,9 </a:t>
            </a:r>
            <a:r>
              <a:rPr lang="ru-RU" b="1" dirty="0" err="1" smtClean="0"/>
              <a:t>млн</a:t>
            </a:r>
            <a:r>
              <a:rPr lang="ru-RU" b="1" dirty="0" smtClean="0"/>
              <a:t> рублей или 79,4%</a:t>
            </a:r>
            <a:r>
              <a:rPr lang="ru-RU" dirty="0" smtClean="0"/>
              <a:t> в годовых поступлениях. </a:t>
            </a:r>
          </a:p>
          <a:p>
            <a:r>
              <a:rPr lang="ru-RU" dirty="0" smtClean="0"/>
              <a:t>    Хочу также отметить </a:t>
            </a:r>
            <a:r>
              <a:rPr lang="ru-RU" b="1" dirty="0" smtClean="0"/>
              <a:t>различный уровень расчетной налоговой нагрузки на 1 жителя</a:t>
            </a:r>
            <a:r>
              <a:rPr lang="ru-RU" dirty="0" smtClean="0"/>
              <a:t> в муниципальных образованиях вашей группы районов – </a:t>
            </a:r>
            <a:r>
              <a:rPr lang="ru-RU" b="1" dirty="0" smtClean="0"/>
              <a:t>минимальная</a:t>
            </a:r>
            <a:r>
              <a:rPr lang="ru-RU" dirty="0" smtClean="0"/>
              <a:t> налоговая нагрузка в Северо-Енисейском районе </a:t>
            </a:r>
            <a:r>
              <a:rPr lang="ru-RU" b="1" dirty="0" smtClean="0"/>
              <a:t>68 рублей</a:t>
            </a:r>
            <a:r>
              <a:rPr lang="ru-RU" dirty="0" smtClean="0"/>
              <a:t> на человека, </a:t>
            </a:r>
            <a:r>
              <a:rPr lang="ru-RU" b="1" dirty="0" smtClean="0"/>
              <a:t>максимальная в г. Норильске 610 рублей</a:t>
            </a:r>
            <a:r>
              <a:rPr lang="ru-RU" dirty="0" smtClean="0"/>
              <a:t>. При этом </a:t>
            </a:r>
            <a:r>
              <a:rPr lang="ru-RU" dirty="0" err="1" smtClean="0"/>
              <a:t>среднекраевой</a:t>
            </a:r>
            <a:r>
              <a:rPr lang="ru-RU" dirty="0" smtClean="0"/>
              <a:t> показатель  налога на имущество физических лиц на 1 жителя составляет </a:t>
            </a:r>
            <a:r>
              <a:rPr lang="ru-RU" b="1" dirty="0" smtClean="0"/>
              <a:t>275 рублей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Это говорит о применении различных походов при определении налоговых ставок, а также связано с разной инвентаризационной стоимостью объектов, разной долей льготников и т.д. </a:t>
            </a:r>
          </a:p>
          <a:p>
            <a:r>
              <a:rPr lang="ru-RU" dirty="0" smtClean="0"/>
              <a:t> 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FBD408-5E3E-4A16-A40C-3CBC30A48AE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Что касается абсолютных показателей, несмотря на рост начислений в целом, отмечается снижение </a:t>
            </a:r>
            <a:r>
              <a:rPr lang="ru-RU" b="1" dirty="0" smtClean="0"/>
              <a:t>в Казачинском </a:t>
            </a:r>
            <a:r>
              <a:rPr lang="ru-RU" b="1" dirty="0" err="1" smtClean="0"/>
              <a:t>раойне</a:t>
            </a:r>
            <a:r>
              <a:rPr lang="ru-RU" b="1" dirty="0" smtClean="0"/>
              <a:t> , </a:t>
            </a:r>
            <a:r>
              <a:rPr lang="ru-RU" dirty="0" smtClean="0"/>
              <a:t>в связи с уменьшением количества объектов, по которым налог предъявлен к уплате, за счет  увеличением количества льготников</a:t>
            </a:r>
            <a:r>
              <a:rPr lang="ru-RU" b="1" dirty="0" smtClean="0"/>
              <a:t>, в Пировском районе, </a:t>
            </a:r>
            <a:r>
              <a:rPr lang="ru-RU" dirty="0" smtClean="0"/>
              <a:t>в связи со снижением ставок </a:t>
            </a:r>
            <a:r>
              <a:rPr lang="ru-RU" dirty="0" err="1" smtClean="0"/>
              <a:t>Алтатским</a:t>
            </a:r>
            <a:r>
              <a:rPr lang="ru-RU" dirty="0" smtClean="0"/>
              <a:t>, </a:t>
            </a:r>
            <a:r>
              <a:rPr lang="ru-RU" dirty="0" err="1" smtClean="0"/>
              <a:t>Солоухинским</a:t>
            </a:r>
            <a:r>
              <a:rPr lang="ru-RU" dirty="0" smtClean="0"/>
              <a:t> сельсоветами и снижением количества объектов по которым налог предъявлен к уплате за счет увеличения количества льготников. П</a:t>
            </a:r>
            <a:r>
              <a:rPr lang="ru-RU" b="1" dirty="0" smtClean="0"/>
              <a:t>оступления в 2018 году сложились выше уровня 2017 года на 12,6</a:t>
            </a:r>
            <a:r>
              <a:rPr lang="ru-RU" dirty="0" smtClean="0"/>
              <a:t>% (самый высокий прирост в г. Енисейске, </a:t>
            </a:r>
            <a:r>
              <a:rPr lang="ru-RU" dirty="0" err="1" smtClean="0"/>
              <a:t>Кежемском</a:t>
            </a:r>
            <a:r>
              <a:rPr lang="ru-RU" dirty="0" smtClean="0"/>
              <a:t> районе за счет увеличения уровня собираемости, который несмотря на рост остается все же низким по сравнению со средним по северной группе районов, снижение поступлений сложилось в Казачинском, Пировском районах (за счет снижения начислений, уровня собираемости), Туруханском  районе (связано со снижением уровня собираемости). </a:t>
            </a:r>
            <a:r>
              <a:rPr lang="ru-RU" b="1" dirty="0" smtClean="0"/>
              <a:t>Остается достаточно большой доля недоимки </a:t>
            </a:r>
            <a:r>
              <a:rPr lang="ru-RU" dirty="0" smtClean="0"/>
              <a:t>(Енисейский район – уровень собираемости – </a:t>
            </a:r>
            <a:r>
              <a:rPr lang="ru-RU" b="1" dirty="0" smtClean="0"/>
              <a:t>73,1%</a:t>
            </a:r>
            <a:r>
              <a:rPr lang="ru-RU" dirty="0" smtClean="0"/>
              <a:t>, доля недоимки в факте поступления 2018 года </a:t>
            </a:r>
            <a:r>
              <a:rPr lang="ru-RU" b="1" dirty="0" smtClean="0"/>
              <a:t>103,0%, </a:t>
            </a:r>
            <a:r>
              <a:rPr lang="ru-RU" dirty="0" smtClean="0"/>
              <a:t>Таймырский Долгано-Ненецкий  МР – уровень собираемости </a:t>
            </a:r>
            <a:r>
              <a:rPr lang="ru-RU" b="1" dirty="0" smtClean="0"/>
              <a:t>75,8%, </a:t>
            </a:r>
            <a:r>
              <a:rPr lang="ru-RU" dirty="0" smtClean="0"/>
              <a:t>доля недоимки в факте поступления 2018 года – </a:t>
            </a:r>
            <a:r>
              <a:rPr lang="ru-RU" b="1" dirty="0" smtClean="0"/>
              <a:t>96%</a:t>
            </a:r>
            <a:r>
              <a:rPr lang="ru-RU" dirty="0" smtClean="0"/>
              <a:t>, </a:t>
            </a:r>
            <a:r>
              <a:rPr lang="ru-RU" dirty="0" err="1" smtClean="0"/>
              <a:t>Кежемский</a:t>
            </a:r>
            <a:r>
              <a:rPr lang="ru-RU" dirty="0" smtClean="0"/>
              <a:t> район -уровень собираемости </a:t>
            </a:r>
            <a:r>
              <a:rPr lang="ru-RU" b="1" dirty="0" smtClean="0"/>
              <a:t>78,4%, </a:t>
            </a:r>
            <a:r>
              <a:rPr lang="ru-RU" dirty="0" smtClean="0"/>
              <a:t>доля недоимки в факте поступления 2018 года – </a:t>
            </a:r>
            <a:r>
              <a:rPr lang="ru-RU" b="1" dirty="0" smtClean="0"/>
              <a:t>91,6%</a:t>
            </a:r>
            <a:r>
              <a:rPr lang="ru-RU" dirty="0" smtClean="0"/>
              <a:t>, Туруханский район - уровень собираемости </a:t>
            </a:r>
            <a:r>
              <a:rPr lang="ru-RU" b="1" dirty="0" smtClean="0"/>
              <a:t>76,6%, </a:t>
            </a:r>
            <a:r>
              <a:rPr lang="ru-RU" dirty="0" smtClean="0"/>
              <a:t>доля недоимки в факте поступления 2018 года – </a:t>
            </a:r>
            <a:r>
              <a:rPr lang="ru-RU" b="1" dirty="0" smtClean="0"/>
              <a:t>91,3%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r>
              <a:rPr lang="ru-RU" dirty="0" smtClean="0"/>
              <a:t>Учитывая, что с 2019 года мы перейдем на исчисления  налога на имущество физических лиц от кадастровой стоимости, </a:t>
            </a:r>
            <a:r>
              <a:rPr lang="ru-RU" b="1" dirty="0" smtClean="0"/>
              <a:t>в этом году</a:t>
            </a:r>
            <a:r>
              <a:rPr lang="ru-RU" dirty="0" smtClean="0"/>
              <a:t> нам предстоит работать в </a:t>
            </a:r>
            <a:r>
              <a:rPr lang="ru-RU" b="1" dirty="0" smtClean="0"/>
              <a:t>двух направлениях </a:t>
            </a:r>
            <a:r>
              <a:rPr lang="ru-RU" dirty="0" smtClean="0"/>
              <a:t>– это </a:t>
            </a:r>
            <a:r>
              <a:rPr lang="ru-RU" b="1" dirty="0" smtClean="0"/>
              <a:t>взыскание</a:t>
            </a:r>
            <a:r>
              <a:rPr lang="ru-RU" dirty="0" smtClean="0"/>
              <a:t> сложившейся </a:t>
            </a:r>
            <a:r>
              <a:rPr lang="ru-RU" b="1" dirty="0" smtClean="0"/>
              <a:t>недоимки</a:t>
            </a:r>
            <a:r>
              <a:rPr lang="ru-RU" dirty="0" smtClean="0"/>
              <a:t> и </a:t>
            </a:r>
            <a:r>
              <a:rPr lang="ru-RU" b="1" dirty="0" smtClean="0"/>
              <a:t>недопущения ее роста в 2019</a:t>
            </a:r>
            <a:r>
              <a:rPr lang="ru-RU" dirty="0" smtClean="0"/>
              <a:t> году. И в этой связи важным является выстраивание системного </a:t>
            </a:r>
            <a:r>
              <a:rPr lang="ru-RU" b="1" dirty="0" smtClean="0"/>
              <a:t>взаимодействии с налоговой</a:t>
            </a:r>
            <a:r>
              <a:rPr lang="ru-RU" dirty="0" smtClean="0"/>
              <a:t> инспекцией и </a:t>
            </a:r>
            <a:r>
              <a:rPr lang="ru-RU" b="1" dirty="0" smtClean="0"/>
              <a:t>разработка совместного плана мероприятий</a:t>
            </a:r>
            <a:r>
              <a:rPr lang="ru-RU" dirty="0" smtClean="0"/>
              <a:t>, а также проведение </a:t>
            </a:r>
            <a:r>
              <a:rPr lang="ru-RU" b="1" dirty="0" smtClean="0"/>
              <a:t>разъяснительных мероприятий с населением</a:t>
            </a:r>
            <a:r>
              <a:rPr lang="ru-RU" dirty="0" smtClean="0"/>
              <a:t>, в том числе в рамках работы межведомственных комиссий.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A4FCB6-9F52-4160-B0B8-765DDA7E81CA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Земельный налог в </a:t>
            </a:r>
            <a:r>
              <a:rPr lang="ru-RU" b="1" dirty="0" smtClean="0"/>
              <a:t>структуре доходов</a:t>
            </a:r>
            <a:r>
              <a:rPr lang="ru-RU" dirty="0" smtClean="0"/>
              <a:t> </a:t>
            </a:r>
            <a:r>
              <a:rPr lang="ru-RU" b="1" dirty="0" smtClean="0"/>
              <a:t>Северной группы районов </a:t>
            </a:r>
            <a:r>
              <a:rPr lang="ru-RU" dirty="0" smtClean="0"/>
              <a:t>составляет </a:t>
            </a:r>
            <a:r>
              <a:rPr lang="ru-RU" b="1" dirty="0" smtClean="0"/>
              <a:t>0,7%.</a:t>
            </a:r>
            <a:endParaRPr lang="ru-RU" dirty="0" smtClean="0"/>
          </a:p>
          <a:p>
            <a:pPr defTabSz="914283">
              <a:defRPr/>
            </a:pPr>
            <a:r>
              <a:rPr lang="ru-RU" dirty="0" smtClean="0"/>
              <a:t>Фактическое </a:t>
            </a:r>
            <a:r>
              <a:rPr lang="ru-RU" b="1" dirty="0" smtClean="0"/>
              <a:t>поступление налога </a:t>
            </a:r>
            <a:r>
              <a:rPr lang="ru-RU" dirty="0" smtClean="0"/>
              <a:t>составило </a:t>
            </a:r>
            <a:r>
              <a:rPr lang="ru-RU" b="1" dirty="0" smtClean="0"/>
              <a:t>97 </a:t>
            </a:r>
            <a:r>
              <a:rPr lang="ru-RU" b="1" dirty="0" err="1" smtClean="0"/>
              <a:t>млн</a:t>
            </a:r>
            <a:r>
              <a:rPr lang="ru-RU" b="1" dirty="0" smtClean="0"/>
              <a:t> рублей </a:t>
            </a:r>
            <a:r>
              <a:rPr lang="ru-RU" dirty="0" smtClean="0"/>
              <a:t>при </a:t>
            </a:r>
            <a:r>
              <a:rPr lang="ru-RU" b="1" dirty="0" err="1" smtClean="0"/>
              <a:t>начисленях</a:t>
            </a:r>
            <a:r>
              <a:rPr lang="ru-RU" b="1" dirty="0" smtClean="0"/>
              <a:t> – 93,5 </a:t>
            </a:r>
            <a:r>
              <a:rPr lang="ru-RU" b="1" dirty="0" err="1" smtClean="0"/>
              <a:t>млн</a:t>
            </a:r>
            <a:r>
              <a:rPr lang="ru-RU" b="1" dirty="0" smtClean="0"/>
              <a:t> рублей. </a:t>
            </a:r>
            <a:r>
              <a:rPr lang="ru-RU" dirty="0" smtClean="0"/>
              <a:t>Такая статистика свидетельствует об уплате ООО «</a:t>
            </a:r>
            <a:r>
              <a:rPr lang="ru-RU" dirty="0" err="1" smtClean="0"/>
              <a:t>БэкХилл</a:t>
            </a:r>
            <a:r>
              <a:rPr lang="ru-RU" dirty="0" smtClean="0"/>
              <a:t>» налога по итогам 2017 года по более высоким ставкам по сравнению с уплатой налога по итогам 2016 года в связи с переводом земель сельскохозяйственного назначения в земли под промышленное строительство (Енисейский район), в связи с уплатой земельного налога ФКП «Аэропорты Красноярья» по итогам 2017 с земельных участков, по которым доплата по итогам 2016 года не производилась в связи с уплатой арендных платежей (Туруханский район).</a:t>
            </a:r>
          </a:p>
          <a:p>
            <a:pPr defTabSz="914283">
              <a:defRPr/>
            </a:pPr>
            <a:r>
              <a:rPr lang="ru-RU" b="1" dirty="0" smtClean="0"/>
              <a:t>Накопленная недоимка </a:t>
            </a:r>
            <a:r>
              <a:rPr lang="ru-RU" dirty="0" smtClean="0"/>
              <a:t>составляет сегодня</a:t>
            </a:r>
            <a:r>
              <a:rPr lang="ru-RU" b="1" dirty="0" smtClean="0"/>
              <a:t> 23,3 </a:t>
            </a:r>
            <a:r>
              <a:rPr lang="ru-RU" b="1" dirty="0" err="1" smtClean="0"/>
              <a:t>млн</a:t>
            </a:r>
            <a:r>
              <a:rPr lang="ru-RU" b="1" dirty="0" smtClean="0"/>
              <a:t> рублей </a:t>
            </a:r>
            <a:r>
              <a:rPr lang="ru-RU" dirty="0" smtClean="0"/>
              <a:t>или 24,0% от годовых поступлений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Расчетный размер собранного земельного налога с физических налога на 1 жителя</a:t>
            </a:r>
            <a:r>
              <a:rPr lang="ru-RU" dirty="0" smtClean="0"/>
              <a:t> в разрезе МО Северной  группы варьируется от</a:t>
            </a:r>
            <a:r>
              <a:rPr lang="ru-RU" b="1" dirty="0" smtClean="0"/>
              <a:t> </a:t>
            </a:r>
            <a:r>
              <a:rPr lang="ru-RU" dirty="0" smtClean="0"/>
              <a:t>18</a:t>
            </a:r>
            <a:r>
              <a:rPr lang="ru-RU" b="1" dirty="0" smtClean="0"/>
              <a:t> (Туруханский район) до 133 рублей (</a:t>
            </a:r>
            <a:r>
              <a:rPr lang="ru-RU" b="1" dirty="0" err="1" smtClean="0"/>
              <a:t>Богучанский</a:t>
            </a:r>
            <a:r>
              <a:rPr lang="ru-RU" b="1" dirty="0" smtClean="0"/>
              <a:t> район) при </a:t>
            </a:r>
            <a:r>
              <a:rPr lang="ru-RU" b="1" dirty="0" err="1" smtClean="0"/>
              <a:t>среднекраевом</a:t>
            </a:r>
            <a:r>
              <a:rPr lang="ru-RU" b="1" dirty="0" smtClean="0"/>
              <a:t> 186 рублей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5EFAED-B701-4267-85E5-2F81F7D6DB2B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14283">
              <a:defRPr/>
            </a:pPr>
            <a:r>
              <a:rPr lang="ru-RU" b="1" dirty="0" smtClean="0"/>
              <a:t>       Самый низкий темп начислений</a:t>
            </a:r>
            <a:r>
              <a:rPr lang="ru-RU" dirty="0" smtClean="0"/>
              <a:t> </a:t>
            </a:r>
            <a:r>
              <a:rPr lang="ru-RU" b="1" dirty="0" smtClean="0"/>
              <a:t>и поступлений</a:t>
            </a:r>
            <a:r>
              <a:rPr lang="ru-RU" dirty="0" smtClean="0"/>
              <a:t> сложился </a:t>
            </a:r>
            <a:r>
              <a:rPr lang="ru-RU" b="1" dirty="0" smtClean="0"/>
              <a:t>в г. Енисейске (62,5% и 72,1% соответственно)</a:t>
            </a:r>
            <a:r>
              <a:rPr lang="ru-RU" dirty="0" smtClean="0"/>
              <a:t>, что </a:t>
            </a:r>
            <a:r>
              <a:rPr lang="ru-RU" dirty="0" smtClean="0">
                <a:solidFill>
                  <a:srgbClr val="C00000"/>
                </a:solidFill>
              </a:rPr>
              <a:t>связано с поступлением  в  2017 году платежей от ГП КК "</a:t>
            </a:r>
            <a:r>
              <a:rPr lang="ru-RU" dirty="0" err="1" smtClean="0">
                <a:solidFill>
                  <a:srgbClr val="C00000"/>
                </a:solidFill>
              </a:rPr>
              <a:t>КрасАвиа</a:t>
            </a:r>
            <a:r>
              <a:rPr lang="ru-RU" dirty="0" smtClean="0">
                <a:solidFill>
                  <a:srgbClr val="C00000"/>
                </a:solidFill>
              </a:rPr>
              <a:t>" в сумме 943 т.р., с 2018 года платежи перестали поступать  в связи с заключением договоров аренды с Агентством по управлению государственным имуществом Красноярского края</a:t>
            </a:r>
            <a:r>
              <a:rPr lang="ru-RU" dirty="0" smtClean="0"/>
              <a:t>. </a:t>
            </a:r>
            <a:r>
              <a:rPr lang="ru-RU" b="1" dirty="0" smtClean="0"/>
              <a:t>В </a:t>
            </a:r>
            <a:r>
              <a:rPr lang="ru-RU" b="1" dirty="0" err="1" smtClean="0"/>
              <a:t>Мотыгинском</a:t>
            </a:r>
            <a:r>
              <a:rPr lang="ru-RU" b="1" dirty="0" smtClean="0"/>
              <a:t> районе начисления уменьшились на 8,7% </a:t>
            </a:r>
            <a:r>
              <a:rPr lang="ru-RU" dirty="0" smtClean="0"/>
              <a:t>в связи со снижением ставок </a:t>
            </a:r>
            <a:r>
              <a:rPr lang="ru-RU" dirty="0" err="1" smtClean="0"/>
              <a:t>Машуковским</a:t>
            </a:r>
            <a:r>
              <a:rPr lang="ru-RU" dirty="0" smtClean="0"/>
              <a:t>, Рыбинским сельсоветами в отношении земельных участков, отнесенных к землям сельскохозяйственного назначения, приобретенных (предоставленных) для личного подсобного хозяйства, кроме того Рыбинским сельсоветом снижена ставка в отношении в отношении прочих земельных участков.</a:t>
            </a:r>
          </a:p>
          <a:p>
            <a:r>
              <a:rPr lang="ru-RU" dirty="0" smtClean="0"/>
              <a:t>     На снижение начислений по территориям в той или иной степени повлияли</a:t>
            </a:r>
            <a:r>
              <a:rPr lang="ru-RU" baseline="0" dirty="0" smtClean="0"/>
              <a:t> </a:t>
            </a:r>
            <a:r>
              <a:rPr lang="ru-RU" dirty="0" smtClean="0"/>
              <a:t>изменения, внесенные в Налоговый кодекс РФ, согласно которым пенсионерам предоставляется право на уменьшение налоговой базы по земельному налогу на величину кадастровой стоимости 600 кв. м площади одного земельного участка начиная с налогового периода 2017 года (уплата в 2018 году). </a:t>
            </a:r>
          </a:p>
          <a:p>
            <a:r>
              <a:rPr lang="ru-RU" dirty="0" smtClean="0"/>
              <a:t>       Значительный рост начислений сложился по Енисейскому району (</a:t>
            </a:r>
            <a:r>
              <a:rPr lang="ru-RU" b="1" dirty="0" smtClean="0"/>
              <a:t>172,6%</a:t>
            </a:r>
            <a:r>
              <a:rPr lang="ru-RU" dirty="0" smtClean="0"/>
              <a:t>) в связи с переводом земель сельскохозяйственного назначения в земли под промышленное строительство, по которым установлена более высокая ставка, по Туруханскому району (</a:t>
            </a:r>
            <a:r>
              <a:rPr lang="ru-RU" b="1" dirty="0" smtClean="0"/>
              <a:t>418,9%</a:t>
            </a:r>
            <a:r>
              <a:rPr lang="ru-RU" dirty="0" smtClean="0"/>
              <a:t>) в связи с оформлением в собственность земельных участков,  раннее эти участки были в аренде.</a:t>
            </a:r>
          </a:p>
          <a:p>
            <a:r>
              <a:rPr lang="ru-RU" dirty="0" smtClean="0"/>
              <a:t>       Кроме г.Енисейска</a:t>
            </a:r>
            <a:r>
              <a:rPr lang="ru-RU" b="1" dirty="0" smtClean="0"/>
              <a:t> снижение поступлений</a:t>
            </a:r>
            <a:r>
              <a:rPr lang="ru-RU" dirty="0" smtClean="0"/>
              <a:t> земельного налога по Северной группе районов по сравнению с прошлым годом сложилось в </a:t>
            </a:r>
            <a:r>
              <a:rPr lang="ru-RU" dirty="0" err="1" smtClean="0"/>
              <a:t>Кежемском</a:t>
            </a:r>
            <a:r>
              <a:rPr lang="ru-RU" dirty="0" smtClean="0"/>
              <a:t> районе (91,9%), Пировском районе (97,7%), Эвенкийском муниципальном районе (80,5%) в связи  со снижением уровня собираемости по земельному налогу с физических лиц.</a:t>
            </a:r>
          </a:p>
          <a:p>
            <a:r>
              <a:rPr lang="ru-RU" dirty="0" smtClean="0"/>
              <a:t>Не достаточно высокий уровень собираемости сложился по г. Енисейску (</a:t>
            </a:r>
            <a:r>
              <a:rPr lang="ru-RU" b="1" dirty="0" smtClean="0"/>
              <a:t>78,9%</a:t>
            </a:r>
            <a:r>
              <a:rPr lang="ru-RU" dirty="0" smtClean="0"/>
              <a:t>).Значительная доля недоимки остается в Казачинском (</a:t>
            </a:r>
            <a:r>
              <a:rPr lang="ru-RU" b="1" dirty="0" smtClean="0"/>
              <a:t>50,9%</a:t>
            </a:r>
            <a:r>
              <a:rPr lang="ru-RU" dirty="0" smtClean="0"/>
              <a:t>), Пировском (</a:t>
            </a:r>
            <a:r>
              <a:rPr lang="ru-RU" b="1" dirty="0" smtClean="0"/>
              <a:t>59,7%</a:t>
            </a:r>
            <a:r>
              <a:rPr lang="ru-RU" dirty="0" smtClean="0"/>
              <a:t>) районах.  </a:t>
            </a:r>
          </a:p>
          <a:p>
            <a:endParaRPr lang="ru-RU" dirty="0" smtClean="0"/>
          </a:p>
          <a:p>
            <a:r>
              <a:rPr lang="ru-RU" b="1" dirty="0" smtClean="0"/>
              <a:t>Учитывая существующую недоимку по земельному налогу</a:t>
            </a:r>
            <a:r>
              <a:rPr lang="ru-RU" dirty="0" smtClean="0"/>
              <a:t>, мы видим </a:t>
            </a:r>
            <a:r>
              <a:rPr lang="ru-RU" b="1" dirty="0" smtClean="0"/>
              <a:t>необходимость организовать работу</a:t>
            </a:r>
            <a:r>
              <a:rPr lang="ru-RU" dirty="0" smtClean="0"/>
              <a:t> по следующим направлениям:</a:t>
            </a:r>
          </a:p>
          <a:p>
            <a:r>
              <a:rPr lang="ru-RU" dirty="0" smtClean="0"/>
              <a:t>- проведение земельного контроля (1 102 земельных участков не вовлечены в налоговый оборот);</a:t>
            </a:r>
          </a:p>
          <a:p>
            <a:r>
              <a:rPr lang="ru-RU" dirty="0" smtClean="0"/>
              <a:t>- системное взаимодействие с УФН и </a:t>
            </a:r>
            <a:r>
              <a:rPr lang="ru-RU" dirty="0" err="1" smtClean="0"/>
              <a:t>Росреестром</a:t>
            </a:r>
            <a:r>
              <a:rPr lang="ru-RU" dirty="0" smtClean="0"/>
              <a:t> по выявлению дополнительных резервов;</a:t>
            </a:r>
          </a:p>
          <a:p>
            <a:r>
              <a:rPr lang="ru-RU" dirty="0" smtClean="0"/>
              <a:t>- усиление работы межведомственных комиссий по снижению недоимки.</a:t>
            </a:r>
          </a:p>
          <a:p>
            <a:r>
              <a:rPr lang="ru-RU" dirty="0" smtClean="0"/>
              <a:t> 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0EB2C6-1D9C-4839-9EAB-6EC3915264B1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На данном слайде отражены  резервы по имущественным налогам.</a:t>
            </a:r>
          </a:p>
          <a:p>
            <a:r>
              <a:rPr lang="ru-RU" dirty="0" smtClean="0"/>
              <a:t>Это не вовлеченные в налоговый оборот объекты налогообложения  -  почти 42 тысячи объектов недвижимости и 1 866 земельных участка, а также недоимка. Общая расчетная величина резервов по Северной группе районов только от 2-х налогов оценивается в 188,9 </a:t>
            </a:r>
            <a:r>
              <a:rPr lang="ru-RU" dirty="0" err="1" smtClean="0"/>
              <a:t>млн</a:t>
            </a:r>
            <a:r>
              <a:rPr lang="ru-RU" dirty="0" smtClean="0"/>
              <a:t> рублей, что в целом в расчете на 1 жителя дополнительно </a:t>
            </a:r>
            <a:r>
              <a:rPr lang="ru-RU" smtClean="0"/>
              <a:t>составляет 416 </a:t>
            </a:r>
            <a:r>
              <a:rPr lang="ru-RU" dirty="0" smtClean="0"/>
              <a:t>рубля.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C412C7-4920-44FF-87F0-BF7418BB5799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smtClean="0"/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C10EB-CE9D-42E5-BA2A-F8E7FD266E3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DE63D0-4613-4CB7-B491-3E14D5209578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29325" cy="5721350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lvl="0"/>
            <a:endParaRPr lang="ru-RU" noProof="0" dirty="0" smtClean="0"/>
          </a:p>
        </p:txBody>
      </p:sp>
    </p:spTree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lvl="0"/>
            <a:endParaRPr lang="ru-RU" noProof="0" dirty="0" smtClean="0"/>
          </a:p>
        </p:txBody>
      </p:sp>
    </p:spTree>
  </p:cSld>
  <p:clrMapOvr>
    <a:masterClrMapping/>
  </p:clrMapOvr>
  <p:transition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04813"/>
            <a:ext cx="8240713" cy="572135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404813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476821"/>
            <a:ext cx="8229600" cy="64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60432" y="4462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67564BA-5193-4F5A-B2B8-8046D5528952}" type="slidenum">
              <a:rPr lang="ru-RU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90" name="Picture 6" descr="http://krasikc-apk.ru/wp-content/uploads/2013/11/%D0%93%D0%B5%D1%80%D0%B1-245x300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1536" y="36000"/>
            <a:ext cx="294000" cy="360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95536" y="86435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ru-RU" sz="1000" b="0" i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финансов Красноярского края </a:t>
            </a:r>
            <a:endParaRPr lang="ru-RU" sz="1000" b="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transition>
    <p:push dir="u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_ch\Desktop\КК Север заливка.pn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" y="1076238"/>
            <a:ext cx="2699792" cy="56284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79712" y="4437112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Ассоциация глав местного самоуправления 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«Север»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556792"/>
            <a:ext cx="74523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 наращивании налогового потенциала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 совершенствовании механизмов управления доходами местных бюджетов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1" y="6041607"/>
            <a:ext cx="620370" cy="63209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77FBC3-6554-4EE8-8FCC-86F06D2FFD3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323357" y="620643"/>
            <a:ext cx="8989882" cy="979660"/>
          </a:xfrm>
        </p:spPr>
        <p:txBody>
          <a:bodyPr/>
          <a:lstStyle/>
          <a:p>
            <a:pPr algn="ctr">
              <a:lnSpc>
                <a:spcPts val="2739"/>
              </a:lnSpc>
            </a:pPr>
            <a:r>
              <a:rPr lang="ru-RU" sz="1900" dirty="0" smtClean="0"/>
              <a:t>Задолженность государственных и муниципальных служащих по имущественным налогам по группе районов «Север» на 01.02.2019, </a:t>
            </a:r>
            <a:br>
              <a:rPr lang="ru-RU" sz="1900" dirty="0" smtClean="0"/>
            </a:br>
            <a:r>
              <a:rPr lang="ru-RU" sz="1900" dirty="0" smtClean="0"/>
              <a:t>                                                                                                                         </a:t>
            </a:r>
            <a:r>
              <a:rPr lang="ru-RU" sz="1600" dirty="0" smtClean="0"/>
              <a:t>рублей 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/>
              <a:t> </a:t>
            </a:r>
            <a:r>
              <a:rPr lang="ru-RU" sz="1900" dirty="0" smtClean="0"/>
              <a:t>                                                               </a:t>
            </a: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4059767"/>
              </p:ext>
            </p:extLst>
          </p:nvPr>
        </p:nvGraphicFramePr>
        <p:xfrm>
          <a:off x="446506" y="1528709"/>
          <a:ext cx="7881540" cy="5381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047"/>
                <a:gridCol w="1293065"/>
                <a:gridCol w="2832428"/>
              </a:tblGrid>
              <a:tr h="749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работодателя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73" marR="54373" marT="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сотрудников-должников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73" marR="54373" marT="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Сумма задолженности сотрудников по имущественным налогам  по состоянию на </a:t>
                      </a:r>
                      <a:r>
                        <a:rPr lang="ru-RU" sz="1500" dirty="0" smtClean="0">
                          <a:effectLst/>
                        </a:rPr>
                        <a:t>01.02.2019 г. (</a:t>
                      </a:r>
                      <a:r>
                        <a:rPr lang="ru-RU" sz="1600" dirty="0" smtClean="0">
                          <a:effectLst/>
                        </a:rPr>
                        <a:t>руб.</a:t>
                      </a:r>
                      <a:r>
                        <a:rPr lang="ru-RU" sz="1500" dirty="0" smtClean="0">
                          <a:effectLst/>
                        </a:rPr>
                        <a:t>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373" marR="54373" marT="0" marB="0" anchor="ctr">
                    <a:solidFill>
                      <a:srgbClr val="000099"/>
                    </a:solidFill>
                  </a:tcPr>
                </a:tc>
              </a:tr>
              <a:tr h="380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Эвенкийского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52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157 </a:t>
                      </a:r>
                      <a:r>
                        <a:rPr lang="ru-RU" sz="1300" b="1" dirty="0" smtClean="0">
                          <a:effectLst/>
                          <a:latin typeface="Arial"/>
                          <a:ea typeface="Times New Roman"/>
                        </a:rPr>
                        <a:t>414.54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effectLst/>
                          <a:latin typeface="Arial"/>
                          <a:ea typeface="Times New Roman"/>
                        </a:rPr>
                        <a:t>(1,3% всей задолженности)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86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г. Норильска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46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80 373.13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437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Таймырского Долгано-Ненецкого муниципального района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36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74 479.48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58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Туруханского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29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62 311.72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61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г. </a:t>
                      </a:r>
                      <a:r>
                        <a:rPr lang="ru-RU" sz="1300" dirty="0" err="1">
                          <a:effectLst/>
                          <a:latin typeface="Arial"/>
                          <a:ea typeface="Times New Roman"/>
                        </a:rPr>
                        <a:t>Лесосибирска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20 627.14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66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Енисейского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28 566.24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69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</a:t>
                      </a:r>
                      <a:r>
                        <a:rPr lang="ru-RU" sz="1300" dirty="0" err="1">
                          <a:effectLst/>
                          <a:latin typeface="Arial"/>
                          <a:ea typeface="Times New Roman"/>
                        </a:rPr>
                        <a:t>Богучанского</a:t>
                      </a: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64 147.45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5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</a:t>
                      </a:r>
                      <a:r>
                        <a:rPr lang="ru-RU" sz="1300" dirty="0" err="1">
                          <a:effectLst/>
                          <a:latin typeface="Arial"/>
                          <a:ea typeface="Times New Roman"/>
                        </a:rPr>
                        <a:t>Мотыгинского</a:t>
                      </a: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14 496.88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78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Северо-Енисейского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8 889.65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54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г. Енисейска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6 334.09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67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Казачинского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10 422.20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61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</a:t>
                      </a:r>
                      <a:r>
                        <a:rPr lang="ru-RU" sz="1300" dirty="0" err="1">
                          <a:effectLst/>
                          <a:latin typeface="Arial"/>
                          <a:ea typeface="Times New Roman"/>
                        </a:rPr>
                        <a:t>Кежемского</a:t>
                      </a: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15 816.41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266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</a:rPr>
                        <a:t>Администрация Пировского района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Arial"/>
                          <a:ea typeface="Times New Roman"/>
                        </a:rPr>
                        <a:t>5 614.20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  <a:tr h="360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</a:rPr>
                        <a:t>Общий итог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/>
                          <a:ea typeface="Times New Roman"/>
                        </a:rPr>
                        <a:t>299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/>
                          <a:ea typeface="Times New Roman"/>
                        </a:rPr>
                        <a:t>549 </a:t>
                      </a:r>
                      <a:r>
                        <a:rPr lang="ru-RU" sz="1500" b="1" dirty="0" smtClean="0">
                          <a:effectLst/>
                          <a:latin typeface="Arial"/>
                          <a:ea typeface="Times New Roman"/>
                        </a:rPr>
                        <a:t>493.13 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3" marR="5864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359270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356659"/>
            <a:ext cx="914400" cy="1219200"/>
          </a:xfrm>
          <a:prstGeom prst="rect">
            <a:avLst/>
          </a:prstGeom>
        </p:spPr>
        <p:txBody>
          <a:bodyPr vert="horz" wrap="none" lIns="104274" tIns="52137" rIns="104274" bIns="52137" rtlCol="0" anchor="ctr">
            <a:normAutofit/>
          </a:bodyPr>
          <a:lstStyle/>
          <a:p>
            <a:pPr defTabSz="1042743">
              <a:spcBef>
                <a:spcPct val="0"/>
              </a:spcBef>
            </a:pPr>
            <a:endParaRPr lang="ru-RU" sz="3200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F:\Новая папка\Новая папка\Буфер обмена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4" y="1288675"/>
            <a:ext cx="5328591" cy="523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0" y="164637"/>
            <a:ext cx="8892480" cy="105611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6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23" tIns="40062" rIns="80123" bIns="40062" anchor="ctr"/>
          <a:lstStyle/>
          <a:p>
            <a:pPr defTabSz="913965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НОВЫЙ «ЛИЧНЫЙ КАБИНЕТ ДЛЯ ФИЗИЧЕСКИХ ЛИЦ»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1" y="6041607"/>
            <a:ext cx="620370" cy="63209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77FBC3-6554-4EE8-8FCC-86F06D2FFD3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ÐÐ°ÑÑÐ¸Ð½ÐºÐ¸ Ð¿Ð¾ Ð·Ð°Ð¿ÑÐ¾ÑÑ ÐºÐ°ÑÑÐ¸Ð½ÐºÐ¸ ÑÐ¸ÑÐ»ÐµÐ½Ð½Ð¾ÑÑÑ Ð½Ð°ÑÐµÐ»ÐµÐ½Ð¸Ñ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4868863"/>
            <a:ext cx="24114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03238" y="476250"/>
            <a:ext cx="8640762" cy="431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kern="1200" dirty="0" smtClean="0">
                <a:solidFill>
                  <a:schemeClr val="tx1"/>
                </a:solidFill>
                <a:latin typeface="+mn-lt"/>
              </a:rPr>
              <a:t>Резервы по НИФЛ и земельному налогу</a:t>
            </a:r>
          </a:p>
        </p:txBody>
      </p:sp>
      <p:grpSp>
        <p:nvGrpSpPr>
          <p:cNvPr id="2" name="Группа 62"/>
          <p:cNvGrpSpPr>
            <a:grpSpLocks/>
          </p:cNvGrpSpPr>
          <p:nvPr/>
        </p:nvGrpSpPr>
        <p:grpSpPr bwMode="auto">
          <a:xfrm rot="10800000" flipH="1">
            <a:off x="2616200" y="1292225"/>
            <a:ext cx="987425" cy="1123950"/>
            <a:chOff x="1663426" y="1439693"/>
            <a:chExt cx="987373" cy="1125167"/>
          </a:xfrm>
        </p:grpSpPr>
        <p:sp>
          <p:nvSpPr>
            <p:cNvPr id="22" name="Нашивка 21"/>
            <p:cNvSpPr/>
            <p:nvPr/>
          </p:nvSpPr>
          <p:spPr>
            <a:xfrm>
              <a:off x="2041231" y="1657415"/>
              <a:ext cx="288910" cy="696078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Нашивка 22"/>
            <p:cNvSpPr/>
            <p:nvPr/>
          </p:nvSpPr>
          <p:spPr>
            <a:xfrm>
              <a:off x="2138064" y="1662184"/>
              <a:ext cx="287322" cy="696078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Нашивка 23"/>
            <p:cNvSpPr/>
            <p:nvPr/>
          </p:nvSpPr>
          <p:spPr>
            <a:xfrm>
              <a:off x="2244420" y="1655827"/>
              <a:ext cx="287323" cy="696078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Нашивка 24"/>
            <p:cNvSpPr/>
            <p:nvPr/>
          </p:nvSpPr>
          <p:spPr>
            <a:xfrm>
              <a:off x="2361889" y="1662184"/>
              <a:ext cx="287323" cy="69448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663426" y="1442871"/>
              <a:ext cx="914352" cy="262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709462" y="2305817"/>
              <a:ext cx="914352" cy="2622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294" name="Прямоугольник 27"/>
          <p:cNvSpPr>
            <a:spLocks noChangeArrowheads="1"/>
          </p:cNvSpPr>
          <p:nvPr/>
        </p:nvSpPr>
        <p:spPr bwMode="auto">
          <a:xfrm>
            <a:off x="3667125" y="1484313"/>
            <a:ext cx="3816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Введены в эксплуатацию после 01.01.2013, не имеют инвентаризационной стоимости</a:t>
            </a:r>
          </a:p>
        </p:txBody>
      </p:sp>
      <p:sp>
        <p:nvSpPr>
          <p:cNvPr id="12295" name="Прямоугольник 31"/>
          <p:cNvSpPr>
            <a:spLocks noChangeArrowheads="1"/>
          </p:cNvSpPr>
          <p:nvPr/>
        </p:nvSpPr>
        <p:spPr bwMode="auto">
          <a:xfrm>
            <a:off x="714375" y="1484313"/>
            <a:ext cx="2357438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Количество объектов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не включенных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налоговый оборот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1300" y="1409700"/>
            <a:ext cx="476250" cy="908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Century Gothic" pitchFamily="34" charset="0"/>
                <a:ea typeface="Gulim" pitchFamily="34" charset="-127"/>
              </a:rPr>
              <a:t>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1300" y="2414588"/>
            <a:ext cx="476250" cy="9064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  <a:ea typeface="Gulim" pitchFamily="34" charset="-127"/>
              </a:rPr>
              <a:t>2</a:t>
            </a:r>
            <a:endParaRPr lang="ru-RU" sz="2800" b="1" dirty="0">
              <a:solidFill>
                <a:schemeClr val="bg1"/>
              </a:solidFill>
              <a:latin typeface="Century Gothic" pitchFamily="34" charset="0"/>
              <a:ea typeface="Gulim" pitchFamily="34" charset="-127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1300" y="3435350"/>
            <a:ext cx="476250" cy="908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  <a:ea typeface="Gulim" pitchFamily="34" charset="-127"/>
              </a:rPr>
              <a:t>3</a:t>
            </a:r>
            <a:endParaRPr lang="ru-RU" sz="2800" b="1" dirty="0">
              <a:solidFill>
                <a:schemeClr val="bg1"/>
              </a:solidFill>
              <a:latin typeface="Century Gothic" pitchFamily="34" charset="0"/>
              <a:ea typeface="Gulim" pitchFamily="34" charset="-127"/>
            </a:endParaRPr>
          </a:p>
        </p:txBody>
      </p:sp>
      <p:sp>
        <p:nvSpPr>
          <p:cNvPr id="12299" name="Прямоугольник 36"/>
          <p:cNvSpPr>
            <a:spLocks noChangeArrowheads="1"/>
          </p:cNvSpPr>
          <p:nvPr/>
        </p:nvSpPr>
        <p:spPr bwMode="auto">
          <a:xfrm>
            <a:off x="739775" y="2393950"/>
            <a:ext cx="235743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Количество земельных участков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не включенных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налоговый оборот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Прямоугольник 37"/>
          <p:cNvSpPr>
            <a:spLocks noChangeArrowheads="1"/>
          </p:cNvSpPr>
          <p:nvPr/>
        </p:nvSpPr>
        <p:spPr bwMode="auto">
          <a:xfrm>
            <a:off x="714375" y="3500438"/>
            <a:ext cx="23574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Недоимка,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млн рублей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62"/>
          <p:cNvGrpSpPr>
            <a:grpSpLocks/>
          </p:cNvGrpSpPr>
          <p:nvPr/>
        </p:nvGrpSpPr>
        <p:grpSpPr bwMode="auto">
          <a:xfrm rot="10800000" flipH="1">
            <a:off x="2659063" y="2349500"/>
            <a:ext cx="987425" cy="1123950"/>
            <a:chOff x="1663426" y="1439693"/>
            <a:chExt cx="987373" cy="1125167"/>
          </a:xfrm>
        </p:grpSpPr>
        <p:sp>
          <p:nvSpPr>
            <p:cNvPr id="41" name="Нашивка 40"/>
            <p:cNvSpPr/>
            <p:nvPr/>
          </p:nvSpPr>
          <p:spPr>
            <a:xfrm>
              <a:off x="2041231" y="1657415"/>
              <a:ext cx="288910" cy="696078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Нашивка 41"/>
            <p:cNvSpPr/>
            <p:nvPr/>
          </p:nvSpPr>
          <p:spPr>
            <a:xfrm>
              <a:off x="2138063" y="1662184"/>
              <a:ext cx="287323" cy="696078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Нашивка 42"/>
            <p:cNvSpPr/>
            <p:nvPr/>
          </p:nvSpPr>
          <p:spPr>
            <a:xfrm>
              <a:off x="2244420" y="1655827"/>
              <a:ext cx="287322" cy="696078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Нашивка 43"/>
            <p:cNvSpPr/>
            <p:nvPr/>
          </p:nvSpPr>
          <p:spPr>
            <a:xfrm>
              <a:off x="2361889" y="1662184"/>
              <a:ext cx="287322" cy="694488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663426" y="1442871"/>
              <a:ext cx="914352" cy="262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709461" y="2305817"/>
              <a:ext cx="914352" cy="2622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62"/>
          <p:cNvGrpSpPr>
            <a:grpSpLocks/>
          </p:cNvGrpSpPr>
          <p:nvPr/>
        </p:nvGrpSpPr>
        <p:grpSpPr bwMode="auto">
          <a:xfrm rot="10800000" flipH="1">
            <a:off x="2643188" y="3371850"/>
            <a:ext cx="987425" cy="1123950"/>
            <a:chOff x="1663426" y="1439693"/>
            <a:chExt cx="987373" cy="1125167"/>
          </a:xfrm>
        </p:grpSpPr>
        <p:sp>
          <p:nvSpPr>
            <p:cNvPr id="48" name="Нашивка 47"/>
            <p:cNvSpPr/>
            <p:nvPr/>
          </p:nvSpPr>
          <p:spPr>
            <a:xfrm>
              <a:off x="2041231" y="1657415"/>
              <a:ext cx="288910" cy="696078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Нашивка 48"/>
            <p:cNvSpPr/>
            <p:nvPr/>
          </p:nvSpPr>
          <p:spPr>
            <a:xfrm>
              <a:off x="2138063" y="1662184"/>
              <a:ext cx="287323" cy="696078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Нашивка 49"/>
            <p:cNvSpPr/>
            <p:nvPr/>
          </p:nvSpPr>
          <p:spPr>
            <a:xfrm>
              <a:off x="2244420" y="1654237"/>
              <a:ext cx="287322" cy="696078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Нашивка 50"/>
            <p:cNvSpPr/>
            <p:nvPr/>
          </p:nvSpPr>
          <p:spPr>
            <a:xfrm>
              <a:off x="2361889" y="1660594"/>
              <a:ext cx="287322" cy="694489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1663426" y="1442871"/>
              <a:ext cx="914352" cy="262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709461" y="2305817"/>
              <a:ext cx="914352" cy="2622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 flipH="1" flipV="1">
            <a:off x="219075" y="2368550"/>
            <a:ext cx="7488238" cy="0"/>
          </a:xfrm>
          <a:prstGeom prst="line">
            <a:avLst/>
          </a:prstGeom>
          <a:ln w="19050">
            <a:solidFill>
              <a:schemeClr val="accent1"/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219075" y="3381375"/>
            <a:ext cx="7488238" cy="0"/>
          </a:xfrm>
          <a:prstGeom prst="line">
            <a:avLst/>
          </a:prstGeom>
          <a:ln w="19050">
            <a:solidFill>
              <a:schemeClr val="accent1"/>
            </a:solidFill>
            <a:prstDash val="lg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авая фигурная скобка 55"/>
          <p:cNvSpPr/>
          <p:nvPr/>
        </p:nvSpPr>
        <p:spPr>
          <a:xfrm>
            <a:off x="7866063" y="1425575"/>
            <a:ext cx="122237" cy="2867025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06" name="Прямоугольник 56"/>
          <p:cNvSpPr>
            <a:spLocks noChangeArrowheads="1"/>
          </p:cNvSpPr>
          <p:nvPr/>
        </p:nvSpPr>
        <p:spPr bwMode="auto">
          <a:xfrm>
            <a:off x="7988300" y="2348880"/>
            <a:ext cx="1155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188,9</a:t>
            </a:r>
            <a:endParaRPr lang="ru-RU" sz="2400" b="1" dirty="0">
              <a:solidFill>
                <a:srgbClr val="C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ru-RU" sz="1600" b="1" dirty="0" err="1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млн</a:t>
            </a:r>
            <a:endParaRPr lang="ru-RU" sz="1600" b="1" dirty="0">
              <a:solidFill>
                <a:srgbClr val="C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рублей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8333581" y="4526757"/>
            <a:ext cx="252413" cy="0"/>
          </a:xfrm>
          <a:prstGeom prst="line">
            <a:avLst/>
          </a:prstGeom>
          <a:ln w="28575">
            <a:solidFill>
              <a:srgbClr val="C0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1192213" y="4652963"/>
            <a:ext cx="7340600" cy="0"/>
          </a:xfrm>
          <a:prstGeom prst="line">
            <a:avLst/>
          </a:prstGeom>
          <a:ln w="28575">
            <a:solidFill>
              <a:srgbClr val="C0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908175" y="4652963"/>
            <a:ext cx="0" cy="431800"/>
          </a:xfrm>
          <a:prstGeom prst="line">
            <a:avLst/>
          </a:prstGeom>
          <a:ln w="2857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6762750" y="1484313"/>
            <a:ext cx="1008063" cy="792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41 974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объектов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1" name="Прямоугольник 108"/>
          <p:cNvSpPr>
            <a:spLocks noChangeArrowheads="1"/>
          </p:cNvSpPr>
          <p:nvPr/>
        </p:nvSpPr>
        <p:spPr bwMode="auto">
          <a:xfrm>
            <a:off x="3738563" y="2565400"/>
            <a:ext cx="3816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Не установлена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кадастровая стоимость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6762750" y="2492375"/>
            <a:ext cx="1008063" cy="792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1 866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объектов</a:t>
            </a:r>
          </a:p>
        </p:txBody>
      </p:sp>
      <p:sp>
        <p:nvSpPr>
          <p:cNvPr id="12313" name="Прямоугольник 110"/>
          <p:cNvSpPr>
            <a:spLocks noChangeArrowheads="1"/>
          </p:cNvSpPr>
          <p:nvPr/>
        </p:nvSpPr>
        <p:spPr bwMode="auto">
          <a:xfrm>
            <a:off x="3738563" y="3573463"/>
            <a:ext cx="3816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По земельному налогу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По НИФЛ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6762750" y="3500438"/>
            <a:ext cx="1008063" cy="360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23,3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762750" y="3933825"/>
            <a:ext cx="1008063" cy="358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138,9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68313" y="5157788"/>
            <a:ext cx="2903537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северной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районов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454 499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человек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364163" y="5229225"/>
            <a:ext cx="310673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Потенциально возможный к получению доход в расчете  </a:t>
            </a:r>
          </a:p>
          <a:p>
            <a:pPr algn="ctr"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жителя 416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рубля</a:t>
            </a: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6372225" y="4652963"/>
            <a:ext cx="0" cy="431800"/>
          </a:xfrm>
          <a:prstGeom prst="line">
            <a:avLst/>
          </a:prstGeom>
          <a:ln w="28575">
            <a:solidFill>
              <a:srgbClr val="C0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56984" cy="43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b="1" dirty="0" smtClean="0"/>
              <a:t>Земельные участки без кадастровой стоимости по состоянию на 01.01.2019</a:t>
            </a:r>
          </a:p>
          <a:p>
            <a:pPr>
              <a:defRPr/>
            </a:pPr>
            <a:r>
              <a:rPr lang="ru-RU" b="1" dirty="0" smtClean="0"/>
              <a:t>(ассоциация северных территорий)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1340768"/>
          <a:ext cx="8280919" cy="525268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584176"/>
                <a:gridCol w="1296144"/>
                <a:gridCol w="1224136"/>
                <a:gridCol w="1080120"/>
                <a:gridCol w="805495"/>
                <a:gridCol w="1203454"/>
                <a:gridCol w="1087394"/>
              </a:tblGrid>
              <a:tr h="12277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МО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Категория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 (или) вид разрешенного использования не установлены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Вид разрешенного использования неоднозначный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Отсутствие утвержденного значения</a:t>
                      </a:r>
                      <a:r>
                        <a:rPr lang="ru-RU" sz="1000" b="1" baseline="0" dirty="0" smtClean="0">
                          <a:latin typeface="+mn-lt"/>
                        </a:rPr>
                        <a:t> УПКС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Земли запаса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Отсутствие утвержденного минимального и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(или) среднего значения УПКС земель промышленности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Итого земельных участков без кадастровой стоимости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41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1 866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Енисейский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64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г. Норильск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Таймыр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Эвенкия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Мотыгинский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район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Туруханский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г.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Лесосибирск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Кежемский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г. Енисейск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776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Северо-Енисейский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Казачинский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Богучанский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91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Пировский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2" name="Picture 2" descr="C:\Users\al_ch\Desktop\КК Север заливка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187624" y="1268760"/>
            <a:ext cx="720080" cy="1560173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4650" y="404813"/>
            <a:ext cx="86407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latin typeface="+mn-lt"/>
                <a:ea typeface="+mj-ea"/>
                <a:cs typeface="+mj-cs"/>
              </a:rPr>
              <a:t>Арендная плата за землю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971550" y="1341438"/>
          <a:ext cx="7455895" cy="188637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890019"/>
                <a:gridCol w="890019"/>
                <a:gridCol w="890019"/>
                <a:gridCol w="890019"/>
                <a:gridCol w="1186692"/>
                <a:gridCol w="929089"/>
                <a:gridCol w="890019"/>
                <a:gridCol w="890019"/>
              </a:tblGrid>
              <a:tr h="288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Начислено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 2018</a:t>
                      </a: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Собираемость, %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Задолженность</a:t>
                      </a: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aseline="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aseline="0" dirty="0" smtClean="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b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факте, %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7737"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Красноярский край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</a:tr>
              <a:tr h="28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93,7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2 465,6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90,9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7737"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 северной группе районов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1 103,1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102,2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1 025,90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90,2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107,5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233,2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113,8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45" name="TextBox 6"/>
          <p:cNvSpPr txBox="1">
            <a:spLocks noChangeArrowheads="1"/>
          </p:cNvSpPr>
          <p:nvPr/>
        </p:nvSpPr>
        <p:spPr bwMode="auto">
          <a:xfrm>
            <a:off x="971550" y="976313"/>
            <a:ext cx="1012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млн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84888" y="976313"/>
            <a:ext cx="2303462" cy="287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в структуре доходов –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7,5%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827088" y="1263650"/>
            <a:ext cx="0" cy="20875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900113" y="1263650"/>
            <a:ext cx="0" cy="20875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47664" y="3356992"/>
            <a:ext cx="2016125" cy="523875"/>
          </a:xfrm>
          <a:prstGeom prst="rect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Снижение доходов от арендной платы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1920" y="3356992"/>
            <a:ext cx="2016125" cy="523875"/>
          </a:xfrm>
          <a:prstGeom prst="rect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Рост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задолженности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683568" y="3356992"/>
            <a:ext cx="720725" cy="674688"/>
            <a:chOff x="111570" y="3241994"/>
            <a:chExt cx="838800" cy="838800"/>
          </a:xfrm>
        </p:grpSpPr>
        <p:sp>
          <p:nvSpPr>
            <p:cNvPr id="21" name="Овал 20"/>
            <p:cNvSpPr/>
            <p:nvPr/>
          </p:nvSpPr>
          <p:spPr>
            <a:xfrm>
              <a:off x="111570" y="3241994"/>
              <a:ext cx="838800" cy="838800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Garamond" pitchFamily="18" charset="0"/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27737" y="3461069"/>
              <a:ext cx="395381" cy="396702"/>
            </a:xfrm>
            <a:prstGeom prst="line">
              <a:avLst/>
            </a:prstGeom>
            <a:ln w="127000" cap="rnd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329584" y="3463042"/>
              <a:ext cx="397230" cy="396703"/>
            </a:xfrm>
            <a:prstGeom prst="line">
              <a:avLst/>
            </a:prstGeom>
            <a:ln w="127000" cap="rnd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156176" y="3356992"/>
            <a:ext cx="2016125" cy="523875"/>
          </a:xfrm>
          <a:prstGeom prst="rect">
            <a:avLst/>
          </a:prstGeom>
          <a:solidFill>
            <a:schemeClr val="tx2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Доля задолженности в доходах </a:t>
            </a:r>
            <a:r>
              <a:rPr lang="en-US" sz="14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&gt;</a:t>
            </a: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 50%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6021288"/>
            <a:ext cx="7920880" cy="719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Задолженность в МО на 01.01.2019 </a:t>
            </a:r>
            <a:r>
              <a:rPr lang="ru-RU" sz="16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 Narrow" pitchFamily="34" charset="0"/>
              </a:rPr>
              <a:t>– </a:t>
            </a:r>
            <a:r>
              <a:rPr lang="ru-RU" sz="1600" dirty="0" smtClean="0">
                <a:solidFill>
                  <a:srgbClr val="FF0000"/>
                </a:solidFill>
                <a:latin typeface="Arial Narrow" pitchFamily="34" charset="0"/>
              </a:rPr>
              <a:t>233,2 </a:t>
            </a:r>
            <a:r>
              <a:rPr lang="ru-RU" sz="1600" dirty="0">
                <a:solidFill>
                  <a:srgbClr val="FF0000"/>
                </a:solidFill>
                <a:latin typeface="Arial Narrow" pitchFamily="34" charset="0"/>
              </a:rPr>
              <a:t>млн рублей или </a:t>
            </a:r>
            <a:r>
              <a:rPr lang="ru-RU" sz="1600" dirty="0" smtClean="0">
                <a:solidFill>
                  <a:srgbClr val="FF0000"/>
                </a:solidFill>
                <a:latin typeface="Arial Narrow" pitchFamily="34" charset="0"/>
              </a:rPr>
              <a:t>21,1% </a:t>
            </a: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от объема доходов местных бюджетов от аренды земли, в разрезе МО – варьируется 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 от</a:t>
            </a:r>
            <a:r>
              <a:rPr lang="ru-RU" sz="16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Arial Narrow" pitchFamily="34" charset="0"/>
              </a:rPr>
              <a:t>3,8% </a:t>
            </a:r>
            <a:r>
              <a:rPr lang="ru-RU" sz="1600" dirty="0">
                <a:solidFill>
                  <a:srgbClr val="FF0000"/>
                </a:solidFill>
                <a:latin typeface="Arial Narrow" pitchFamily="34" charset="0"/>
              </a:rPr>
              <a:t>до </a:t>
            </a:r>
            <a:r>
              <a:rPr lang="ru-RU" sz="1600" dirty="0" smtClean="0">
                <a:solidFill>
                  <a:srgbClr val="FF0000"/>
                </a:solidFill>
                <a:latin typeface="Arial Narrow" pitchFamily="34" charset="0"/>
              </a:rPr>
              <a:t>131,2%</a:t>
            </a:r>
            <a:endParaRPr lang="ru-RU" sz="1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043608" y="4005064"/>
          <a:ext cx="2736453" cy="109537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736453"/>
              </a:tblGrid>
              <a:tr h="17281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Туруханский   –     </a:t>
                      </a:r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(37,8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руб.)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Мотыгинский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 –     </a:t>
                      </a:r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(27,5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руб.)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Северо-Енисейский –</a:t>
                      </a:r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(6,7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400" b="0" i="0" u="none" strike="noStrike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руб.)</a:t>
                      </a:r>
                      <a:endParaRPr lang="ru-RU" sz="1400" b="0" i="0" u="none" strike="noStrike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г. Норильск  –     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(3,5 </a:t>
                      </a:r>
                      <a:r>
                        <a:rPr lang="ru-RU" sz="1400" b="0" i="0" u="none" strike="noStrike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млн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 руб.)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851920" y="3861048"/>
          <a:ext cx="2160240" cy="20802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60240"/>
              </a:tblGrid>
              <a:tr h="2520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Туруханский   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184,4%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Кежемский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143,6%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latin typeface="Garamond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Таймыр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136,6%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latin typeface="Garamond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г. </a:t>
                      </a:r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Лесосибирск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  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134,1%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Мотыгинский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 – 123,4%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73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Казачинский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115,6% 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latin typeface="Garamond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Северо-Енисейский– 115,2%</a:t>
                      </a: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г. Енисейск  - 106,3%</a:t>
                      </a:r>
                    </a:p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Богучанский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– 104,4%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latin typeface="Garamond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6156176" y="4005064"/>
          <a:ext cx="2160240" cy="173288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60240"/>
              </a:tblGrid>
              <a:tr h="23936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г.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Енисейск   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131,2%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Мотыгинский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   – 120,9%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025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Богучанский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04040"/>
                          </a:solidFill>
                          <a:latin typeface="Garamond"/>
                        </a:rPr>
                        <a:t>– 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105,9%</a:t>
                      </a:r>
                    </a:p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Эвенкия – 104,1%</a:t>
                      </a:r>
                    </a:p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г. </a:t>
                      </a:r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Лесосибирск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 – 88,2%</a:t>
                      </a:r>
                    </a:p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Енисейский    – 77,8% </a:t>
                      </a:r>
                    </a:p>
                    <a:p>
                      <a:pPr algn="l" rtl="0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latin typeface="Garamond"/>
                        </a:rPr>
                        <a:t>Казачинский</a:t>
                      </a:r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latin typeface="Garamond"/>
                        </a:rPr>
                        <a:t> – 72,3% 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latin typeface="Garamond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362"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609" y="404664"/>
            <a:ext cx="8640887" cy="43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 smtClean="0"/>
              <a:t>Оценка эффективности деятельности ОМС за 2018 год</a:t>
            </a:r>
            <a:endParaRPr lang="ru-RU" sz="20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4149080"/>
          <a:ext cx="8424937" cy="2535755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3384376"/>
                <a:gridCol w="2952328"/>
                <a:gridCol w="1077240"/>
                <a:gridCol w="1010993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Рейтинг и показатели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оценки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Красноярский 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край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Северная группа районов</a:t>
                      </a:r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10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Р1. </a:t>
                      </a:r>
                      <a:r>
                        <a:rPr lang="ru-RU" alt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Актуализация ФИАС и ГАР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неотработанных адресных сведений об объектах недвижимости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11,0%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14,6%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Р2. </a:t>
                      </a:r>
                      <a:r>
                        <a:rPr lang="ru-RU" alt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Уточнение сведений в ЕГРН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земельных  участков без кадастровой стоимости</a:t>
                      </a:r>
                      <a:endParaRPr lang="ru-RU" sz="12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0,9%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0,7%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4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Р3. </a:t>
                      </a:r>
                      <a:r>
                        <a:rPr lang="ru-RU" alt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Земельный контроль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проведенных проверок, осмотров</a:t>
                      </a:r>
                      <a:endParaRPr lang="ru-RU" sz="12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0,2%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0,2%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0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Р4. </a:t>
                      </a:r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Снижение неформальной</a:t>
                      </a:r>
                      <a:r>
                        <a:rPr lang="ru-RU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занятости</a:t>
                      </a:r>
                      <a:endParaRPr lang="ru-RU" alt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выполнения плана по снижению неформальной занятости</a:t>
                      </a:r>
                      <a:endParaRPr lang="ru-RU" sz="12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116,5%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FF0000"/>
                          </a:solidFill>
                        </a:rPr>
                        <a:t>139,7%</a:t>
                      </a:r>
                      <a:endParaRPr lang="ru-RU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95736" y="980728"/>
          <a:ext cx="5688634" cy="309634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828285"/>
                <a:gridCol w="731315"/>
                <a:gridCol w="731315"/>
                <a:gridCol w="731315"/>
                <a:gridCol w="731315"/>
                <a:gridCol w="935089"/>
              </a:tblGrid>
              <a:tr h="41284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</a:t>
                      </a:r>
                      <a:endParaRPr lang="ru-RU" sz="13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Р1</a:t>
                      </a:r>
                      <a:endParaRPr lang="ru-RU" sz="13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Р2</a:t>
                      </a:r>
                      <a:endParaRPr lang="ru-RU" sz="13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Р3</a:t>
                      </a:r>
                      <a:endParaRPr lang="ru-RU" sz="13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 4</a:t>
                      </a:r>
                      <a:endParaRPr lang="ru-RU" sz="13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Общий рейтинг</a:t>
                      </a:r>
                      <a:endParaRPr lang="ru-RU" sz="13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+mn-lt"/>
                        </a:rPr>
                        <a:t>Пировский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25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9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2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г.Енисейск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8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8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Северо-Енисейский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45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37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7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15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г.Норильск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57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17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Эвенкия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58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35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7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22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+mn-lt"/>
                        </a:rPr>
                        <a:t>г.Лесосибирск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37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26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+mn-lt"/>
                        </a:rPr>
                        <a:t>Казачинский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19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31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+mn-lt"/>
                        </a:rPr>
                        <a:t>Богучанский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48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10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49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40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Енисейский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61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19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41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+mn-lt"/>
                        </a:rPr>
                        <a:t>Мотыгинский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50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20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44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Туруханский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17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46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Таймыр</a:t>
                      </a:r>
                      <a:endParaRPr lang="ru-RU" sz="13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15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34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50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47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423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+mn-lt"/>
                        </a:rPr>
                        <a:t>Кежемский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108000" marR="10800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53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48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46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+mn-lt"/>
                        </a:rPr>
                        <a:t>52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108000" marR="108000" marT="0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44" name="Прямоугольник 743"/>
          <p:cNvSpPr/>
          <p:nvPr/>
        </p:nvSpPr>
        <p:spPr>
          <a:xfrm>
            <a:off x="251520" y="1268760"/>
            <a:ext cx="1656184" cy="1656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9" name="Прямая соединительная линия 748"/>
          <p:cNvCxnSpPr/>
          <p:nvPr/>
        </p:nvCxnSpPr>
        <p:spPr>
          <a:xfrm>
            <a:off x="395536" y="4221088"/>
            <a:ext cx="8640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" name="Прямая соединительная линия 749"/>
          <p:cNvCxnSpPr/>
          <p:nvPr/>
        </p:nvCxnSpPr>
        <p:spPr>
          <a:xfrm>
            <a:off x="395536" y="4725144"/>
            <a:ext cx="8640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l_ch\Desktop\КК Север заливка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467544" y="1268760"/>
            <a:ext cx="1224136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609" y="404664"/>
            <a:ext cx="8640887" cy="61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 smtClean="0"/>
              <a:t>Оценка эффективности деятельности ОМС за 2018 год по показателю Р3 (земельный контроль)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268760"/>
          <a:ext cx="8352929" cy="532859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98139"/>
                <a:gridCol w="1831783"/>
                <a:gridCol w="2234775"/>
                <a:gridCol w="1172341"/>
                <a:gridCol w="915891"/>
              </a:tblGrid>
              <a:tr h="856381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 земельных участков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, содержащихся в ЕГРН на 01.01.2019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проведенных плановых и внеплановых проверок, осмотров за 2018 год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Доля охвата проверками,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Рейтинг по краю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88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По группе районов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154 519</a:t>
                      </a:r>
                      <a:endParaRPr lang="ru-RU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334</a:t>
                      </a:r>
                      <a:endParaRPr lang="ru-RU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0,2</a:t>
                      </a:r>
                      <a:endParaRPr lang="ru-RU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г.Енисейск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6 353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 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0,441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г.Лесосибирск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17 712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0,294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г.Норильск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15 372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0,182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Богучанский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23 551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0,119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Енисейский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16 479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0,322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Казачинский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10 568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0,038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Кежемский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12 913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Мотыгинский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5 450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0,000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Пировский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11 609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0,336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Северо-Енисейский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5 942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0,791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Туруханский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12 102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0,025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Таймыр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6 814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0,117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1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Эвенкия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9 654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0,425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95536" y="1268760"/>
            <a:ext cx="0" cy="54726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23528" y="1268760"/>
            <a:ext cx="0" cy="54726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404813"/>
            <a:ext cx="8640762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latin typeface="+mn-lt"/>
                <a:ea typeface="+mj-ea"/>
                <a:cs typeface="+mj-cs"/>
              </a:rPr>
              <a:t>План налоговых и неналоговых доходов на 2019 год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7668344" y="908720"/>
            <a:ext cx="10144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err="1"/>
              <a:t>млн</a:t>
            </a:r>
            <a:r>
              <a:rPr lang="ru-RU" sz="1200" dirty="0"/>
              <a:t> рублей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51520" y="980728"/>
            <a:ext cx="1" cy="43924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79512" y="980728"/>
            <a:ext cx="0" cy="43924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95536" y="980728"/>
          <a:ext cx="5400600" cy="4345276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1512416"/>
                <a:gridCol w="783075"/>
                <a:gridCol w="852611"/>
                <a:gridCol w="885404"/>
                <a:gridCol w="683547"/>
                <a:gridCol w="683547"/>
              </a:tblGrid>
              <a:tr h="442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МО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Темп роста, к 2017 году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2019</a:t>
                      </a:r>
                      <a:r>
                        <a:rPr lang="ru-RU" sz="1100" b="1" u="none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план</a:t>
                      </a:r>
                      <a:endParaRPr lang="ru-RU" sz="1100" b="1" u="none" strike="noStrike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Отклоне-ния</a:t>
                      </a:r>
                      <a:endParaRPr lang="ru-RU" sz="1100" b="1" u="none" strike="noStrike" kern="1200" baseline="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Темп роста,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564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Всего по краю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38 997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104,2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40 112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1 115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Garamond"/>
                        </a:rPr>
                        <a:t>102,9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5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Всего по группе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14 627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104,0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14 535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-92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99,4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г.Енисейск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167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109,3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170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102,2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г.Лесосибирск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562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120,2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492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Garamond"/>
                        </a:rPr>
                        <a:t>-70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87,5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г.Норильск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7 502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98,5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7 489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-13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99,8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262626"/>
                          </a:solidFill>
                          <a:latin typeface="Garamond"/>
                        </a:rPr>
                        <a:t>Богучанский</a:t>
                      </a:r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499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104,0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514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15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103,0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Енисейский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178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101,9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169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-9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95,0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Казачинский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102,7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107,3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Кежемский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327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98,0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348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22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106,6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Мотыгинский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478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109,6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485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101,5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Пировский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43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119,8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38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88,4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Северо-Енисейский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1 090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90,3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1 235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144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113,3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Туруханский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1 609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120,8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1 408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-201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87,5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Таймыр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1 604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117,1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1 586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Garamond"/>
                          <a:ea typeface="+mn-ea"/>
                          <a:cs typeface="+mn-cs"/>
                        </a:rPr>
                        <a:t>98,9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Эвенкия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522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Garamond"/>
                        </a:rPr>
                        <a:t>127,3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Garamond"/>
                        </a:rPr>
                        <a:t>552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262626"/>
                          </a:solidFill>
                          <a:latin typeface="Garamond"/>
                        </a:rPr>
                        <a:t>30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105,7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611560" y="5517232"/>
            <a:ext cx="574675" cy="539750"/>
            <a:chOff x="1043608" y="4797152"/>
            <a:chExt cx="684000" cy="684000"/>
          </a:xfrm>
        </p:grpSpPr>
        <p:sp>
          <p:nvSpPr>
            <p:cNvPr id="22" name="Овал 21"/>
            <p:cNvSpPr/>
            <p:nvPr/>
          </p:nvSpPr>
          <p:spPr>
            <a:xfrm>
              <a:off x="1043608" y="4797152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grpSp>
          <p:nvGrpSpPr>
            <p:cNvPr id="4" name="Группа 72"/>
            <p:cNvGrpSpPr/>
            <p:nvPr/>
          </p:nvGrpSpPr>
          <p:grpSpPr>
            <a:xfrm>
              <a:off x="1205476" y="4917733"/>
              <a:ext cx="342188" cy="455483"/>
              <a:chOff x="252412" y="1604962"/>
              <a:chExt cx="257175" cy="357188"/>
            </a:xfr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252412" y="1604962"/>
                <a:ext cx="257175" cy="357188"/>
              </a:xfrm>
              <a:prstGeom prst="roundRect">
                <a:avLst>
                  <a:gd name="adj" fmla="val 7843"/>
                </a:avLst>
              </a:prstGeom>
              <a:grpFill/>
              <a:ln w="317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335755" y="1662112"/>
                <a:ext cx="108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402429" y="1724024"/>
                <a:ext cx="72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95275" y="1769268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95274" y="1802605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95274" y="1835942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95274" y="1869279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33372" y="1909761"/>
                <a:ext cx="36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25"/>
            <p:cNvGrpSpPr/>
            <p:nvPr/>
          </p:nvGrpSpPr>
          <p:grpSpPr>
            <a:xfrm>
              <a:off x="1294994" y="5131595"/>
              <a:ext cx="230856" cy="94735"/>
              <a:chOff x="1582066" y="3627544"/>
              <a:chExt cx="630936" cy="252000"/>
            </a:xfrm>
            <a:solidFill>
              <a:schemeClr val="bg1"/>
            </a:solidFill>
          </p:grpSpPr>
          <p:sp>
            <p:nvSpPr>
              <p:cNvPr id="25" name="Прямоугольник 24"/>
              <p:cNvSpPr/>
              <p:nvPr/>
            </p:nvSpPr>
            <p:spPr>
              <a:xfrm rot="2707625">
                <a:off x="1522798" y="3686812"/>
                <a:ext cx="252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 rot="18907625">
                <a:off x="1637002" y="3649626"/>
                <a:ext cx="576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</p:grpSp>
      </p:grpSp>
      <p:sp>
        <p:nvSpPr>
          <p:cNvPr id="19546" name="TextBox 34"/>
          <p:cNvSpPr txBox="1">
            <a:spLocks noChangeArrowheads="1"/>
          </p:cNvSpPr>
          <p:nvPr/>
        </p:nvSpPr>
        <p:spPr bwMode="auto">
          <a:xfrm>
            <a:off x="1475656" y="5373216"/>
            <a:ext cx="705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Повысить качество планирования и исполнения доходов</a:t>
            </a:r>
          </a:p>
        </p:txBody>
      </p:sp>
      <p:sp>
        <p:nvSpPr>
          <p:cNvPr id="36" name="Овал 35"/>
          <p:cNvSpPr/>
          <p:nvPr/>
        </p:nvSpPr>
        <p:spPr>
          <a:xfrm>
            <a:off x="1979712" y="6093296"/>
            <a:ext cx="216024" cy="2518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Gulim" pitchFamily="34" charset="-127"/>
            </a:endParaRPr>
          </a:p>
        </p:txBody>
      </p:sp>
      <p:grpSp>
        <p:nvGrpSpPr>
          <p:cNvPr id="6" name="Группа 36"/>
          <p:cNvGrpSpPr>
            <a:grpSpLocks/>
          </p:cNvGrpSpPr>
          <p:nvPr/>
        </p:nvGrpSpPr>
        <p:grpSpPr bwMode="auto">
          <a:xfrm>
            <a:off x="1907705" y="6381328"/>
            <a:ext cx="288031" cy="251842"/>
            <a:chOff x="1267839" y="1143433"/>
            <a:chExt cx="684000" cy="684000"/>
          </a:xfrm>
        </p:grpSpPr>
        <p:sp>
          <p:nvSpPr>
            <p:cNvPr id="38" name="Овал 37"/>
            <p:cNvSpPr/>
            <p:nvPr/>
          </p:nvSpPr>
          <p:spPr>
            <a:xfrm>
              <a:off x="1267839" y="1143433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pic>
          <p:nvPicPr>
            <p:cNvPr id="39" name="Рисунок 38" descr="Шестерня 2.png"/>
            <p:cNvPicPr>
              <a:picLocks noChangeAspect="1"/>
            </p:cNvPicPr>
            <p:nvPr/>
          </p:nvPicPr>
          <p:blipFill>
            <a:blip r:embed="rId3" cstate="print">
              <a:lum bright="100000"/>
            </a:blip>
            <a:stretch>
              <a:fillRect/>
            </a:stretch>
          </p:blipFill>
          <p:spPr>
            <a:xfrm>
              <a:off x="1285918" y="1176962"/>
              <a:ext cx="638801" cy="640413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40" name="Соединительная линия уступом 64"/>
          <p:cNvCxnSpPr/>
          <p:nvPr/>
        </p:nvCxnSpPr>
        <p:spPr>
          <a:xfrm rot="16200000" flipH="1">
            <a:off x="1467719" y="5525169"/>
            <a:ext cx="455612" cy="439738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65"/>
          <p:cNvCxnSpPr/>
          <p:nvPr/>
        </p:nvCxnSpPr>
        <p:spPr>
          <a:xfrm rot="16200000" flipH="1">
            <a:off x="1467719" y="6101233"/>
            <a:ext cx="455612" cy="439738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41"/>
          <p:cNvGrpSpPr>
            <a:grpSpLocks/>
          </p:cNvGrpSpPr>
          <p:nvPr/>
        </p:nvGrpSpPr>
        <p:grpSpPr bwMode="auto">
          <a:xfrm>
            <a:off x="1907704" y="5805264"/>
            <a:ext cx="288032" cy="251842"/>
            <a:chOff x="2267744" y="5445224"/>
            <a:chExt cx="360040" cy="323960"/>
          </a:xfrm>
        </p:grpSpPr>
        <p:sp>
          <p:nvSpPr>
            <p:cNvPr id="43" name="Овал 42"/>
            <p:cNvSpPr/>
            <p:nvPr/>
          </p:nvSpPr>
          <p:spPr>
            <a:xfrm>
              <a:off x="2267744" y="5445224"/>
              <a:ext cx="360040" cy="3239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pic>
          <p:nvPicPr>
            <p:cNvPr id="44" name="Рисунок 43" descr="ФЛ.png"/>
            <p:cNvPicPr>
              <a:picLocks noChangeAspect="1"/>
            </p:cNvPicPr>
            <p:nvPr/>
          </p:nvPicPr>
          <p:blipFill>
            <a:blip r:embed="rId4" cstate="print">
              <a:lum bright="100000"/>
            </a:blip>
            <a:stretch>
              <a:fillRect/>
            </a:stretch>
          </p:blipFill>
          <p:spPr>
            <a:xfrm>
              <a:off x="2294708" y="5472221"/>
              <a:ext cx="261702" cy="260438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5" name="TextBox 44"/>
          <p:cNvSpPr txBox="1"/>
          <p:nvPr/>
        </p:nvSpPr>
        <p:spPr>
          <a:xfrm>
            <a:off x="2339752" y="5733256"/>
            <a:ext cx="6263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обеспечить рост налоговых и неналоговых доходов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39752" y="6021288"/>
            <a:ext cx="56878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пересмотреть методику планирования доходов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68538" y="6309320"/>
            <a:ext cx="6479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  учесть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в ближайшей корректировке  реальный прогноз доходов</a:t>
            </a:r>
          </a:p>
        </p:txBody>
      </p:sp>
      <p:pic>
        <p:nvPicPr>
          <p:cNvPr id="19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93296"/>
            <a:ext cx="287908" cy="30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Соединительная линия уступом 64"/>
          <p:cNvCxnSpPr/>
          <p:nvPr/>
        </p:nvCxnSpPr>
        <p:spPr>
          <a:xfrm>
            <a:off x="1475656" y="5877272"/>
            <a:ext cx="439738" cy="384175"/>
          </a:xfrm>
          <a:prstGeom prst="bentConnector3">
            <a:avLst>
              <a:gd name="adj1" fmla="val 264"/>
            </a:avLst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57"/>
          <p:cNvGrpSpPr>
            <a:grpSpLocks/>
          </p:cNvGrpSpPr>
          <p:nvPr/>
        </p:nvGrpSpPr>
        <p:grpSpPr bwMode="auto">
          <a:xfrm>
            <a:off x="6011863" y="1557338"/>
            <a:ext cx="2952750" cy="646331"/>
            <a:chOff x="6012160" y="1556791"/>
            <a:chExt cx="2952328" cy="647385"/>
          </a:xfrm>
        </p:grpSpPr>
        <p:grpSp>
          <p:nvGrpSpPr>
            <p:cNvPr id="11" name="Группа 55"/>
            <p:cNvGrpSpPr>
              <a:grpSpLocks/>
            </p:cNvGrpSpPr>
            <p:nvPr/>
          </p:nvGrpSpPr>
          <p:grpSpPr bwMode="auto">
            <a:xfrm rot="5400000">
              <a:off x="5940151" y="1628802"/>
              <a:ext cx="504057" cy="360040"/>
              <a:chOff x="6297872" y="1888535"/>
              <a:chExt cx="1090159" cy="486319"/>
            </a:xfrm>
          </p:grpSpPr>
          <p:sp>
            <p:nvSpPr>
              <p:cNvPr id="50" name="Нашивка 49"/>
              <p:cNvSpPr/>
              <p:nvPr/>
            </p:nvSpPr>
            <p:spPr>
              <a:xfrm>
                <a:off x="6717428" y="1888169"/>
                <a:ext cx="447070" cy="486685"/>
              </a:xfrm>
              <a:prstGeom prst="chevron">
                <a:avLst/>
              </a:prstGeom>
              <a:solidFill>
                <a:srgbClr val="FFAFA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Нашивка 50"/>
              <p:cNvSpPr/>
              <p:nvPr/>
            </p:nvSpPr>
            <p:spPr>
              <a:xfrm>
                <a:off x="6517966" y="1888169"/>
                <a:ext cx="447070" cy="486685"/>
              </a:xfrm>
              <a:prstGeom prst="chevron">
                <a:avLst/>
              </a:prstGeom>
              <a:solidFill>
                <a:srgbClr val="FF9F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Нашивка 51"/>
              <p:cNvSpPr/>
              <p:nvPr/>
            </p:nvSpPr>
            <p:spPr>
              <a:xfrm>
                <a:off x="6297870" y="1888169"/>
                <a:ext cx="447070" cy="486685"/>
              </a:xfrm>
              <a:prstGeom prst="chevron">
                <a:avLst/>
              </a:prstGeom>
              <a:solidFill>
                <a:srgbClr val="D60000">
                  <a:alpha val="6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Нашивка 52"/>
              <p:cNvSpPr/>
              <p:nvPr/>
            </p:nvSpPr>
            <p:spPr>
              <a:xfrm>
                <a:off x="6940961" y="1888169"/>
                <a:ext cx="447070" cy="486685"/>
              </a:xfrm>
              <a:prstGeom prst="chevron">
                <a:avLst/>
              </a:prstGeom>
              <a:solidFill>
                <a:srgbClr val="FFAFA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6443898" y="1556791"/>
              <a:ext cx="2520590" cy="64738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Снижение земельного налога</a:t>
              </a:r>
            </a:p>
            <a:p>
              <a:pPr>
                <a:defRPr/>
              </a:pP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г.Енисейск</a:t>
              </a:r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Кежемский</a:t>
              </a:r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Эвенкия,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П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ировский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13" name="Группа 58"/>
          <p:cNvGrpSpPr>
            <a:grpSpLocks/>
          </p:cNvGrpSpPr>
          <p:nvPr/>
        </p:nvGrpSpPr>
        <p:grpSpPr bwMode="auto">
          <a:xfrm>
            <a:off x="6011863" y="2276475"/>
            <a:ext cx="2952750" cy="504825"/>
            <a:chOff x="6012160" y="1556792"/>
            <a:chExt cx="2952328" cy="504058"/>
          </a:xfrm>
        </p:grpSpPr>
        <p:grpSp>
          <p:nvGrpSpPr>
            <p:cNvPr id="14" name="Группа 55"/>
            <p:cNvGrpSpPr>
              <a:grpSpLocks/>
            </p:cNvGrpSpPr>
            <p:nvPr/>
          </p:nvGrpSpPr>
          <p:grpSpPr bwMode="auto">
            <a:xfrm rot="5400000">
              <a:off x="5940151" y="1628802"/>
              <a:ext cx="504057" cy="360040"/>
              <a:chOff x="6297872" y="1888535"/>
              <a:chExt cx="1090159" cy="486319"/>
            </a:xfrm>
          </p:grpSpPr>
          <p:sp>
            <p:nvSpPr>
              <p:cNvPr id="62" name="Нашивка 61"/>
              <p:cNvSpPr/>
              <p:nvPr/>
            </p:nvSpPr>
            <p:spPr>
              <a:xfrm>
                <a:off x="6716108" y="1888169"/>
                <a:ext cx="449093" cy="486685"/>
              </a:xfrm>
              <a:prstGeom prst="chevron">
                <a:avLst/>
              </a:prstGeom>
              <a:solidFill>
                <a:srgbClr val="FFAFA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Нашивка 62"/>
              <p:cNvSpPr/>
              <p:nvPr/>
            </p:nvSpPr>
            <p:spPr>
              <a:xfrm>
                <a:off x="6520703" y="1888169"/>
                <a:ext cx="445663" cy="486685"/>
              </a:xfrm>
              <a:prstGeom prst="chevron">
                <a:avLst/>
              </a:prstGeom>
              <a:solidFill>
                <a:srgbClr val="FF9F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Нашивка 63"/>
              <p:cNvSpPr/>
              <p:nvPr/>
            </p:nvSpPr>
            <p:spPr>
              <a:xfrm>
                <a:off x="6297870" y="1888169"/>
                <a:ext cx="445663" cy="486685"/>
              </a:xfrm>
              <a:prstGeom prst="chevron">
                <a:avLst/>
              </a:prstGeom>
              <a:solidFill>
                <a:srgbClr val="D60000">
                  <a:alpha val="6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Нашивка 64"/>
              <p:cNvSpPr/>
              <p:nvPr/>
            </p:nvSpPr>
            <p:spPr>
              <a:xfrm>
                <a:off x="6938939" y="1888168"/>
                <a:ext cx="449090" cy="486685"/>
              </a:xfrm>
              <a:prstGeom prst="chevron">
                <a:avLst/>
              </a:prstGeom>
              <a:solidFill>
                <a:srgbClr val="FFAFA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443898" y="1556792"/>
              <a:ext cx="2520590" cy="4609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Снижение НИФЛ</a:t>
              </a:r>
            </a:p>
            <a:p>
              <a:pPr>
                <a:defRPr/>
              </a:pP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Пировский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Казачинский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Турухан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ский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15" name="Группа 65"/>
          <p:cNvGrpSpPr>
            <a:grpSpLocks/>
          </p:cNvGrpSpPr>
          <p:nvPr/>
        </p:nvGrpSpPr>
        <p:grpSpPr bwMode="auto">
          <a:xfrm>
            <a:off x="6011863" y="2997200"/>
            <a:ext cx="2952750" cy="646331"/>
            <a:chOff x="6012160" y="1556792"/>
            <a:chExt cx="2952328" cy="647384"/>
          </a:xfrm>
        </p:grpSpPr>
        <p:grpSp>
          <p:nvGrpSpPr>
            <p:cNvPr id="16" name="Группа 55"/>
            <p:cNvGrpSpPr>
              <a:grpSpLocks/>
            </p:cNvGrpSpPr>
            <p:nvPr/>
          </p:nvGrpSpPr>
          <p:grpSpPr bwMode="auto">
            <a:xfrm rot="5400000">
              <a:off x="5940151" y="1628802"/>
              <a:ext cx="504057" cy="360040"/>
              <a:chOff x="6297872" y="1888535"/>
              <a:chExt cx="1090159" cy="486319"/>
            </a:xfrm>
          </p:grpSpPr>
          <p:sp>
            <p:nvSpPr>
              <p:cNvPr id="69" name="Нашивка 68"/>
              <p:cNvSpPr/>
              <p:nvPr/>
            </p:nvSpPr>
            <p:spPr>
              <a:xfrm>
                <a:off x="6717428" y="1888170"/>
                <a:ext cx="447069" cy="486685"/>
              </a:xfrm>
              <a:prstGeom prst="chevron">
                <a:avLst/>
              </a:prstGeom>
              <a:solidFill>
                <a:srgbClr val="FFAFA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Нашивка 69"/>
              <p:cNvSpPr/>
              <p:nvPr/>
            </p:nvSpPr>
            <p:spPr>
              <a:xfrm>
                <a:off x="6517966" y="1888170"/>
                <a:ext cx="447069" cy="486685"/>
              </a:xfrm>
              <a:prstGeom prst="chevron">
                <a:avLst/>
              </a:prstGeom>
              <a:solidFill>
                <a:srgbClr val="FF9F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Нашивка 70"/>
              <p:cNvSpPr/>
              <p:nvPr/>
            </p:nvSpPr>
            <p:spPr>
              <a:xfrm>
                <a:off x="6297871" y="1888170"/>
                <a:ext cx="447069" cy="486685"/>
              </a:xfrm>
              <a:prstGeom prst="chevron">
                <a:avLst/>
              </a:prstGeom>
              <a:solidFill>
                <a:srgbClr val="D60000">
                  <a:alpha val="6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Нашивка 71"/>
              <p:cNvSpPr/>
              <p:nvPr/>
            </p:nvSpPr>
            <p:spPr>
              <a:xfrm>
                <a:off x="6940963" y="1888170"/>
                <a:ext cx="447069" cy="486685"/>
              </a:xfrm>
              <a:prstGeom prst="chevron">
                <a:avLst/>
              </a:prstGeom>
              <a:solidFill>
                <a:srgbClr val="FFAFA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443898" y="1556792"/>
              <a:ext cx="2520590" cy="6473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Снижение ЕСХН</a:t>
              </a:r>
            </a:p>
            <a:p>
              <a:pPr>
                <a:defRPr/>
              </a:pP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Кежемский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г.Лесосибирск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Казачинский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,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Пировский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17" name="Группа 72"/>
          <p:cNvGrpSpPr>
            <a:grpSpLocks/>
          </p:cNvGrpSpPr>
          <p:nvPr/>
        </p:nvGrpSpPr>
        <p:grpSpPr bwMode="auto">
          <a:xfrm>
            <a:off x="6011863" y="3716337"/>
            <a:ext cx="2952750" cy="646331"/>
            <a:chOff x="6012160" y="1556791"/>
            <a:chExt cx="2952328" cy="645349"/>
          </a:xfrm>
        </p:grpSpPr>
        <p:grpSp>
          <p:nvGrpSpPr>
            <p:cNvPr id="18" name="Группа 55"/>
            <p:cNvGrpSpPr>
              <a:grpSpLocks/>
            </p:cNvGrpSpPr>
            <p:nvPr/>
          </p:nvGrpSpPr>
          <p:grpSpPr bwMode="auto">
            <a:xfrm rot="5400000">
              <a:off x="5940151" y="1628802"/>
              <a:ext cx="504057" cy="360040"/>
              <a:chOff x="6297872" y="1888535"/>
              <a:chExt cx="1090159" cy="486319"/>
            </a:xfrm>
          </p:grpSpPr>
          <p:sp>
            <p:nvSpPr>
              <p:cNvPr id="76" name="Нашивка 75"/>
              <p:cNvSpPr/>
              <p:nvPr/>
            </p:nvSpPr>
            <p:spPr>
              <a:xfrm>
                <a:off x="6716107" y="1888168"/>
                <a:ext cx="449090" cy="486685"/>
              </a:xfrm>
              <a:prstGeom prst="chevron">
                <a:avLst/>
              </a:prstGeom>
              <a:solidFill>
                <a:srgbClr val="FFAFA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Нашивка 76"/>
              <p:cNvSpPr/>
              <p:nvPr/>
            </p:nvSpPr>
            <p:spPr>
              <a:xfrm>
                <a:off x="6520700" y="1888169"/>
                <a:ext cx="445663" cy="486685"/>
              </a:xfrm>
              <a:prstGeom prst="chevron">
                <a:avLst/>
              </a:prstGeom>
              <a:solidFill>
                <a:srgbClr val="FF9F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Нашивка 77"/>
              <p:cNvSpPr/>
              <p:nvPr/>
            </p:nvSpPr>
            <p:spPr>
              <a:xfrm>
                <a:off x="6297870" y="1888169"/>
                <a:ext cx="445663" cy="486685"/>
              </a:xfrm>
              <a:prstGeom prst="chevron">
                <a:avLst/>
              </a:prstGeom>
              <a:solidFill>
                <a:srgbClr val="D60000">
                  <a:alpha val="6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Нашивка 78"/>
              <p:cNvSpPr/>
              <p:nvPr/>
            </p:nvSpPr>
            <p:spPr>
              <a:xfrm>
                <a:off x="6938938" y="1888169"/>
                <a:ext cx="449093" cy="486685"/>
              </a:xfrm>
              <a:prstGeom prst="chevron">
                <a:avLst/>
              </a:prstGeom>
              <a:solidFill>
                <a:srgbClr val="FFAFA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443898" y="1556791"/>
              <a:ext cx="2520590" cy="6453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cs typeface="Arial" charset="0"/>
                </a:rPr>
                <a:t>Снижение доходов от аренды земли</a:t>
              </a:r>
            </a:p>
            <a:p>
              <a:pPr>
                <a:defRPr/>
              </a:pP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Туруханский,  </a:t>
              </a:r>
              <a:r>
                <a:rPr lang="ru-RU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Мотыгинский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, Северо-Енисейский, г. Норильск 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Прямая соединительная линия 74"/>
          <p:cNvCxnSpPr/>
          <p:nvPr/>
        </p:nvCxnSpPr>
        <p:spPr>
          <a:xfrm>
            <a:off x="1088136" y="6085741"/>
            <a:ext cx="0" cy="772259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68" idx="0"/>
          </p:cNvCxnSpPr>
          <p:nvPr/>
        </p:nvCxnSpPr>
        <p:spPr>
          <a:xfrm>
            <a:off x="1085088" y="3693556"/>
            <a:ext cx="3556" cy="94488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12648" y="3095005"/>
            <a:ext cx="0" cy="376299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858" y="404664"/>
            <a:ext cx="8640000" cy="61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kern="1200" dirty="0" smtClean="0">
                <a:solidFill>
                  <a:schemeClr val="tx1"/>
                </a:solidFill>
                <a:latin typeface="+mn-lt"/>
              </a:rPr>
              <a:t>Реализация планов мероприятий по росту доходов, оптимизации расходов, совершенствованию долговой политики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4048" y="1396533"/>
            <a:ext cx="1080000" cy="82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2"/>
          <p:cNvGrpSpPr/>
          <p:nvPr/>
        </p:nvGrpSpPr>
        <p:grpSpPr>
          <a:xfrm>
            <a:off x="718135" y="1559091"/>
            <a:ext cx="402761" cy="521792"/>
            <a:chOff x="252412" y="1604962"/>
            <a:chExt cx="257175" cy="357188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52412" y="1604962"/>
              <a:ext cx="257175" cy="357188"/>
            </a:xfrm>
            <a:prstGeom prst="roundRect">
              <a:avLst>
                <a:gd name="adj" fmla="val 7843"/>
              </a:avLst>
            </a:prstGeom>
            <a:grp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35755" y="1662112"/>
              <a:ext cx="108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02429" y="1724024"/>
              <a:ext cx="72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95275" y="1769268"/>
              <a:ext cx="180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95274" y="1802605"/>
              <a:ext cx="180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95274" y="1835942"/>
              <a:ext cx="180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95274" y="1869279"/>
              <a:ext cx="180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33372" y="1909761"/>
              <a:ext cx="36000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2"/>
          <p:cNvGrpSpPr/>
          <p:nvPr/>
        </p:nvGrpSpPr>
        <p:grpSpPr>
          <a:xfrm>
            <a:off x="807653" y="1825469"/>
            <a:ext cx="271721" cy="108527"/>
            <a:chOff x="1582066" y="3627544"/>
            <a:chExt cx="630936" cy="252000"/>
          </a:xfrm>
          <a:solidFill>
            <a:schemeClr val="bg1"/>
          </a:solidFill>
        </p:grpSpPr>
        <p:sp>
          <p:nvSpPr>
            <p:cNvPr id="24" name="Прямоугольник 23"/>
            <p:cNvSpPr/>
            <p:nvPr/>
          </p:nvSpPr>
          <p:spPr>
            <a:xfrm rot="2707625">
              <a:off x="1522798" y="3686812"/>
              <a:ext cx="252000" cy="13346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  <p:sp>
          <p:nvSpPr>
            <p:cNvPr id="25" name="Прямоугольник 24"/>
            <p:cNvSpPr/>
            <p:nvPr/>
          </p:nvSpPr>
          <p:spPr>
            <a:xfrm rot="18907625">
              <a:off x="1637002" y="3649626"/>
              <a:ext cx="576000" cy="13346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453896" y="1430781"/>
            <a:ext cx="7086600" cy="76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Планы мероприятий на 2018 были утверждены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всеми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муниципальными образованиями Красноярского края</a:t>
            </a: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000" y="2338547"/>
            <a:ext cx="1080000" cy="82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69136" y="2396997"/>
            <a:ext cx="7086600" cy="432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Северные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территории края : </a:t>
            </a:r>
          </a:p>
          <a:p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замечания к реализации Планов</a:t>
            </a: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90717" y="3338327"/>
            <a:ext cx="8153283" cy="561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41590" y="3287592"/>
            <a:ext cx="684000" cy="68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entury Gothic" pitchFamily="34" charset="0"/>
              <a:ea typeface="Gulim" pitchFamily="34" charset="-127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461399" y="3422479"/>
            <a:ext cx="7060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Декларативный характер мероприятий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74886" y="3885775"/>
            <a:ext cx="7694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Отдельные мероприятия не подразумевают конкретной работы, экономического эффекта, либо являются текущей работой: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г. Енисейск,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Кежемский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район , Эвенкия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091184" y="5089540"/>
            <a:ext cx="0" cy="612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987668" y="4586102"/>
            <a:ext cx="8156331" cy="561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738542" y="4535367"/>
            <a:ext cx="684000" cy="68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entury Gothic" pitchFamily="34" charset="0"/>
              <a:ea typeface="Gulim" pitchFamily="34" charset="-127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58351" y="4688542"/>
            <a:ext cx="7060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Формальный подход к реализации мероприятий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67" name="Рисунок 66" descr="Рупор.png"/>
          <p:cNvPicPr>
            <a:picLocks noChangeAspect="1"/>
          </p:cNvPicPr>
          <p:nvPr/>
        </p:nvPicPr>
        <p:blipFill>
          <a:blip r:embed="rId3" cstate="print">
            <a:biLevel thresh="50000"/>
            <a:lum bright="100000" contrast="100000"/>
          </a:blip>
          <a:stretch>
            <a:fillRect/>
          </a:stretch>
        </p:blipFill>
        <p:spPr>
          <a:xfrm>
            <a:off x="664655" y="3324993"/>
            <a:ext cx="840547" cy="594229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isometricOffAxis2Right">
              <a:rot lat="0" lon="0" rev="0"/>
            </a:camera>
            <a:lightRig rig="threePt" dir="t"/>
          </a:scene3d>
        </p:spPr>
      </p:pic>
      <p:pic>
        <p:nvPicPr>
          <p:cNvPr id="68" name="Рисунок 67" descr="process1600.png"/>
          <p:cNvPicPr>
            <a:picLocks noChangeAspect="1"/>
          </p:cNvPicPr>
          <p:nvPr/>
        </p:nvPicPr>
        <p:blipFill>
          <a:blip r:embed="rId4" cstate="print">
            <a:lum bright="100000"/>
          </a:blip>
          <a:stretch>
            <a:fillRect/>
          </a:stretch>
        </p:blipFill>
        <p:spPr>
          <a:xfrm>
            <a:off x="823976" y="4638436"/>
            <a:ext cx="529336" cy="52933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0" name="Прямоугольник 69"/>
          <p:cNvSpPr/>
          <p:nvPr/>
        </p:nvSpPr>
        <p:spPr>
          <a:xfrm>
            <a:off x="993764" y="5689478"/>
            <a:ext cx="8150235" cy="561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744638" y="5638743"/>
            <a:ext cx="684000" cy="68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entury Gothic" pitchFamily="34" charset="0"/>
              <a:ea typeface="Gulim" pitchFamily="34" charset="-127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464447" y="5791918"/>
            <a:ext cx="7060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Отсутствие контроля за реализацией Планов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204735" y="5151838"/>
            <a:ext cx="75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Мероприятие предполагает экономический эффект, но работа проводится формально: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Кежемский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Мотыгинский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районы, Эвенкия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8799957" y="3044952"/>
            <a:ext cx="324000" cy="3749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213699" y="6263871"/>
            <a:ext cx="7793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Отсутствие четко установленных сроков выполнения мероприятий, целевых показателей:</a:t>
            </a:r>
          </a:p>
          <a:p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Кежемский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Мотыгинский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районы</a:t>
            </a:r>
          </a:p>
        </p:txBody>
      </p:sp>
      <p:grpSp>
        <p:nvGrpSpPr>
          <p:cNvPr id="5" name="Группа 84"/>
          <p:cNvGrpSpPr/>
          <p:nvPr/>
        </p:nvGrpSpPr>
        <p:grpSpPr>
          <a:xfrm>
            <a:off x="826895" y="5754283"/>
            <a:ext cx="502996" cy="456244"/>
            <a:chOff x="3764462" y="2832064"/>
            <a:chExt cx="832822" cy="75541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grpSp>
          <p:nvGrpSpPr>
            <p:cNvPr id="6" name="Группа 30"/>
            <p:cNvGrpSpPr/>
            <p:nvPr/>
          </p:nvGrpSpPr>
          <p:grpSpPr>
            <a:xfrm>
              <a:off x="3815670" y="2867479"/>
              <a:ext cx="720000" cy="720000"/>
              <a:chOff x="202891" y="2739949"/>
              <a:chExt cx="972766" cy="972766"/>
            </a:xfrm>
          </p:grpSpPr>
          <p:cxnSp>
            <p:nvCxnSpPr>
              <p:cNvPr id="89" name="Прямая соединительная линия 88"/>
              <p:cNvCxnSpPr/>
              <p:nvPr/>
            </p:nvCxnSpPr>
            <p:spPr>
              <a:xfrm flipH="1">
                <a:off x="705581" y="3093595"/>
                <a:ext cx="354010" cy="139850"/>
              </a:xfrm>
              <a:prstGeom prst="line">
                <a:avLst/>
              </a:prstGeom>
              <a:ln w="19050">
                <a:solidFill>
                  <a:schemeClr val="bg1"/>
                </a:solidFill>
                <a:headEnd type="none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flipH="1">
                <a:off x="694409" y="2909446"/>
                <a:ext cx="1588" cy="324001"/>
              </a:xfrm>
              <a:prstGeom prst="line">
                <a:avLst/>
              </a:prstGeom>
              <a:ln w="31750">
                <a:solidFill>
                  <a:schemeClr val="bg1"/>
                </a:solidFill>
                <a:headEnd type="none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Овал 90"/>
              <p:cNvSpPr/>
              <p:nvPr/>
            </p:nvSpPr>
            <p:spPr>
              <a:xfrm>
                <a:off x="202891" y="2739949"/>
                <a:ext cx="972766" cy="972766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rtlCol="0" anchor="ctr"/>
              <a:lstStyle/>
              <a:p>
                <a:endParaRPr lang="ru-RU" sz="6000" b="1" dirty="0" smtClean="0">
                  <a:solidFill>
                    <a:schemeClr val="tx2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87" name="Дуга 86"/>
            <p:cNvSpPr/>
            <p:nvPr/>
          </p:nvSpPr>
          <p:spPr>
            <a:xfrm rot="19151112">
              <a:off x="3764462" y="2837571"/>
              <a:ext cx="720000" cy="720001"/>
            </a:xfrm>
            <a:prstGeom prst="arc">
              <a:avLst>
                <a:gd name="adj1" fmla="val 15225182"/>
                <a:gd name="adj2" fmla="val 16738866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Дуга 87"/>
            <p:cNvSpPr/>
            <p:nvPr/>
          </p:nvSpPr>
          <p:spPr>
            <a:xfrm rot="2368455">
              <a:off x="3877284" y="2832064"/>
              <a:ext cx="720000" cy="720001"/>
            </a:xfrm>
            <a:prstGeom prst="arc">
              <a:avLst>
                <a:gd name="adj1" fmla="val 15659903"/>
                <a:gd name="adj2" fmla="val 17235463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C:\Users\al_ch\Desktop\КК Север заливка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rcRect/>
          <a:stretch>
            <a:fillRect/>
          </a:stretch>
        </p:blipFill>
        <p:spPr bwMode="auto">
          <a:xfrm>
            <a:off x="731759" y="2369969"/>
            <a:ext cx="362968" cy="756709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7164288" y="5013177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9 098</a:t>
            </a:r>
          </a:p>
        </p:txBody>
      </p:sp>
      <p:grpSp>
        <p:nvGrpSpPr>
          <p:cNvPr id="2" name="Группа 62"/>
          <p:cNvGrpSpPr/>
          <p:nvPr/>
        </p:nvGrpSpPr>
        <p:grpSpPr>
          <a:xfrm rot="10800000" flipH="1">
            <a:off x="5297016" y="3649960"/>
            <a:ext cx="987373" cy="333078"/>
            <a:chOff x="1663426" y="1439693"/>
            <a:chExt cx="987373" cy="1125167"/>
          </a:xfrm>
        </p:grpSpPr>
        <p:sp>
          <p:nvSpPr>
            <p:cNvPr id="84" name="Нашивка 83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Нашивка 84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Нашивка 85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Нашивка 86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62"/>
          <p:cNvGrpSpPr/>
          <p:nvPr/>
        </p:nvGrpSpPr>
        <p:grpSpPr>
          <a:xfrm rot="10800000" flipH="1">
            <a:off x="5449416" y="3802360"/>
            <a:ext cx="987373" cy="333078"/>
            <a:chOff x="1663426" y="1439693"/>
            <a:chExt cx="987373" cy="1125167"/>
          </a:xfrm>
        </p:grpSpPr>
        <p:sp>
          <p:nvSpPr>
            <p:cNvPr id="91" name="Нашивка 90"/>
            <p:cNvSpPr/>
            <p:nvPr/>
          </p:nvSpPr>
          <p:spPr>
            <a:xfrm>
              <a:off x="2041754" y="1656316"/>
              <a:ext cx="288032" cy="695761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Нашивка 91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Нашивка 92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Нашивка 93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62"/>
          <p:cNvGrpSpPr/>
          <p:nvPr/>
        </p:nvGrpSpPr>
        <p:grpSpPr>
          <a:xfrm rot="10800000" flipH="1">
            <a:off x="5601816" y="3954760"/>
            <a:ext cx="987373" cy="333078"/>
            <a:chOff x="1663426" y="1439693"/>
            <a:chExt cx="987373" cy="1125167"/>
          </a:xfrm>
        </p:grpSpPr>
        <p:sp>
          <p:nvSpPr>
            <p:cNvPr id="98" name="Нашивка 97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Нашивка 98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Нашивка 99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Нашивка 100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62"/>
          <p:cNvGrpSpPr/>
          <p:nvPr/>
        </p:nvGrpSpPr>
        <p:grpSpPr>
          <a:xfrm rot="10800000" flipH="1">
            <a:off x="5754216" y="4107160"/>
            <a:ext cx="987373" cy="333078"/>
            <a:chOff x="1663426" y="1439693"/>
            <a:chExt cx="987373" cy="1125167"/>
          </a:xfrm>
        </p:grpSpPr>
        <p:sp>
          <p:nvSpPr>
            <p:cNvPr id="105" name="Нашивка 104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Нашивка 105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Нашивка 106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Нашивка 107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62"/>
          <p:cNvGrpSpPr/>
          <p:nvPr/>
        </p:nvGrpSpPr>
        <p:grpSpPr>
          <a:xfrm rot="10800000" flipH="1">
            <a:off x="5906616" y="4259560"/>
            <a:ext cx="987373" cy="333078"/>
            <a:chOff x="1663426" y="1439693"/>
            <a:chExt cx="987373" cy="1125167"/>
          </a:xfrm>
        </p:grpSpPr>
        <p:sp>
          <p:nvSpPr>
            <p:cNvPr id="112" name="Нашивка 111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Нашивка 112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Нашивка 113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Нашивка 114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2"/>
          <p:cNvGrpSpPr/>
          <p:nvPr/>
        </p:nvGrpSpPr>
        <p:grpSpPr>
          <a:xfrm rot="10800000" flipH="1">
            <a:off x="6059016" y="4411960"/>
            <a:ext cx="987373" cy="333078"/>
            <a:chOff x="1663426" y="1439693"/>
            <a:chExt cx="987373" cy="1125167"/>
          </a:xfrm>
        </p:grpSpPr>
        <p:sp>
          <p:nvSpPr>
            <p:cNvPr id="119" name="Нашивка 118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Нашивка 119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Нашивка 120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Нашивка 121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62"/>
          <p:cNvGrpSpPr/>
          <p:nvPr/>
        </p:nvGrpSpPr>
        <p:grpSpPr>
          <a:xfrm rot="10800000" flipH="1">
            <a:off x="6211416" y="4564360"/>
            <a:ext cx="987373" cy="333078"/>
            <a:chOff x="1663426" y="1439693"/>
            <a:chExt cx="987373" cy="1125167"/>
          </a:xfrm>
        </p:grpSpPr>
        <p:sp>
          <p:nvSpPr>
            <p:cNvPr id="126" name="Нашивка 125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Нашивка 126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Нашивка 127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Нашивка 128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62"/>
          <p:cNvGrpSpPr/>
          <p:nvPr/>
        </p:nvGrpSpPr>
        <p:grpSpPr>
          <a:xfrm rot="10800000" flipH="1">
            <a:off x="5148064" y="5013176"/>
            <a:ext cx="987373" cy="333078"/>
            <a:chOff x="1663426" y="1439693"/>
            <a:chExt cx="987373" cy="1125167"/>
          </a:xfrm>
        </p:grpSpPr>
        <p:sp>
          <p:nvSpPr>
            <p:cNvPr id="154" name="Нашивка 153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Нашивка 154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Нашивка 155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Нашивка 156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 rot="10800000" flipH="1">
            <a:off x="5300464" y="5165576"/>
            <a:ext cx="987373" cy="333078"/>
            <a:chOff x="1663426" y="1439693"/>
            <a:chExt cx="987373" cy="1125167"/>
          </a:xfrm>
        </p:grpSpPr>
        <p:sp>
          <p:nvSpPr>
            <p:cNvPr id="161" name="Нашивка 160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Нашивка 161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Нашивка 162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Нашивка 163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62"/>
          <p:cNvGrpSpPr/>
          <p:nvPr/>
        </p:nvGrpSpPr>
        <p:grpSpPr>
          <a:xfrm rot="10800000" flipH="1">
            <a:off x="5452864" y="5317976"/>
            <a:ext cx="987373" cy="333078"/>
            <a:chOff x="1663426" y="1439693"/>
            <a:chExt cx="987373" cy="1125167"/>
          </a:xfrm>
        </p:grpSpPr>
        <p:sp>
          <p:nvSpPr>
            <p:cNvPr id="168" name="Нашивка 167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Нашивка 168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0" name="Нашивка 169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Нашивка 170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Прямоугольник 172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62"/>
          <p:cNvGrpSpPr/>
          <p:nvPr/>
        </p:nvGrpSpPr>
        <p:grpSpPr>
          <a:xfrm rot="10800000" flipH="1">
            <a:off x="5605264" y="5470376"/>
            <a:ext cx="987373" cy="333078"/>
            <a:chOff x="1663426" y="1439693"/>
            <a:chExt cx="987373" cy="1125167"/>
          </a:xfrm>
        </p:grpSpPr>
        <p:sp>
          <p:nvSpPr>
            <p:cNvPr id="175" name="Нашивка 174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Нашивка 175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Нашивка 176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Нашивка 177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62"/>
          <p:cNvGrpSpPr/>
          <p:nvPr/>
        </p:nvGrpSpPr>
        <p:grpSpPr>
          <a:xfrm rot="10800000" flipH="1">
            <a:off x="5757664" y="5622776"/>
            <a:ext cx="987373" cy="333078"/>
            <a:chOff x="1663426" y="1439693"/>
            <a:chExt cx="987373" cy="1125167"/>
          </a:xfrm>
        </p:grpSpPr>
        <p:sp>
          <p:nvSpPr>
            <p:cNvPr id="182" name="Нашивка 181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3" name="Нашивка 182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Нашивка 183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Нашивка 184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Прямоугольник 185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Прямоугольник 186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62"/>
          <p:cNvGrpSpPr/>
          <p:nvPr/>
        </p:nvGrpSpPr>
        <p:grpSpPr>
          <a:xfrm rot="10800000" flipH="1">
            <a:off x="5910064" y="5775176"/>
            <a:ext cx="987373" cy="333078"/>
            <a:chOff x="1663426" y="1439693"/>
            <a:chExt cx="987373" cy="1125167"/>
          </a:xfrm>
        </p:grpSpPr>
        <p:sp>
          <p:nvSpPr>
            <p:cNvPr id="189" name="Нашивка 188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0" name="Нашивка 189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1" name="Нашивка 190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Нашивка 191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Прямоугольник 193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62"/>
          <p:cNvGrpSpPr/>
          <p:nvPr/>
        </p:nvGrpSpPr>
        <p:grpSpPr>
          <a:xfrm rot="10800000" flipH="1">
            <a:off x="6062464" y="5927576"/>
            <a:ext cx="987373" cy="333078"/>
            <a:chOff x="1663426" y="1439693"/>
            <a:chExt cx="987373" cy="1125167"/>
          </a:xfrm>
        </p:grpSpPr>
        <p:sp>
          <p:nvSpPr>
            <p:cNvPr id="196" name="Нашивка 195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Нашивка 196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Нашивка 197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Нашивка 198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Прямоугольник 200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62"/>
          <p:cNvGrpSpPr/>
          <p:nvPr/>
        </p:nvGrpSpPr>
        <p:grpSpPr>
          <a:xfrm rot="10800000" flipH="1">
            <a:off x="6214864" y="6079976"/>
            <a:ext cx="987373" cy="333078"/>
            <a:chOff x="1663426" y="1439693"/>
            <a:chExt cx="987373" cy="1125167"/>
          </a:xfrm>
        </p:grpSpPr>
        <p:sp>
          <p:nvSpPr>
            <p:cNvPr id="203" name="Нашивка 202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Нашивка 203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Нашивка 204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Нашивка 205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Прямоугольник 207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62"/>
          <p:cNvGrpSpPr/>
          <p:nvPr/>
        </p:nvGrpSpPr>
        <p:grpSpPr>
          <a:xfrm rot="10800000" flipH="1">
            <a:off x="6367264" y="6232376"/>
            <a:ext cx="987373" cy="333078"/>
            <a:chOff x="1663426" y="1439693"/>
            <a:chExt cx="987373" cy="1125167"/>
          </a:xfrm>
        </p:grpSpPr>
        <p:sp>
          <p:nvSpPr>
            <p:cNvPr id="210" name="Нашивка 209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Нашивка 210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Нашивка 211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Нашивка 212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Прямоугольник 214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11560" y="764704"/>
            <a:ext cx="8640960" cy="2115964"/>
          </a:xfrm>
          <a:prstGeom prst="rect">
            <a:avLst/>
          </a:prstGeom>
        </p:spPr>
        <p:txBody>
          <a:bodyPr wrap="square" lIns="7200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объектов, подлежащих инвентаризации по краю </a:t>
            </a:r>
            <a:r>
              <a:rPr lang="ru-RU" sz="1600" dirty="0" smtClean="0"/>
              <a:t>– </a:t>
            </a:r>
            <a:r>
              <a:rPr lang="ru-RU" sz="1600" b="1" dirty="0" smtClean="0">
                <a:solidFill>
                  <a:srgbClr val="C00000"/>
                </a:solidFill>
              </a:rPr>
              <a:t>1 </a:t>
            </a:r>
            <a:r>
              <a:rPr lang="en-US" sz="1600" b="1" dirty="0" smtClean="0">
                <a:solidFill>
                  <a:srgbClr val="C00000"/>
                </a:solidFill>
              </a:rPr>
              <a:t>647 319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ед.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1600" dirty="0" smtClean="0"/>
              <a:t>        </a:t>
            </a:r>
            <a:r>
              <a:rPr lang="ru-RU" sz="1400" dirty="0" smtClean="0"/>
              <a:t>из них по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северной </a:t>
            </a:r>
            <a:r>
              <a:rPr lang="ru-RU" sz="1400" dirty="0" smtClean="0"/>
              <a:t>группе районов – </a:t>
            </a:r>
            <a:r>
              <a:rPr lang="ru-RU" sz="1400" b="1" dirty="0" smtClean="0">
                <a:solidFill>
                  <a:srgbClr val="C00000"/>
                </a:solidFill>
              </a:rPr>
              <a:t>214 898 ед.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700" i="1" dirty="0" smtClean="0"/>
              <a:t>               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рамках межведомственного взаимодействия: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совместно с Управлением ФНС по краю и Управлением </a:t>
            </a:r>
            <a:r>
              <a:rPr lang="ru-RU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Росреестра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 краю </a:t>
            </a:r>
            <a:b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проведено </a:t>
            </a:r>
            <a:r>
              <a:rPr lang="ru-RU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селекторных совещания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направлены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разъяснительные письма 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 порядке работы с ФИАС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организован </a:t>
            </a:r>
            <a:r>
              <a:rPr lang="ru-RU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еженедельный мониторинг 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результатов инвентаризации адресов                  </a:t>
            </a:r>
          </a:p>
          <a:p>
            <a:pPr marL="800100" lvl="1" indent="-342900">
              <a:spcBef>
                <a:spcPts val="0"/>
              </a:spcBef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объектов адресации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32656"/>
            <a:ext cx="8640000" cy="43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 smtClean="0"/>
              <a:t>Организация работы по ведению ФИАС</a:t>
            </a:r>
            <a:endParaRPr lang="ru-RU" sz="20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0728"/>
            <a:ext cx="971600" cy="72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7" descr="T:\Каус\Без назван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4824"/>
            <a:ext cx="136353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83568" y="3717032"/>
            <a:ext cx="3528000" cy="2160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Енисейск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83968" y="3717033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83568" y="3933056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г.Лесосибирск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4149080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г.Норильск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3568" y="4365104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Богучанский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283968" y="3933056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18 590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83968" y="4149081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21 607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83968" y="4365105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13 772</a:t>
            </a: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83568" y="3284984"/>
            <a:ext cx="7920886" cy="288032"/>
          </a:xfrm>
          <a:prstGeom prst="flowChartProcess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611560" y="3284984"/>
            <a:ext cx="3528391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Муниципальные образования</a:t>
            </a:r>
            <a:endParaRPr lang="ru-RU" alt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39552" y="3501008"/>
            <a:ext cx="0" cy="309634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11560" y="3501008"/>
            <a:ext cx="0" cy="309634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83568" y="4581128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Енисейский район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83968" y="4581129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9 355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3568" y="4797152"/>
            <a:ext cx="3528103" cy="2160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Казачинский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83568" y="5013176"/>
            <a:ext cx="3528103" cy="21602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Кежемский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83568" y="5229200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Мотыгинский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283968" y="4797153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5 688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283968" y="5013177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3 141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283968" y="5229201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6 531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164288" y="3717032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11 296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164288" y="3933057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36 996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164288" y="4149081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90 579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164288" y="4581129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14 437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164288" y="4797153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6 767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164288" y="5229201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9 738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211960" y="3284984"/>
            <a:ext cx="1440007" cy="21602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01.09.2018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092280" y="3284984"/>
            <a:ext cx="1440007" cy="21602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01.01.2019</a:t>
            </a:r>
          </a:p>
        </p:txBody>
      </p:sp>
      <p:grpSp>
        <p:nvGrpSpPr>
          <p:cNvPr id="21" name="Группа 62"/>
          <p:cNvGrpSpPr/>
          <p:nvPr/>
        </p:nvGrpSpPr>
        <p:grpSpPr>
          <a:xfrm rot="10800000" flipH="1">
            <a:off x="6363816" y="4716760"/>
            <a:ext cx="987373" cy="333078"/>
            <a:chOff x="1663426" y="1439693"/>
            <a:chExt cx="987373" cy="1125167"/>
          </a:xfrm>
        </p:grpSpPr>
        <p:sp>
          <p:nvSpPr>
            <p:cNvPr id="133" name="Нашивка 132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Нашивка 133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Нашивка 134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Нашивка 135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0" name="Прямоугольник 229"/>
          <p:cNvSpPr/>
          <p:nvPr/>
        </p:nvSpPr>
        <p:spPr>
          <a:xfrm>
            <a:off x="5652120" y="3717032"/>
            <a:ext cx="8258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+ 11 116 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5796136" y="3933056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+ 18 406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5940152" y="4149080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+ 68 972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6156176" y="4365104"/>
            <a:ext cx="6751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+ 11 254 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64288" y="4365105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25 026</a:t>
            </a:r>
          </a:p>
        </p:txBody>
      </p:sp>
      <p:sp>
        <p:nvSpPr>
          <p:cNvPr id="228" name="TextBox 12"/>
          <p:cNvSpPr txBox="1">
            <a:spLocks noChangeArrowheads="1"/>
          </p:cNvSpPr>
          <p:nvPr/>
        </p:nvSpPr>
        <p:spPr bwMode="auto">
          <a:xfrm>
            <a:off x="683568" y="2852936"/>
            <a:ext cx="79208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endParaRPr lang="ru-RU" sz="1400" b="1" u="sng" dirty="0">
              <a:solidFill>
                <a:srgbClr val="C00000"/>
              </a:solidFill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4211960" y="2852936"/>
            <a:ext cx="1440007" cy="2160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40,2 %</a:t>
            </a:r>
          </a:p>
        </p:txBody>
      </p:sp>
      <p:sp>
        <p:nvSpPr>
          <p:cNvPr id="238" name="Прямоугольник 237"/>
          <p:cNvSpPr/>
          <p:nvPr/>
        </p:nvSpPr>
        <p:spPr>
          <a:xfrm>
            <a:off x="7164288" y="2852936"/>
            <a:ext cx="1440007" cy="2160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100 %</a:t>
            </a:r>
          </a:p>
        </p:txBody>
      </p:sp>
      <p:sp>
        <p:nvSpPr>
          <p:cNvPr id="241" name="Прямоугольник 240"/>
          <p:cNvSpPr/>
          <p:nvPr/>
        </p:nvSpPr>
        <p:spPr>
          <a:xfrm>
            <a:off x="5652120" y="2852936"/>
            <a:ext cx="1656031" cy="2160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+ 994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объектов</a:t>
            </a:r>
          </a:p>
        </p:txBody>
      </p:sp>
      <p:sp>
        <p:nvSpPr>
          <p:cNvPr id="242" name="Прямоугольник 241"/>
          <p:cNvSpPr/>
          <p:nvPr/>
        </p:nvSpPr>
        <p:spPr>
          <a:xfrm>
            <a:off x="755576" y="2852936"/>
            <a:ext cx="3528000" cy="27358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Наполнение ГАР по краю, %</a:t>
            </a:r>
          </a:p>
        </p:txBody>
      </p:sp>
      <p:sp>
        <p:nvSpPr>
          <p:cNvPr id="188" name="Прямоугольник 187"/>
          <p:cNvSpPr/>
          <p:nvPr/>
        </p:nvSpPr>
        <p:spPr>
          <a:xfrm>
            <a:off x="683568" y="5445224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Пировский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</p:txBody>
      </p:sp>
      <p:sp>
        <p:nvSpPr>
          <p:cNvPr id="195" name="Прямоугольник 194"/>
          <p:cNvSpPr/>
          <p:nvPr/>
        </p:nvSpPr>
        <p:spPr>
          <a:xfrm>
            <a:off x="683568" y="5661248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Северо-Енисейский район</a:t>
            </a:r>
          </a:p>
        </p:txBody>
      </p:sp>
      <p:sp>
        <p:nvSpPr>
          <p:cNvPr id="202" name="Прямоугольник 201"/>
          <p:cNvSpPr/>
          <p:nvPr/>
        </p:nvSpPr>
        <p:spPr>
          <a:xfrm>
            <a:off x="683568" y="5877272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Туруханский район</a:t>
            </a:r>
          </a:p>
        </p:txBody>
      </p:sp>
      <p:sp>
        <p:nvSpPr>
          <p:cNvPr id="209" name="Прямоугольник 208"/>
          <p:cNvSpPr/>
          <p:nvPr/>
        </p:nvSpPr>
        <p:spPr>
          <a:xfrm>
            <a:off x="683568" y="6093296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Таймыр</a:t>
            </a:r>
          </a:p>
        </p:txBody>
      </p:sp>
      <p:sp>
        <p:nvSpPr>
          <p:cNvPr id="216" name="Прямоугольник 215"/>
          <p:cNvSpPr/>
          <p:nvPr/>
        </p:nvSpPr>
        <p:spPr>
          <a:xfrm>
            <a:off x="683568" y="6309320"/>
            <a:ext cx="3528103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Эвенкия</a:t>
            </a:r>
          </a:p>
        </p:txBody>
      </p:sp>
      <p:sp>
        <p:nvSpPr>
          <p:cNvPr id="240" name="Прямоугольник 239"/>
          <p:cNvSpPr/>
          <p:nvPr/>
        </p:nvSpPr>
        <p:spPr>
          <a:xfrm>
            <a:off x="4283968" y="5661248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2 825</a:t>
            </a:r>
          </a:p>
        </p:txBody>
      </p:sp>
      <p:sp>
        <p:nvSpPr>
          <p:cNvPr id="243" name="Прямоугольник 242"/>
          <p:cNvSpPr/>
          <p:nvPr/>
        </p:nvSpPr>
        <p:spPr>
          <a:xfrm>
            <a:off x="4283968" y="5877272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4 889</a:t>
            </a:r>
          </a:p>
        </p:txBody>
      </p:sp>
      <p:sp>
        <p:nvSpPr>
          <p:cNvPr id="244" name="Прямоугольник 243"/>
          <p:cNvSpPr/>
          <p:nvPr/>
        </p:nvSpPr>
        <p:spPr>
          <a:xfrm>
            <a:off x="4283968" y="6093296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7 009</a:t>
            </a:r>
          </a:p>
        </p:txBody>
      </p:sp>
      <p:sp>
        <p:nvSpPr>
          <p:cNvPr id="245" name="Прямоугольник 244"/>
          <p:cNvSpPr/>
          <p:nvPr/>
        </p:nvSpPr>
        <p:spPr>
          <a:xfrm>
            <a:off x="4283968" y="6309320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4 461</a:t>
            </a:r>
          </a:p>
        </p:txBody>
      </p:sp>
      <p:sp>
        <p:nvSpPr>
          <p:cNvPr id="247" name="Прямоугольник 246"/>
          <p:cNvSpPr/>
          <p:nvPr/>
        </p:nvSpPr>
        <p:spPr>
          <a:xfrm>
            <a:off x="4283968" y="5445224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4 023</a:t>
            </a:r>
          </a:p>
        </p:txBody>
      </p:sp>
      <p:sp>
        <p:nvSpPr>
          <p:cNvPr id="248" name="Прямоугольник 247"/>
          <p:cNvSpPr/>
          <p:nvPr/>
        </p:nvSpPr>
        <p:spPr>
          <a:xfrm>
            <a:off x="7164288" y="5445224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4 814</a:t>
            </a:r>
          </a:p>
        </p:txBody>
      </p:sp>
      <p:sp>
        <p:nvSpPr>
          <p:cNvPr id="249" name="Прямоугольник 248"/>
          <p:cNvSpPr/>
          <p:nvPr/>
        </p:nvSpPr>
        <p:spPr>
          <a:xfrm>
            <a:off x="7164288" y="5661248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6 157</a:t>
            </a:r>
          </a:p>
        </p:txBody>
      </p:sp>
      <p:sp>
        <p:nvSpPr>
          <p:cNvPr id="250" name="Прямоугольник 249"/>
          <p:cNvSpPr/>
          <p:nvPr/>
        </p:nvSpPr>
        <p:spPr>
          <a:xfrm>
            <a:off x="7164288" y="5877272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6 908</a:t>
            </a:r>
          </a:p>
        </p:txBody>
      </p:sp>
      <p:sp>
        <p:nvSpPr>
          <p:cNvPr id="251" name="Прямоугольник 250"/>
          <p:cNvSpPr/>
          <p:nvPr/>
        </p:nvSpPr>
        <p:spPr>
          <a:xfrm>
            <a:off x="7164288" y="6093296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17 443</a:t>
            </a:r>
          </a:p>
        </p:txBody>
      </p:sp>
      <p:sp>
        <p:nvSpPr>
          <p:cNvPr id="252" name="Прямоугольник 251"/>
          <p:cNvSpPr/>
          <p:nvPr/>
        </p:nvSpPr>
        <p:spPr>
          <a:xfrm>
            <a:off x="7164288" y="6309320"/>
            <a:ext cx="1440186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4 902</a:t>
            </a:r>
          </a:p>
        </p:txBody>
      </p:sp>
      <p:sp>
        <p:nvSpPr>
          <p:cNvPr id="254" name="Прямоугольник 253"/>
          <p:cNvSpPr/>
          <p:nvPr/>
        </p:nvSpPr>
        <p:spPr>
          <a:xfrm>
            <a:off x="6372200" y="4581128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+ 5 082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6588224" y="4797152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+ 1 079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6228184" y="5229200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+ 3 207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6012160" y="5013176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+ 5 957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6012160" y="6093296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+ 10 434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5868144" y="5877272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+ 2 019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5724128" y="5661248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+ 3 332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6444208" y="5445224"/>
            <a:ext cx="4828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+ 791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6156176" y="6309320"/>
            <a:ext cx="4828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+ 441</a:t>
            </a:r>
            <a:endParaRPr lang="ru-RU" sz="1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3" name="Диаграмма 9"/>
          <p:cNvGraphicFramePr>
            <a:graphicFrameLocks/>
          </p:cNvGraphicFramePr>
          <p:nvPr/>
        </p:nvGraphicFramePr>
        <p:xfrm>
          <a:off x="2940050" y="4929198"/>
          <a:ext cx="6203950" cy="1831975"/>
        </p:xfrm>
        <a:graphic>
          <a:graphicData uri="http://schemas.openxmlformats.org/presentationml/2006/ole">
            <p:oleObj spid="_x0000_s97283" name="Worksheet" r:id="rId4" imgW="4800532" imgH="1733670" progId="Excel.Sheet.8">
              <p:embed/>
            </p:oleObj>
          </a:graphicData>
        </a:graphic>
      </p:graphicFrame>
      <p:graphicFrame>
        <p:nvGraphicFramePr>
          <p:cNvPr id="3134" name="Диаграмма 5"/>
          <p:cNvGraphicFramePr>
            <a:graphicFrameLocks/>
          </p:cNvGraphicFramePr>
          <p:nvPr/>
        </p:nvGraphicFramePr>
        <p:xfrm>
          <a:off x="4859338" y="1412875"/>
          <a:ext cx="4000500" cy="3378200"/>
        </p:xfrm>
        <a:graphic>
          <a:graphicData uri="http://schemas.openxmlformats.org/presentationml/2006/ole">
            <p:oleObj spid="_x0000_s97282" name="Worksheet" r:id="rId5" imgW="3648145" imgH="3076650" progId="Excel.Shee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431800"/>
          </a:xfrm>
        </p:spPr>
        <p:txBody>
          <a:bodyPr/>
          <a:lstStyle/>
          <a:p>
            <a:pPr>
              <a:defRPr/>
            </a:pPr>
            <a:r>
              <a:rPr lang="ru-RU" sz="2000" kern="1200" dirty="0" smtClean="0">
                <a:solidFill>
                  <a:schemeClr val="tx1"/>
                </a:solidFill>
                <a:latin typeface="+mn-lt"/>
              </a:rPr>
              <a:t>Структура доходов северной группы районов</a:t>
            </a:r>
          </a:p>
        </p:txBody>
      </p:sp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7951582" y="908720"/>
            <a:ext cx="10129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err="1">
                <a:latin typeface="+mn-lt"/>
              </a:rPr>
              <a:t>млн</a:t>
            </a:r>
            <a:r>
              <a:rPr lang="ru-RU" sz="1200" dirty="0">
                <a:latin typeface="+mn-lt"/>
              </a:rPr>
              <a:t> рублей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580112" y="5013176"/>
            <a:ext cx="252057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j-lt"/>
                <a:cs typeface="Arial" charset="0"/>
              </a:rPr>
              <a:t>67,3 </a:t>
            </a:r>
            <a:r>
              <a:rPr lang="ru-RU" sz="1400" b="1" dirty="0">
                <a:solidFill>
                  <a:schemeClr val="bg1"/>
                </a:solidFill>
                <a:latin typeface="+mj-lt"/>
                <a:cs typeface="Arial" charset="0"/>
              </a:rPr>
              <a:t>тыс рублей на 1 человека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84368" y="1340768"/>
            <a:ext cx="9255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8 год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395288" y="1268414"/>
            <a:ext cx="248" cy="3816770"/>
          </a:xfrm>
          <a:prstGeom prst="line">
            <a:avLst/>
          </a:prstGeom>
          <a:ln w="254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67544" y="1268414"/>
            <a:ext cx="769" cy="381677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33"/>
          <p:cNvGrpSpPr>
            <a:grpSpLocks/>
          </p:cNvGrpSpPr>
          <p:nvPr/>
        </p:nvGrpSpPr>
        <p:grpSpPr bwMode="auto">
          <a:xfrm>
            <a:off x="1259632" y="5733256"/>
            <a:ext cx="1656184" cy="432048"/>
            <a:chOff x="1790557" y="5438065"/>
            <a:chExt cx="2322372" cy="701575"/>
          </a:xfrm>
        </p:grpSpPr>
        <p:sp>
          <p:nvSpPr>
            <p:cNvPr id="30" name="Нашивка 29"/>
            <p:cNvSpPr/>
            <p:nvPr/>
          </p:nvSpPr>
          <p:spPr>
            <a:xfrm rot="10800000" flipH="1">
              <a:off x="1790557" y="5441240"/>
              <a:ext cx="1280911" cy="696813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Нашивка 30"/>
            <p:cNvSpPr/>
            <p:nvPr/>
          </p:nvSpPr>
          <p:spPr>
            <a:xfrm rot="10800000" flipH="1">
              <a:off x="2223877" y="5438065"/>
              <a:ext cx="1280910" cy="695226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Нашивка 31"/>
            <p:cNvSpPr/>
            <p:nvPr/>
          </p:nvSpPr>
          <p:spPr>
            <a:xfrm rot="10800000" flipH="1">
              <a:off x="2700051" y="5444414"/>
              <a:ext cx="1280910" cy="695226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Нашивка 32"/>
            <p:cNvSpPr/>
            <p:nvPr/>
          </p:nvSpPr>
          <p:spPr>
            <a:xfrm rot="10800000" flipH="1">
              <a:off x="3219081" y="5439651"/>
              <a:ext cx="893848" cy="696814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8" name="Прямая соединительная линия 47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67544" y="1268760"/>
          <a:ext cx="4104457" cy="3824642"/>
        </p:xfrm>
        <a:graphic>
          <a:graphicData uri="http://schemas.openxmlformats.org/drawingml/2006/table">
            <a:tbl>
              <a:tblPr/>
              <a:tblGrid>
                <a:gridCol w="1685759"/>
                <a:gridCol w="806233"/>
                <a:gridCol w="879527"/>
                <a:gridCol w="732938"/>
              </a:tblGrid>
              <a:tr h="1778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Garamond"/>
                        </a:rPr>
                        <a:t>МО 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latin typeface="Garamond"/>
                        </a:rPr>
                        <a:t>Всего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latin typeface="Garamond"/>
                        </a:rPr>
                        <a:t>Налоговые и неналоговые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Garamond"/>
                        </a:rPr>
                        <a:t>Доля, %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Garamond"/>
                        </a:rPr>
                        <a:t>доходов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latin typeface="Garamond"/>
                        </a:rPr>
                        <a:t>(без субвенций)</a:t>
                      </a:r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latin typeface="Garamond"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latin typeface="Garamond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Всего по краю 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82 563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38 997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47,2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262626"/>
                          </a:solidFill>
                          <a:latin typeface="Garamond"/>
                        </a:rPr>
                        <a:t>Всего по группе 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262626"/>
                          </a:solidFill>
                          <a:latin typeface="Garamond"/>
                          <a:ea typeface="+mn-ea"/>
                          <a:cs typeface="+mn-cs"/>
                        </a:rPr>
                        <a:t>30 580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rgbClr val="262626"/>
                          </a:solidFill>
                          <a:latin typeface="Garamond"/>
                          <a:ea typeface="+mn-ea"/>
                          <a:cs typeface="+mn-cs"/>
                        </a:rPr>
                        <a:t>14 627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262626"/>
                          </a:solidFill>
                          <a:latin typeface="Garamond"/>
                        </a:rPr>
                        <a:t>47,8</a:t>
                      </a:r>
                      <a:endParaRPr lang="ru-RU" sz="1300" b="1" i="0" u="none" strike="noStrike" dirty="0">
                        <a:solidFill>
                          <a:srgbClr val="262626"/>
                        </a:solidFill>
                        <a:latin typeface="Garamond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г.Енисейск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730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22,8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г.Лесосибирск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1 173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562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г.Норильск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11 830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7 502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63,4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Богучанский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1 143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Енисейский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Казачинский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Кежемский</a:t>
                      </a:r>
                      <a:r>
                        <a:rPr lang="ru-RU" sz="1200" b="0" i="0" u="none" strike="noStrike" kern="1200" dirty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758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327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Мотыгинский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689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69,3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Пировский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Северо-Енисейский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1 553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1 090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70,2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Туруханский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2 409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1 609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66,8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Таймыр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4 966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1 604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262626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Эвенкия</a:t>
                      </a:r>
                      <a:endParaRPr lang="ru-RU" sz="1200" b="0" i="0" u="none" strike="noStrike" kern="1200" dirty="0">
                        <a:solidFill>
                          <a:srgbClr val="26262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3 621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522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latin typeface="Garamond"/>
                          <a:ea typeface="+mn-ea"/>
                          <a:cs typeface="+mn-cs"/>
                        </a:rPr>
                        <a:t>14,4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Овал 17"/>
          <p:cNvSpPr/>
          <p:nvPr/>
        </p:nvSpPr>
        <p:spPr>
          <a:xfrm>
            <a:off x="5364088" y="5877272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5556609"/>
            <a:ext cx="10147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13 МО</a:t>
            </a:r>
          </a:p>
          <a:p>
            <a:pPr algn="ctr">
              <a:defRPr/>
            </a:pPr>
            <a:endParaRPr lang="ru-RU" sz="1200" dirty="0" smtClean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dirty="0" smtClean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200" b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117 поселений</a:t>
            </a:r>
            <a:endParaRPr lang="ru-RU" sz="1200" b="1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 bwMode="auto">
          <a:xfrm rot="16200000" flipH="1">
            <a:off x="539552" y="5733256"/>
            <a:ext cx="288033" cy="432049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995936" y="3356992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95936" y="4221088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148064" y="6237312"/>
            <a:ext cx="10086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err="1" smtClean="0"/>
              <a:t>Казачинский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645333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Туруханский</a:t>
            </a:r>
            <a:endParaRPr lang="ru-RU" sz="1200" dirty="0"/>
          </a:p>
        </p:txBody>
      </p:sp>
      <p:pic>
        <p:nvPicPr>
          <p:cNvPr id="26" name="Picture 2" descr="C:\Users\al_ch\Desktop\КК Север залив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1556792"/>
            <a:ext cx="676140" cy="1409601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6732240" y="6237312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Северо-Енисейский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8172400" y="6237312"/>
            <a:ext cx="711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Таймыр</a:t>
            </a:r>
            <a:endParaRPr lang="ru-RU" sz="1200" dirty="0"/>
          </a:p>
        </p:txBody>
      </p:sp>
      <p:sp>
        <p:nvSpPr>
          <p:cNvPr id="41" name="Овал 40"/>
          <p:cNvSpPr/>
          <p:nvPr/>
        </p:nvSpPr>
        <p:spPr>
          <a:xfrm>
            <a:off x="7092280" y="5445224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8100392" y="5589240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596336" y="5373216"/>
            <a:ext cx="504056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62"/>
          <p:cNvGrpSpPr/>
          <p:nvPr/>
        </p:nvGrpSpPr>
        <p:grpSpPr>
          <a:xfrm rot="10800000" flipH="1">
            <a:off x="4572000" y="2924944"/>
            <a:ext cx="987373" cy="1125167"/>
            <a:chOff x="1663426" y="1439693"/>
            <a:chExt cx="987373" cy="1125167"/>
          </a:xfrm>
        </p:grpSpPr>
        <p:sp>
          <p:nvSpPr>
            <p:cNvPr id="57" name="Нашивка 56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Нашивка 57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Нашивка 58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Нашивка 59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51520" y="404664"/>
            <a:ext cx="864076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Новые подходы в стимулировании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муниципальных образований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 рост собственных доходов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1196752"/>
          <a:ext cx="3240360" cy="1432064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1393491"/>
                <a:gridCol w="800979"/>
                <a:gridCol w="1045890"/>
              </a:tblGrid>
              <a:tr h="279849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прогноз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2019 года</a:t>
                      </a:r>
                      <a:endParaRPr lang="ru-RU" sz="1200" b="1" i="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6415">
                <a:tc v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объем</a:t>
                      </a:r>
                      <a:r>
                        <a:rPr lang="ru-RU" sz="800" b="1" i="0" u="none" strike="noStrike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800" b="1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отаций</a:t>
                      </a:r>
                      <a:endParaRPr lang="ru-RU" sz="800" b="1" i="0" u="none" strike="noStrik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в налоговых и неналоговых доходах , %</a:t>
                      </a:r>
                      <a:endParaRPr lang="ru-RU" sz="800" b="1" i="0" u="none" strike="noStrike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0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по краю</a:t>
                      </a:r>
                      <a:endParaRPr lang="ru-RU" sz="17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22 322</a:t>
                      </a:r>
                      <a:endParaRPr lang="ru-RU" sz="17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56</a:t>
                      </a:r>
                      <a:endParaRPr lang="ru-RU" sz="17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по группе</a:t>
                      </a:r>
                      <a:endParaRPr lang="ru-RU" sz="1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10 969</a:t>
                      </a:r>
                      <a:endParaRPr lang="ru-RU" sz="1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9"/>
          <p:cNvSpPr txBox="1">
            <a:spLocks noChangeArrowheads="1"/>
          </p:cNvSpPr>
          <p:nvPr/>
        </p:nvSpPr>
        <p:spPr bwMode="auto">
          <a:xfrm>
            <a:off x="467544" y="3068960"/>
            <a:ext cx="19431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Arial Narrow" pitchFamily="34" charset="0"/>
              </a:rPr>
              <a:t>Земельный налог</a:t>
            </a:r>
          </a:p>
          <a:p>
            <a:r>
              <a:rPr lang="ru-RU" sz="1400" b="1" dirty="0" smtClean="0">
                <a:latin typeface="Arial Narrow" pitchFamily="34" charset="0"/>
              </a:rPr>
              <a:t>Налог на имущество</a:t>
            </a:r>
          </a:p>
          <a:p>
            <a:r>
              <a:rPr lang="ru-RU" sz="1400" b="1" dirty="0" smtClean="0">
                <a:latin typeface="Arial Narrow" pitchFamily="34" charset="0"/>
              </a:rPr>
              <a:t>физических лиц </a:t>
            </a:r>
          </a:p>
          <a:p>
            <a:r>
              <a:rPr lang="ru-RU" sz="1400" b="1" dirty="0" smtClean="0">
                <a:latin typeface="Arial Narrow" pitchFamily="34" charset="0"/>
              </a:rPr>
              <a:t>ЕСХН </a:t>
            </a:r>
          </a:p>
          <a:p>
            <a:r>
              <a:rPr lang="ru-RU" sz="1400" b="1" dirty="0" smtClean="0">
                <a:latin typeface="Arial Narrow" pitchFamily="34" charset="0"/>
              </a:rPr>
              <a:t>Патент  </a:t>
            </a:r>
            <a:endParaRPr lang="ru-RU" sz="1400" b="1" dirty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7544" y="4437112"/>
            <a:ext cx="2736304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Narrow" pitchFamily="34" charset="0"/>
              </a:rPr>
              <a:t>Земельный налог         </a:t>
            </a:r>
            <a:r>
              <a:rPr lang="ru-RU" sz="1600" dirty="0" smtClean="0">
                <a:latin typeface="Arial Narrow" pitchFamily="34" charset="0"/>
              </a:rPr>
              <a:t>1 694 ,1</a:t>
            </a:r>
          </a:p>
          <a:p>
            <a:r>
              <a:rPr lang="ru-RU" sz="1600" b="1" dirty="0" smtClean="0">
                <a:latin typeface="Arial Narrow" pitchFamily="34" charset="0"/>
              </a:rPr>
              <a:t>Налог на имущество</a:t>
            </a:r>
          </a:p>
          <a:p>
            <a:r>
              <a:rPr lang="ru-RU" sz="1600" b="1" dirty="0" smtClean="0">
                <a:latin typeface="Arial Narrow" pitchFamily="34" charset="0"/>
              </a:rPr>
              <a:t>физических лиц                </a:t>
            </a:r>
            <a:r>
              <a:rPr lang="ru-RU" sz="1600" dirty="0" smtClean="0">
                <a:latin typeface="Arial Narrow" pitchFamily="34" charset="0"/>
              </a:rPr>
              <a:t>790,0</a:t>
            </a:r>
          </a:p>
          <a:p>
            <a:r>
              <a:rPr lang="ru-RU" sz="1600" b="1" dirty="0" smtClean="0">
                <a:latin typeface="Arial Narrow" pitchFamily="34" charset="0"/>
              </a:rPr>
              <a:t>ЕСХН  </a:t>
            </a:r>
            <a:r>
              <a:rPr lang="ru-RU" sz="1600" dirty="0" smtClean="0">
                <a:latin typeface="Arial Narrow" pitchFamily="34" charset="0"/>
              </a:rPr>
              <a:t>                                   56,5</a:t>
            </a:r>
          </a:p>
          <a:p>
            <a:r>
              <a:rPr lang="ru-RU" sz="1600" b="1" u="sng" dirty="0" smtClean="0">
                <a:latin typeface="Arial Narrow" pitchFamily="34" charset="0"/>
              </a:rPr>
              <a:t>Патент </a:t>
            </a:r>
            <a:r>
              <a:rPr lang="ru-RU" sz="1600" u="sng" dirty="0" smtClean="0">
                <a:latin typeface="Arial Narrow" pitchFamily="34" charset="0"/>
              </a:rPr>
              <a:t>                                102,6</a:t>
            </a:r>
          </a:p>
          <a:p>
            <a:r>
              <a:rPr lang="ru-RU" sz="1600" dirty="0" smtClean="0">
                <a:latin typeface="Arial Narrow" pitchFamily="34" charset="0"/>
              </a:rPr>
              <a:t>                                           </a:t>
            </a:r>
            <a:r>
              <a:rPr lang="ru-RU" sz="1600" b="1" dirty="0" smtClean="0">
                <a:latin typeface="Arial Narrow" pitchFamily="34" charset="0"/>
              </a:rPr>
              <a:t>2 643,2       </a:t>
            </a:r>
            <a:endParaRPr lang="ru-RU" sz="1600" b="1" dirty="0">
              <a:latin typeface="Arial Narrow" pitchFamily="34" charset="0"/>
            </a:endParaRPr>
          </a:p>
        </p:txBody>
      </p:sp>
      <p:grpSp>
        <p:nvGrpSpPr>
          <p:cNvPr id="4" name="Группа 62"/>
          <p:cNvGrpSpPr/>
          <p:nvPr/>
        </p:nvGrpSpPr>
        <p:grpSpPr>
          <a:xfrm rot="10800000" flipH="1">
            <a:off x="1979712" y="2852936"/>
            <a:ext cx="987373" cy="1125167"/>
            <a:chOff x="1663426" y="1439693"/>
            <a:chExt cx="987373" cy="1125167"/>
          </a:xfrm>
        </p:grpSpPr>
        <p:sp>
          <p:nvSpPr>
            <p:cNvPr id="49" name="Нашивка 48"/>
            <p:cNvSpPr/>
            <p:nvPr/>
          </p:nvSpPr>
          <p:spPr>
            <a:xfrm>
              <a:off x="2041754" y="1656318"/>
              <a:ext cx="288032" cy="69576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Нашивка 49"/>
            <p:cNvSpPr/>
            <p:nvPr/>
          </p:nvSpPr>
          <p:spPr>
            <a:xfrm>
              <a:off x="2139031" y="1660233"/>
              <a:ext cx="288032" cy="695760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Нашивка 50"/>
            <p:cNvSpPr/>
            <p:nvPr/>
          </p:nvSpPr>
          <p:spPr>
            <a:xfrm>
              <a:off x="2246037" y="1654418"/>
              <a:ext cx="288032" cy="69576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Нашивка 51"/>
            <p:cNvSpPr/>
            <p:nvPr/>
          </p:nvSpPr>
          <p:spPr>
            <a:xfrm>
              <a:off x="2362767" y="1658333"/>
              <a:ext cx="288032" cy="69576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663426" y="143969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708822" y="2302213"/>
              <a:ext cx="914400" cy="262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TextBox 29"/>
          <p:cNvSpPr txBox="1">
            <a:spLocks noChangeArrowheads="1"/>
          </p:cNvSpPr>
          <p:nvPr/>
        </p:nvSpPr>
        <p:spPr bwMode="auto">
          <a:xfrm>
            <a:off x="3059832" y="3068960"/>
            <a:ext cx="2016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</a:rPr>
              <a:t>ИМБТ= прирост к отчетному году </a:t>
            </a:r>
          </a:p>
          <a:p>
            <a:pPr>
              <a:defRPr/>
            </a:pPr>
            <a:r>
              <a:rPr lang="ru-RU" sz="1200" i="1" dirty="0" smtClean="0">
                <a:latin typeface="Arial Narrow" pitchFamily="34" charset="0"/>
              </a:rPr>
              <a:t>(</a:t>
            </a:r>
            <a:r>
              <a:rPr lang="ru-RU" sz="1200" dirty="0" smtClean="0">
                <a:latin typeface="Arial Narrow" pitchFamily="34" charset="0"/>
              </a:rPr>
              <a:t>сумма прироста поступлений</a:t>
            </a:r>
          </a:p>
          <a:p>
            <a:pPr>
              <a:defRPr/>
            </a:pP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 каждому доходному источнику (только «+»)</a:t>
            </a:r>
            <a:r>
              <a:rPr lang="ru-RU" sz="1200" i="1" dirty="0" smtClean="0">
                <a:latin typeface="Arial Narrow" pitchFamily="34" charset="0"/>
              </a:rPr>
              <a:t>)</a:t>
            </a:r>
            <a:endParaRPr lang="ru-RU" sz="1200" i="1" dirty="0">
              <a:latin typeface="Arial Narrow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407670" y="3140968"/>
            <a:ext cx="2124770" cy="28088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район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44208" y="3573016"/>
            <a:ext cx="2088232" cy="28088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5796136" y="3140968"/>
            <a:ext cx="567680" cy="28088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50%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796136" y="3573016"/>
            <a:ext cx="567680" cy="28088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50%</a:t>
            </a: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4427984" y="1124744"/>
          <a:ext cx="4176464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110"/>
          <p:cNvGrpSpPr>
            <a:grpSpLocks/>
          </p:cNvGrpSpPr>
          <p:nvPr/>
        </p:nvGrpSpPr>
        <p:grpSpPr bwMode="auto">
          <a:xfrm>
            <a:off x="3923928" y="5013176"/>
            <a:ext cx="4464496" cy="1008112"/>
            <a:chOff x="35496" y="5805262"/>
            <a:chExt cx="4333156" cy="777108"/>
          </a:xfrm>
        </p:grpSpPr>
        <p:sp>
          <p:nvSpPr>
            <p:cNvPr id="42" name="Прямоугольник 41"/>
            <p:cNvSpPr/>
            <p:nvPr/>
          </p:nvSpPr>
          <p:spPr bwMode="auto">
            <a:xfrm>
              <a:off x="35496" y="5805262"/>
              <a:ext cx="1440151" cy="7771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ПРИРОСТ ПОСТУПЛЕНИЙ</a:t>
              </a:r>
              <a:endParaRPr lang="ru-RU" sz="1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Группа 109"/>
            <p:cNvGrpSpPr>
              <a:grpSpLocks/>
            </p:cNvGrpSpPr>
            <p:nvPr/>
          </p:nvGrpSpPr>
          <p:grpSpPr bwMode="auto">
            <a:xfrm>
              <a:off x="1547664" y="5805262"/>
              <a:ext cx="2820988" cy="777108"/>
              <a:chOff x="1547664" y="5805262"/>
              <a:chExt cx="2820988" cy="777108"/>
            </a:xfrm>
          </p:grpSpPr>
          <p:grpSp>
            <p:nvGrpSpPr>
              <p:cNvPr id="7" name="Группа 130"/>
              <p:cNvGrpSpPr>
                <a:grpSpLocks/>
              </p:cNvGrpSpPr>
              <p:nvPr/>
            </p:nvGrpSpPr>
            <p:grpSpPr bwMode="auto">
              <a:xfrm>
                <a:off x="1547664" y="6309320"/>
                <a:ext cx="2820987" cy="273050"/>
                <a:chOff x="2843809" y="2132856"/>
                <a:chExt cx="2736159" cy="273587"/>
              </a:xfrm>
            </p:grpSpPr>
            <p:sp>
              <p:nvSpPr>
                <p:cNvPr id="65" name="Прямоугольник 64"/>
                <p:cNvSpPr/>
                <p:nvPr/>
              </p:nvSpPr>
              <p:spPr>
                <a:xfrm>
                  <a:off x="2843261" y="2133125"/>
                  <a:ext cx="863981" cy="27331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145,6</a:t>
                  </a:r>
                </a:p>
              </p:txBody>
            </p:sp>
            <p:sp>
              <p:nvSpPr>
                <p:cNvPr id="66" name="Прямоугольник 65"/>
                <p:cNvSpPr/>
                <p:nvPr/>
              </p:nvSpPr>
              <p:spPr>
                <a:xfrm>
                  <a:off x="3779625" y="2133125"/>
                  <a:ext cx="863981" cy="27331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50,3</a:t>
                  </a:r>
                </a:p>
              </p:txBody>
            </p:sp>
            <p:sp>
              <p:nvSpPr>
                <p:cNvPr id="67" name="Прямоугольник 66"/>
                <p:cNvSpPr/>
                <p:nvPr/>
              </p:nvSpPr>
              <p:spPr>
                <a:xfrm>
                  <a:off x="4715988" y="2133125"/>
                  <a:ext cx="863981" cy="273318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2000" b="1" i="1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?</a:t>
                  </a:r>
                </a:p>
              </p:txBody>
            </p:sp>
          </p:grpSp>
          <p:grpSp>
            <p:nvGrpSpPr>
              <p:cNvPr id="8" name="Группа 130"/>
              <p:cNvGrpSpPr>
                <a:grpSpLocks/>
              </p:cNvGrpSpPr>
              <p:nvPr/>
            </p:nvGrpSpPr>
            <p:grpSpPr bwMode="auto">
              <a:xfrm>
                <a:off x="1547664" y="5805262"/>
                <a:ext cx="2820988" cy="417068"/>
                <a:chOff x="2843808" y="1988559"/>
                <a:chExt cx="2736160" cy="417889"/>
              </a:xfrm>
            </p:grpSpPr>
            <p:sp>
              <p:nvSpPr>
                <p:cNvPr id="47" name="Прямоугольник 46"/>
                <p:cNvSpPr/>
                <p:nvPr/>
              </p:nvSpPr>
              <p:spPr>
                <a:xfrm>
                  <a:off x="2843260" y="1988559"/>
                  <a:ext cx="863981" cy="41792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2017 факт</a:t>
                  </a:r>
                </a:p>
              </p:txBody>
            </p:sp>
            <p:sp>
              <p:nvSpPr>
                <p:cNvPr id="63" name="Прямоугольник 62"/>
                <p:cNvSpPr/>
                <p:nvPr/>
              </p:nvSpPr>
              <p:spPr>
                <a:xfrm>
                  <a:off x="3779624" y="1988559"/>
                  <a:ext cx="863981" cy="41792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2018 факт</a:t>
                  </a:r>
                </a:p>
              </p:txBody>
            </p:sp>
            <p:sp>
              <p:nvSpPr>
                <p:cNvPr id="64" name="Прямоугольник 63"/>
                <p:cNvSpPr/>
                <p:nvPr/>
              </p:nvSpPr>
              <p:spPr>
                <a:xfrm>
                  <a:off x="4715987" y="1988559"/>
                  <a:ext cx="863981" cy="417922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400" b="1" i="1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2019</a:t>
                  </a:r>
                </a:p>
                <a:p>
                  <a:pPr algn="ctr">
                    <a:defRPr/>
                  </a:pPr>
                  <a:r>
                    <a:rPr lang="ru-RU" sz="1400" b="1" i="1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прогноз</a:t>
                  </a:r>
                </a:p>
              </p:txBody>
            </p:sp>
          </p:grpSp>
        </p:grpSp>
      </p:grpSp>
      <p:grpSp>
        <p:nvGrpSpPr>
          <p:cNvPr id="9" name="Группа 30"/>
          <p:cNvGrpSpPr>
            <a:grpSpLocks/>
          </p:cNvGrpSpPr>
          <p:nvPr/>
        </p:nvGrpSpPr>
        <p:grpSpPr bwMode="auto">
          <a:xfrm>
            <a:off x="3491880" y="4941168"/>
            <a:ext cx="215900" cy="1008063"/>
            <a:chOff x="107504" y="1556792"/>
            <a:chExt cx="216024" cy="1080120"/>
          </a:xfrm>
          <a:solidFill>
            <a:schemeClr val="accent1">
              <a:lumMod val="75000"/>
            </a:schemeClr>
          </a:solidFill>
        </p:grpSpPr>
        <p:sp>
          <p:nvSpPr>
            <p:cNvPr id="69" name="Нашивка 68"/>
            <p:cNvSpPr/>
            <p:nvPr/>
          </p:nvSpPr>
          <p:spPr>
            <a:xfrm>
              <a:off x="107504" y="1556792"/>
              <a:ext cx="216024" cy="21602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0" name="Нашивка 69"/>
            <p:cNvSpPr/>
            <p:nvPr/>
          </p:nvSpPr>
          <p:spPr>
            <a:xfrm>
              <a:off x="107504" y="1844257"/>
              <a:ext cx="216024" cy="21602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" name="Нашивка 70"/>
            <p:cNvSpPr/>
            <p:nvPr/>
          </p:nvSpPr>
          <p:spPr>
            <a:xfrm>
              <a:off x="107504" y="2133423"/>
              <a:ext cx="216024" cy="21602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2" name="Нашивка 71"/>
            <p:cNvSpPr/>
            <p:nvPr/>
          </p:nvSpPr>
          <p:spPr>
            <a:xfrm>
              <a:off x="107504" y="2420888"/>
              <a:ext cx="216024" cy="21602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Прямая соединительная линия 72"/>
          <p:cNvCxnSpPr/>
          <p:nvPr/>
        </p:nvCxnSpPr>
        <p:spPr>
          <a:xfrm flipV="1">
            <a:off x="395536" y="3068960"/>
            <a:ext cx="0" cy="30243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323528" y="3068960"/>
            <a:ext cx="0" cy="30243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395536" y="1196752"/>
            <a:ext cx="0" cy="144016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23528" y="1196752"/>
            <a:ext cx="0" cy="144016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87"/>
          <p:cNvGrpSpPr/>
          <p:nvPr/>
        </p:nvGrpSpPr>
        <p:grpSpPr>
          <a:xfrm>
            <a:off x="251520" y="2852936"/>
            <a:ext cx="8424936" cy="72008"/>
            <a:chOff x="467544" y="4077072"/>
            <a:chExt cx="8424936" cy="72008"/>
          </a:xfrm>
        </p:grpSpPr>
        <p:cxnSp>
          <p:nvCxnSpPr>
            <p:cNvPr id="89" name="Прямая соединительная линия 88"/>
            <p:cNvCxnSpPr/>
            <p:nvPr/>
          </p:nvCxnSpPr>
          <p:spPr>
            <a:xfrm>
              <a:off x="467544" y="4077072"/>
              <a:ext cx="8424936" cy="0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467544" y="4149080"/>
              <a:ext cx="8424936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Прямоугольник 35"/>
          <p:cNvSpPr>
            <a:spLocks noChangeArrowheads="1"/>
          </p:cNvSpPr>
          <p:nvPr/>
        </p:nvSpPr>
        <p:spPr bwMode="auto">
          <a:xfrm>
            <a:off x="3563888" y="4149080"/>
            <a:ext cx="2592288" cy="42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i="1" dirty="0"/>
              <a:t>при уровне расчетной бюджетной обеспеченности</a:t>
            </a:r>
            <a:r>
              <a:rPr lang="en-US" sz="1000" i="1" dirty="0"/>
              <a:t> </a:t>
            </a:r>
            <a:r>
              <a:rPr lang="ru-RU" sz="1050" b="1" i="1" dirty="0">
                <a:solidFill>
                  <a:srgbClr val="360000"/>
                </a:solidFill>
              </a:rPr>
              <a:t>≤ 1,5</a:t>
            </a:r>
            <a:r>
              <a:rPr lang="ru-RU" sz="1050" i="1" dirty="0">
                <a:solidFill>
                  <a:srgbClr val="360000"/>
                </a:solidFill>
              </a:rPr>
              <a:t> </a:t>
            </a:r>
            <a:endParaRPr lang="ru-RU" sz="1000" i="1" dirty="0">
              <a:solidFill>
                <a:srgbClr val="360000"/>
              </a:solidFill>
            </a:endParaRPr>
          </a:p>
        </p:txBody>
      </p:sp>
      <p:sp>
        <p:nvSpPr>
          <p:cNvPr id="79" name="Нашивка 78"/>
          <p:cNvSpPr/>
          <p:nvPr/>
        </p:nvSpPr>
        <p:spPr bwMode="auto">
          <a:xfrm rot="5400000">
            <a:off x="3388716" y="4252244"/>
            <a:ext cx="206623" cy="144312"/>
          </a:xfrm>
          <a:prstGeom prst="chevron">
            <a:avLst/>
          </a:prstGeom>
          <a:solidFill>
            <a:srgbClr val="C0504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80" name="Picture 2" descr="C:\Users\al_ch\Desktop\КК Север заливка.pn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971600" y="1196752"/>
            <a:ext cx="576064" cy="77938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609" y="404664"/>
            <a:ext cx="8640887" cy="43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defTabSz="779252" eaLnBrk="0" hangingPunct="0">
              <a:defRPr/>
            </a:pPr>
            <a:r>
              <a:rPr lang="ru-RU" sz="2000" b="1" dirty="0" smtClean="0"/>
              <a:t>Задачи ОМСУ на 2019 год</a:t>
            </a:r>
            <a:endParaRPr lang="ru-RU" sz="20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528" y="1052736"/>
            <a:ext cx="8497441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/>
              <a:t>Обеспечить рост налоговых и неналоговых </a:t>
            </a:r>
            <a:r>
              <a:rPr lang="ru-RU" altLang="ru-RU" sz="1500" dirty="0" smtClean="0"/>
              <a:t>доходов не ниже уровня инфляции</a:t>
            </a:r>
            <a:endParaRPr lang="ru-RU" altLang="ru-RU" sz="1500" dirty="0"/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/>
              <a:t>Устранить недостатки  действующих муниципальных правовых актов в области </a:t>
            </a:r>
            <a:r>
              <a:rPr lang="ru-RU" altLang="ru-RU" sz="1500" dirty="0" smtClean="0"/>
              <a:t>налогов</a:t>
            </a:r>
            <a:endParaRPr lang="ru-RU" altLang="ru-RU" sz="1500" dirty="0"/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 smtClean="0"/>
              <a:t>Обеспечить системную работу с налоговыми органами и </a:t>
            </a:r>
            <a:r>
              <a:rPr lang="ru-RU" altLang="ru-RU" sz="1500" dirty="0" err="1" smtClean="0"/>
              <a:t>Росреестром</a:t>
            </a:r>
            <a:r>
              <a:rPr lang="ru-RU" altLang="ru-RU" sz="1500" dirty="0" smtClean="0"/>
              <a:t> по формированию объективной налоговой базы, исправлению ошибок  </a:t>
            </a:r>
            <a:r>
              <a:rPr lang="ru-RU" altLang="ru-RU" sz="1500" dirty="0"/>
              <a:t>и </a:t>
            </a:r>
            <a:r>
              <a:rPr lang="ru-RU" altLang="ru-RU" sz="1500" dirty="0" smtClean="0"/>
              <a:t>своевременности </a:t>
            </a:r>
            <a:r>
              <a:rPr lang="ru-RU" altLang="ru-RU" sz="1500" dirty="0"/>
              <a:t>актуализации сведений, содержащихся в ЕГРН, ФИАС и </a:t>
            </a:r>
            <a:r>
              <a:rPr lang="ru-RU" altLang="ru-RU" sz="1500" dirty="0" smtClean="0"/>
              <a:t>ГАР</a:t>
            </a:r>
            <a:endParaRPr lang="ru-RU" altLang="ru-RU" sz="1500" dirty="0"/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/>
              <a:t>Принять меры по сокращению недоимки по налогам и </a:t>
            </a:r>
            <a:r>
              <a:rPr lang="ru-RU" altLang="ru-RU" sz="1500" dirty="0" smtClean="0"/>
              <a:t>задолженности </a:t>
            </a:r>
            <a:r>
              <a:rPr lang="ru-RU" altLang="ru-RU" sz="1500" dirty="0"/>
              <a:t>по арендной плате за </a:t>
            </a:r>
            <a:r>
              <a:rPr lang="ru-RU" altLang="ru-RU" sz="1500" dirty="0" smtClean="0"/>
              <a:t>землю и муниципальное имущество</a:t>
            </a:r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 smtClean="0"/>
              <a:t>Поддерживать в актуальном состоянии в электронном виде реестр договоров аренды земли и имущества; провести </a:t>
            </a:r>
            <a:r>
              <a:rPr lang="ru-RU" altLang="ru-RU" sz="1500" dirty="0"/>
              <a:t>инвентаризацию договоров аренды земельных участков на предмет  соответствия </a:t>
            </a:r>
            <a:r>
              <a:rPr lang="ru-RU" altLang="ru-RU" sz="1500" dirty="0" smtClean="0"/>
              <a:t>размеров </a:t>
            </a:r>
            <a:r>
              <a:rPr lang="ru-RU" altLang="ru-RU" sz="1500" dirty="0"/>
              <a:t>арендной </a:t>
            </a:r>
            <a:r>
              <a:rPr lang="ru-RU" altLang="ru-RU" sz="1500" dirty="0" smtClean="0"/>
              <a:t>платы нормам</a:t>
            </a:r>
            <a:r>
              <a:rPr lang="ru-RU" altLang="ru-RU" sz="1500" dirty="0"/>
              <a:t>, установленным решениями </a:t>
            </a:r>
            <a:r>
              <a:rPr lang="ru-RU" altLang="ru-RU" sz="1500" dirty="0" smtClean="0"/>
              <a:t>ОМСУ</a:t>
            </a:r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 smtClean="0"/>
              <a:t>Повысить эффективность муниципального земельного контроля</a:t>
            </a:r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 smtClean="0"/>
              <a:t>Повысить качество управления и доходность муниципального имущества, в т.ч. за счет формирования свободных земельных участков с целью их передачи в аренду или продажи</a:t>
            </a:r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 smtClean="0"/>
              <a:t>Усилить работу по проведению мероприятий, направленных на легализацию «теневой» заработной платы и трудовых отношений</a:t>
            </a:r>
          </a:p>
          <a:p>
            <a:pPr marL="265113" indent="-265113"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ru-RU" altLang="ru-RU" sz="1500" dirty="0" smtClean="0"/>
              <a:t>Обеспечить переход на использование автоматизированного централизованного доступа к информации налоговых органов</a:t>
            </a:r>
            <a:endParaRPr lang="ru-RU" altLang="ru-RU" sz="15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3141663"/>
            <a:ext cx="8229600" cy="868362"/>
          </a:xfr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779252">
              <a:defRPr/>
            </a:pPr>
            <a:r>
              <a:rPr lang="ru-RU" sz="4000" dirty="0" smtClean="0">
                <a:solidFill>
                  <a:srgbClr val="254061"/>
                </a:solidFill>
                <a:latin typeface="Arial Narrow" pitchFamily="34" charset="0"/>
              </a:rPr>
              <a:t>Спасибо за внимание!</a:t>
            </a:r>
            <a:endParaRPr lang="ru-RU" sz="400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Доля поступлений </a:t>
            </a:r>
            <a:r>
              <a:rPr lang="ru-RU" dirty="0" err="1" smtClean="0"/>
              <a:t>администрируемых</a:t>
            </a:r>
            <a:r>
              <a:rPr lang="ru-RU" dirty="0" smtClean="0"/>
              <a:t> </a:t>
            </a:r>
            <a:r>
              <a:rPr lang="ru-RU" dirty="0" smtClean="0"/>
              <a:t>платежей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в общем объеме доходов в 2018 году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425263"/>
          <a:ext cx="8072494" cy="5053650"/>
        </p:xfrm>
        <a:graphic>
          <a:graphicData uri="http://schemas.openxmlformats.org/drawingml/2006/table">
            <a:tbl>
              <a:tblPr/>
              <a:tblGrid>
                <a:gridCol w="381328"/>
                <a:gridCol w="1513016"/>
                <a:gridCol w="836464"/>
                <a:gridCol w="950248"/>
                <a:gridCol w="910270"/>
                <a:gridCol w="959473"/>
                <a:gridCol w="1020979"/>
                <a:gridCol w="738057"/>
                <a:gridCol w="762659"/>
              </a:tblGrid>
              <a:tr h="21135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Имущество физ. лиц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Аренда имущества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в %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Ангарский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2596,1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289,4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439,3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324,4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1080,9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41,64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Артюгинский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729,7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454,1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76,14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Белякинский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319,4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214,4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67,13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Богучанский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23296,7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4096,5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8693,3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1395,7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14230,2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61,08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Говорковский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551,5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374,1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441,2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80,00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Красногорьевский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2879,6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360,6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234,4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62,93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Манзенский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2281,6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1573,9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1875,8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82,21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Невонский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1487,2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571,9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169,9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970,4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65,25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Нижнетерянский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638,5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335,6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52,56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Новохайский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874,7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303,3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529,2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60,50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Октябрьский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7503,1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253,9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2556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1714,1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60,30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Осиновомысский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603,5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887,1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74,05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Пинчугский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1965,6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581,2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731,8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1480,8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75,34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Таежнинский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13153,4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1322,5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8119,4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584,9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10080,2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76,64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Такучетский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761,3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508,3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593,4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77,95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Хребтовский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1139,9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275,1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672,4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58,99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Чуноярский 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2408,9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297,7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1106,4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45,93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Шиверский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974,5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516,2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693,2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71,13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64759,7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7670,9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21792,3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11858,7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760,9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42082,8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64,98</a:t>
                      </a:r>
                    </a:p>
                  </a:txBody>
                  <a:tcPr marL="6970" marR="6970" marT="6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4650" y="404813"/>
            <a:ext cx="86407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latin typeface="+mn-lt"/>
                <a:ea typeface="+mj-ea"/>
                <a:cs typeface="+mj-cs"/>
              </a:rPr>
              <a:t>Налог на имущество физических лиц 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39750" y="1628775"/>
          <a:ext cx="8099696" cy="206525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72000"/>
                <a:gridCol w="972000"/>
                <a:gridCol w="972000"/>
                <a:gridCol w="972000"/>
                <a:gridCol w="1295696"/>
                <a:gridCol w="972000"/>
                <a:gridCol w="972000"/>
                <a:gridCol w="972000"/>
              </a:tblGrid>
              <a:tr h="288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Начислено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 2018</a:t>
                      </a: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Собираемость,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Недоимка </a:t>
                      </a: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aseline="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Доля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факте, %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4542"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Красноярский край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9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994,9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110,8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790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103,8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79,4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518,5</a:t>
                      </a:r>
                      <a:endParaRPr lang="ru-RU" sz="16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88,6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65,6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4542"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 северной группе районов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9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207,4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109,6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174,8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112,6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 84,3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138,9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94,7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79,4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1403350" y="4149725"/>
            <a:ext cx="2160588" cy="2105928"/>
            <a:chOff x="539552" y="3938495"/>
            <a:chExt cx="2016224" cy="2035878"/>
          </a:xfrm>
        </p:grpSpPr>
        <p:sp>
          <p:nvSpPr>
            <p:cNvPr id="8" name="TextBox 7"/>
            <p:cNvSpPr txBox="1"/>
            <p:nvPr/>
          </p:nvSpPr>
          <p:spPr>
            <a:xfrm>
              <a:off x="539552" y="3938495"/>
              <a:ext cx="2016224" cy="535609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518E"/>
                  </a:solidFill>
                  <a:latin typeface="Arial Narrow" pitchFamily="34" charset="0"/>
                  <a:cs typeface="Arial" charset="0"/>
                </a:rPr>
                <a:t>Рост коэффициента-дефлятора 7,2%</a:t>
              </a: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 rot="5400000">
              <a:off x="1403940" y="4414097"/>
              <a:ext cx="214857" cy="503686"/>
            </a:xfrm>
            <a:prstGeom prst="stripedRightArrow">
              <a:avLst>
                <a:gd name="adj1" fmla="val 40753"/>
                <a:gd name="adj2" fmla="val 54110"/>
              </a:avLst>
            </a:prstGeom>
            <a:solidFill>
              <a:srgbClr val="E33D4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1500"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9552" y="4790251"/>
              <a:ext cx="2016224" cy="535608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518E"/>
                  </a:solidFill>
                  <a:latin typeface="Arial Narrow" pitchFamily="34" charset="0"/>
                  <a:cs typeface="Arial" charset="0"/>
                </a:rPr>
                <a:t>Рост начислений</a:t>
              </a:r>
            </a:p>
            <a:p>
              <a:pPr algn="ctr">
                <a:defRPr/>
              </a:pPr>
              <a:r>
                <a:rPr lang="ru-RU" sz="1500" b="1" dirty="0" smtClean="0">
                  <a:solidFill>
                    <a:srgbClr val="00518E"/>
                  </a:solidFill>
                  <a:latin typeface="Arial Narrow" pitchFamily="34" charset="0"/>
                  <a:cs typeface="Arial" charset="0"/>
                </a:rPr>
                <a:t>9,6%</a:t>
              </a:r>
              <a:endParaRPr lang="ru-RU" sz="1500" b="1" dirty="0">
                <a:solidFill>
                  <a:srgbClr val="00518E"/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552" y="5661957"/>
              <a:ext cx="2016224" cy="312416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500" b="1" dirty="0" smtClean="0">
                  <a:solidFill>
                    <a:srgbClr val="00518E"/>
                  </a:solidFill>
                  <a:latin typeface="Arial Narrow" pitchFamily="34" charset="0"/>
                  <a:cs typeface="Arial" charset="0"/>
                </a:rPr>
                <a:t>Рост поступлений 12,6%</a:t>
              </a:r>
              <a:endParaRPr lang="ru-RU" sz="1500" b="1" dirty="0">
                <a:solidFill>
                  <a:srgbClr val="00518E"/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3" name="Штриховая стрелка вправо 12"/>
            <p:cNvSpPr/>
            <p:nvPr/>
          </p:nvSpPr>
          <p:spPr>
            <a:xfrm rot="5400000">
              <a:off x="1386425" y="5283369"/>
              <a:ext cx="242482" cy="496279"/>
            </a:xfrm>
            <a:prstGeom prst="stripedRightArrow">
              <a:avLst>
                <a:gd name="adj1" fmla="val 40753"/>
                <a:gd name="adj2" fmla="val 54110"/>
              </a:avLst>
            </a:prstGeom>
            <a:solidFill>
              <a:srgbClr val="E33D4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 sz="1500">
                <a:latin typeface="Arial Narrow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6335713" y="1268413"/>
            <a:ext cx="2303462" cy="288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в структуре доходов –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1,2%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8" name="TextBox 14"/>
          <p:cNvSpPr txBox="1">
            <a:spLocks noChangeArrowheads="1"/>
          </p:cNvSpPr>
          <p:nvPr/>
        </p:nvSpPr>
        <p:spPr bwMode="auto">
          <a:xfrm>
            <a:off x="7667625" y="908050"/>
            <a:ext cx="10144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млн рублей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95288" y="1628775"/>
            <a:ext cx="0" cy="20875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68313" y="1628775"/>
            <a:ext cx="0" cy="20875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Диаграмма 20"/>
          <p:cNvGraphicFramePr/>
          <p:nvPr/>
        </p:nvGraphicFramePr>
        <p:xfrm>
          <a:off x="3923928" y="3573016"/>
          <a:ext cx="46805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96875" y="404813"/>
            <a:ext cx="8639175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latin typeface="+mn-lt"/>
                <a:ea typeface="+mj-ea"/>
                <a:cs typeface="+mj-cs"/>
              </a:rPr>
              <a:t>Налог на имущество физических лиц 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83568" y="1268411"/>
          <a:ext cx="7992888" cy="396819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94889"/>
                <a:gridCol w="792000"/>
                <a:gridCol w="792000"/>
                <a:gridCol w="792000"/>
                <a:gridCol w="792000"/>
                <a:gridCol w="1296000"/>
                <a:gridCol w="792000"/>
                <a:gridCol w="1041999"/>
              </a:tblGrid>
              <a:tr h="2903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МО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Начислено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487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Факт 2018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487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Собираемость,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Недоимка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487E"/>
                    </a:solidFill>
                  </a:tcPr>
                </a:tc>
              </a:tr>
              <a:tr h="387083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b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9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факте,%</a:t>
                      </a:r>
                      <a:endParaRPr lang="ru-RU" sz="9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+mn-lt"/>
                        </a:rPr>
                        <a:t>Всего по группе </a:t>
                      </a:r>
                      <a:endParaRPr lang="ru-RU" sz="1400" b="1" i="0" u="none" strike="noStrike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207,4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109,6</a:t>
                      </a:r>
                      <a:endParaRPr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174,8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84,3</a:t>
                      </a:r>
                      <a:endParaRPr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138,9</a:t>
                      </a:r>
                      <a:endParaRPr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79,4</a:t>
                      </a:r>
                      <a:endParaRPr lang="ru-RU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г.Енисейск</a:t>
                      </a: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113,5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128,5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69,8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65,8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г.Лесосибирск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19,6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110,2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116,1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73,3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75,3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г.Норильск</a:t>
                      </a: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122,9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110,9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89,4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 pitchFamily="34" charset="0"/>
                          <a:cs typeface="Arial" pitchFamily="34" charset="0"/>
                        </a:rPr>
                        <a:t>84,5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76,8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Богучанский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9,6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114,0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80,0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81,1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Енисейский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112,0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73,1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103,0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Казачинский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89,1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97,4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92,2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52,7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Кежемский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8,5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110,5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120,7</a:t>
                      </a:r>
                      <a:endParaRPr lang="ru-RU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78,4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91,6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Мотыгинский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109,1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83,2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64,7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Пировский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97,7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92,1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83,0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64,4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Северо-Енисейский </a:t>
                      </a: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115,2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113,6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88,9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69,4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Туруханский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107,3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98,7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76,6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91,3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Таймыр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25,1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103,5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75,8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18,2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96,0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5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Эвенкия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109,3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86,1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60" name="TextBox 6"/>
          <p:cNvSpPr txBox="1">
            <a:spLocks noChangeArrowheads="1"/>
          </p:cNvSpPr>
          <p:nvPr/>
        </p:nvSpPr>
        <p:spPr bwMode="auto">
          <a:xfrm>
            <a:off x="7596188" y="908050"/>
            <a:ext cx="1012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млн рублей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67544" y="1268760"/>
            <a:ext cx="0" cy="41044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39552" y="1268760"/>
            <a:ext cx="0" cy="41044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971600" y="5733256"/>
            <a:ext cx="576262" cy="432049"/>
            <a:chOff x="1043608" y="4797152"/>
            <a:chExt cx="684000" cy="684000"/>
          </a:xfrm>
        </p:grpSpPr>
        <p:sp>
          <p:nvSpPr>
            <p:cNvPr id="16" name="Овал 15"/>
            <p:cNvSpPr/>
            <p:nvPr/>
          </p:nvSpPr>
          <p:spPr>
            <a:xfrm>
              <a:off x="1043608" y="4797152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grpSp>
          <p:nvGrpSpPr>
            <p:cNvPr id="3" name="Группа 72"/>
            <p:cNvGrpSpPr/>
            <p:nvPr/>
          </p:nvGrpSpPr>
          <p:grpSpPr>
            <a:xfrm>
              <a:off x="1205476" y="4917733"/>
              <a:ext cx="342188" cy="455483"/>
              <a:chOff x="252412" y="1604962"/>
              <a:chExt cx="257175" cy="357188"/>
            </a:xfr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252412" y="1604962"/>
                <a:ext cx="257175" cy="357188"/>
              </a:xfrm>
              <a:prstGeom prst="roundRect">
                <a:avLst>
                  <a:gd name="adj" fmla="val 7843"/>
                </a:avLst>
              </a:prstGeom>
              <a:grpFill/>
              <a:ln w="317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335755" y="1662112"/>
                <a:ext cx="108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02429" y="1724024"/>
                <a:ext cx="72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95275" y="1769268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95274" y="1802605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95274" y="1835942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95274" y="1869279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433372" y="1909761"/>
                <a:ext cx="36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25"/>
            <p:cNvGrpSpPr/>
            <p:nvPr/>
          </p:nvGrpSpPr>
          <p:grpSpPr>
            <a:xfrm>
              <a:off x="1294994" y="5131595"/>
              <a:ext cx="230856" cy="94735"/>
              <a:chOff x="1582066" y="3627544"/>
              <a:chExt cx="630936" cy="252000"/>
            </a:xfrm>
            <a:solidFill>
              <a:schemeClr val="bg1"/>
            </a:solidFill>
          </p:grpSpPr>
          <p:sp>
            <p:nvSpPr>
              <p:cNvPr id="28" name="Прямоугольник 27"/>
              <p:cNvSpPr/>
              <p:nvPr/>
            </p:nvSpPr>
            <p:spPr>
              <a:xfrm rot="2707625">
                <a:off x="1522798" y="3686812"/>
                <a:ext cx="252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 rot="18907625">
                <a:off x="1637002" y="3649626"/>
                <a:ext cx="576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</p:grpSp>
      </p:grpSp>
      <p:sp>
        <p:nvSpPr>
          <p:cNvPr id="7264" name="TextBox 30"/>
          <p:cNvSpPr txBox="1">
            <a:spLocks noChangeArrowheads="1"/>
          </p:cNvSpPr>
          <p:nvPr/>
        </p:nvSpPr>
        <p:spPr bwMode="auto">
          <a:xfrm>
            <a:off x="1835696" y="5373216"/>
            <a:ext cx="5978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Narrow" pitchFamily="34" charset="0"/>
              </a:rPr>
              <a:t>Повышение собираемости налога</a:t>
            </a:r>
          </a:p>
        </p:txBody>
      </p:sp>
      <p:sp>
        <p:nvSpPr>
          <p:cNvPr id="60" name="Овал 59"/>
          <p:cNvSpPr/>
          <p:nvPr/>
        </p:nvSpPr>
        <p:spPr>
          <a:xfrm>
            <a:off x="2411760" y="6021288"/>
            <a:ext cx="360363" cy="3238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Gulim" pitchFamily="34" charset="-127"/>
            </a:endParaRPr>
          </a:p>
        </p:txBody>
      </p:sp>
      <p:grpSp>
        <p:nvGrpSpPr>
          <p:cNvPr id="7" name="Группа 61"/>
          <p:cNvGrpSpPr>
            <a:grpSpLocks/>
          </p:cNvGrpSpPr>
          <p:nvPr/>
        </p:nvGrpSpPr>
        <p:grpSpPr bwMode="auto">
          <a:xfrm>
            <a:off x="2411760" y="6381328"/>
            <a:ext cx="360834" cy="360040"/>
            <a:chOff x="1267839" y="1143433"/>
            <a:chExt cx="684000" cy="684000"/>
          </a:xfrm>
        </p:grpSpPr>
        <p:sp>
          <p:nvSpPr>
            <p:cNvPr id="63" name="Овал 62"/>
            <p:cNvSpPr/>
            <p:nvPr/>
          </p:nvSpPr>
          <p:spPr>
            <a:xfrm>
              <a:off x="1267839" y="1143433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pic>
          <p:nvPicPr>
            <p:cNvPr id="64" name="Рисунок 63" descr="Шестерня 2.png"/>
            <p:cNvPicPr>
              <a:picLocks noChangeAspect="1"/>
            </p:cNvPicPr>
            <p:nvPr/>
          </p:nvPicPr>
          <p:blipFill>
            <a:blip r:embed="rId3" cstate="print">
              <a:lum bright="100000"/>
            </a:blip>
            <a:stretch>
              <a:fillRect/>
            </a:stretch>
          </p:blipFill>
          <p:spPr>
            <a:xfrm>
              <a:off x="1285918" y="1176962"/>
              <a:ext cx="638801" cy="640411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65" name="Соединительная линия уступом 64"/>
          <p:cNvCxnSpPr/>
          <p:nvPr/>
        </p:nvCxnSpPr>
        <p:spPr>
          <a:xfrm rot="16200000" flipH="1">
            <a:off x="1827759" y="5813202"/>
            <a:ext cx="457200" cy="441325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/>
          <p:nvPr/>
        </p:nvCxnSpPr>
        <p:spPr>
          <a:xfrm rot="16200000" flipH="1">
            <a:off x="1828552" y="6172448"/>
            <a:ext cx="455613" cy="441325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67"/>
          <p:cNvGrpSpPr>
            <a:grpSpLocks/>
          </p:cNvGrpSpPr>
          <p:nvPr/>
        </p:nvGrpSpPr>
        <p:grpSpPr bwMode="auto">
          <a:xfrm>
            <a:off x="2411760" y="5661248"/>
            <a:ext cx="360363" cy="323850"/>
            <a:chOff x="2267744" y="5445224"/>
            <a:chExt cx="360040" cy="323960"/>
          </a:xfrm>
        </p:grpSpPr>
        <p:sp>
          <p:nvSpPr>
            <p:cNvPr id="44" name="Овал 43"/>
            <p:cNvSpPr/>
            <p:nvPr/>
          </p:nvSpPr>
          <p:spPr>
            <a:xfrm>
              <a:off x="2267744" y="5445224"/>
              <a:ext cx="360040" cy="3239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pic>
          <p:nvPicPr>
            <p:cNvPr id="67" name="Рисунок 66" descr="ФЛ.png"/>
            <p:cNvPicPr>
              <a:picLocks noChangeAspect="1"/>
            </p:cNvPicPr>
            <p:nvPr/>
          </p:nvPicPr>
          <p:blipFill>
            <a:blip r:embed="rId4" cstate="print">
              <a:lum bright="100000"/>
            </a:blip>
            <a:stretch>
              <a:fillRect/>
            </a:stretch>
          </p:blipFill>
          <p:spPr>
            <a:xfrm>
              <a:off x="2294708" y="5472220"/>
              <a:ext cx="261702" cy="260438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69" name="TextBox 68"/>
          <p:cNvSpPr txBox="1"/>
          <p:nvPr/>
        </p:nvSpPr>
        <p:spPr>
          <a:xfrm>
            <a:off x="2843808" y="6021288"/>
            <a:ext cx="6300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проведение разъяснительной работы с населением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43808" y="5733256"/>
            <a:ext cx="6300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системное взаимодействие с УФНС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843808" y="6309320"/>
            <a:ext cx="6300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работа межведомственных комиссий по снижению недоимки</a:t>
            </a:r>
          </a:p>
        </p:txBody>
      </p:sp>
      <p:cxnSp>
        <p:nvCxnSpPr>
          <p:cNvPr id="77" name="Соединительная линия уступом 64"/>
          <p:cNvCxnSpPr/>
          <p:nvPr/>
        </p:nvCxnSpPr>
        <p:spPr>
          <a:xfrm>
            <a:off x="1835696" y="5517232"/>
            <a:ext cx="441325" cy="382587"/>
          </a:xfrm>
          <a:prstGeom prst="bentConnector3">
            <a:avLst>
              <a:gd name="adj1" fmla="val 264"/>
            </a:avLst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6093296"/>
            <a:ext cx="21602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Недоимка по </a:t>
            </a:r>
            <a:r>
              <a:rPr lang="ru-RU" dirty="0" smtClean="0"/>
              <a:t>налогу на имущество физических лиц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857226" y="1444965"/>
          <a:ext cx="7929616" cy="5198745"/>
        </p:xfrm>
        <a:graphic>
          <a:graphicData uri="http://schemas.openxmlformats.org/drawingml/2006/table">
            <a:tbl>
              <a:tblPr/>
              <a:tblGrid>
                <a:gridCol w="540014"/>
                <a:gridCol w="2031752"/>
                <a:gridCol w="1000132"/>
                <a:gridCol w="1148869"/>
                <a:gridCol w="757762"/>
                <a:gridCol w="975510"/>
                <a:gridCol w="1475577"/>
              </a:tblGrid>
              <a:tr h="357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имущество физических лиц, тыс. 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Недоимка на 01.01.2018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Недоимка на 01.01.2019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Поступило налога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недоимки от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Ангарский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Артюгинский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Белякинский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2857,8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2879,1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4096,5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Говорковский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Красногорьевский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192,26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Манзенский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Невонский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155,59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Нижнетерянский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303,57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Новохайский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Октябрьский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Осиновомысский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Пинчугский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Таежнинский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Такучетский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Хребтовский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252,69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Чуноярский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-1048,4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Шиверский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264,71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1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7478,8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-540,3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7670,9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4650" y="404813"/>
            <a:ext cx="86407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100" b="1" dirty="0">
                <a:latin typeface="+mn-lt"/>
                <a:ea typeface="+mj-ea"/>
                <a:cs typeface="+mj-cs"/>
              </a:rPr>
              <a:t>Земельный налог 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39750" y="1700213"/>
          <a:ext cx="8100000" cy="19202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72000"/>
                <a:gridCol w="972000"/>
                <a:gridCol w="972000"/>
                <a:gridCol w="972000"/>
                <a:gridCol w="1296000"/>
                <a:gridCol w="972000"/>
                <a:gridCol w="972000"/>
                <a:gridCol w="972000"/>
              </a:tblGrid>
              <a:tr h="18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Начислено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 2018</a:t>
                      </a: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Собираемость, %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Недоимка</a:t>
                      </a:r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aseline="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180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  <a:endParaRPr lang="ru-RU" sz="9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Доля в факте, %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7737">
                <a:tc gridSpan="8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/>
                        <a:t>Красноярский край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1 779,2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100,1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1694,1</a:t>
                      </a:r>
                      <a:endParaRPr lang="ru-RU" sz="1600" b="1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95,4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95,2</a:t>
                      </a:r>
                      <a:endParaRPr lang="ru-RU" sz="1600" b="1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613,3</a:t>
                      </a:r>
                      <a:endParaRPr lang="ru-RU" sz="1600" b="1" dirty="0" smtClean="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96,7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36,2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7737"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 северной группе районов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93,5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112,3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97,0</a:t>
                      </a:r>
                      <a:endParaRPr lang="ru-RU" sz="1600" b="1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108,7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100,0</a:t>
                      </a:r>
                      <a:endParaRPr lang="ru-RU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23,3</a:t>
                      </a:r>
                      <a:endParaRPr lang="ru-RU" sz="1600" b="1" dirty="0"/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101,2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8" name="TextBox 6"/>
          <p:cNvSpPr txBox="1">
            <a:spLocks noChangeArrowheads="1"/>
          </p:cNvSpPr>
          <p:nvPr/>
        </p:nvSpPr>
        <p:spPr bwMode="auto">
          <a:xfrm>
            <a:off x="7667625" y="1052513"/>
            <a:ext cx="10144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млн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00788" y="1341438"/>
            <a:ext cx="2303462" cy="287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в структуре доходов –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0,7%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95536" y="1700808"/>
            <a:ext cx="0" cy="20155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467544" y="1700808"/>
            <a:ext cx="769" cy="20155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/>
        </p:nvGraphicFramePr>
        <p:xfrm>
          <a:off x="3131840" y="3717032"/>
          <a:ext cx="579787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39552" y="4149080"/>
            <a:ext cx="2592288" cy="8515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ctr">
              <a:defRPr/>
            </a:pPr>
            <a:r>
              <a:rPr lang="ru-RU" sz="1400" i="1" u="sng" dirty="0" smtClean="0">
                <a:solidFill>
                  <a:srgbClr val="C00000"/>
                </a:solidFill>
                <a:latin typeface="Arial Narrow" pitchFamily="34" charset="0"/>
              </a:rPr>
              <a:t>Факторы  влияния:</a:t>
            </a:r>
            <a:endParaRPr lang="ru-RU" sz="1400" i="1" u="sng" dirty="0">
              <a:solidFill>
                <a:srgbClr val="C00000"/>
              </a:solidFill>
              <a:latin typeface="Arial Narrow" pitchFamily="34" charset="0"/>
            </a:endParaRPr>
          </a:p>
          <a:p>
            <a:pPr marL="342900" indent="-342900" fontAlgn="ctr">
              <a:spcBef>
                <a:spcPts val="600"/>
              </a:spcBef>
              <a:buFontTx/>
              <a:buAutoNum type="arabicPeriod"/>
              <a:defRPr/>
            </a:pPr>
            <a:r>
              <a:rPr lang="ru-RU" sz="1400" i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Изменение </a:t>
            </a:r>
            <a:r>
              <a:rPr lang="ru-RU" sz="1400" i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федерального законодательства (6 соток</a:t>
            </a:r>
            <a:r>
              <a:rPr lang="ru-RU" sz="1400" i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)</a:t>
            </a:r>
            <a:endParaRPr lang="ru-RU" sz="1400" i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4650" y="404813"/>
            <a:ext cx="86407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100" b="1" dirty="0">
                <a:latin typeface="+mn-lt"/>
                <a:ea typeface="+mj-ea"/>
                <a:cs typeface="+mj-cs"/>
              </a:rPr>
              <a:t>Земельный налог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4213" y="1196752"/>
          <a:ext cx="7848000" cy="347987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943571"/>
                <a:gridCol w="792088"/>
                <a:gridCol w="792088"/>
                <a:gridCol w="648253"/>
                <a:gridCol w="792000"/>
                <a:gridCol w="1296000"/>
                <a:gridCol w="792000"/>
                <a:gridCol w="792000"/>
              </a:tblGrid>
              <a:tr h="1730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Начислено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487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Факт 2018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487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Собираемость,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Недоимка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487E"/>
                    </a:solidFill>
                  </a:tcPr>
                </a:tc>
              </a:tr>
              <a:tr h="363717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роста, 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b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факте, 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5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+mn-lt"/>
                        </a:rPr>
                        <a:t>Всего по группе </a:t>
                      </a:r>
                    </a:p>
                  </a:txBody>
                  <a:tcPr marL="90000" marR="90000" marT="46800" marB="468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 100,0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46800" marB="468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46800" marB="468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г.Енисейск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78,9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г.Лесосибирск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20,9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г.Норильск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98,4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24,0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Богучанский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37,3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Енисейский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172,6</a:t>
                      </a:r>
                      <a:endParaRPr lang="ru-RU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126,0</a:t>
                      </a:r>
                      <a:endParaRPr lang="ru-RU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Казачинский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50,9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Кежемский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91,9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14,0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39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Мотыгинский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91,3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Пировский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97,7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97,3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59,7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Северо-Енисейский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6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Туруханский </a:t>
                      </a: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418,9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127,5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Таймыр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Эвенкия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80,5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95,9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2" name="TextBox 6"/>
          <p:cNvSpPr txBox="1">
            <a:spLocks noChangeArrowheads="1"/>
          </p:cNvSpPr>
          <p:nvPr/>
        </p:nvSpPr>
        <p:spPr bwMode="auto">
          <a:xfrm>
            <a:off x="7524328" y="908720"/>
            <a:ext cx="1012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err="1"/>
              <a:t>млн</a:t>
            </a:r>
            <a:r>
              <a:rPr lang="ru-RU" sz="1200" dirty="0"/>
              <a:t> рублей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755576" y="5229200"/>
            <a:ext cx="576263" cy="539701"/>
            <a:chOff x="1043608" y="4797152"/>
            <a:chExt cx="684000" cy="684000"/>
          </a:xfrm>
        </p:grpSpPr>
        <p:sp>
          <p:nvSpPr>
            <p:cNvPr id="8" name="Овал 7"/>
            <p:cNvSpPr/>
            <p:nvPr/>
          </p:nvSpPr>
          <p:spPr>
            <a:xfrm>
              <a:off x="1043608" y="4797152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grpSp>
          <p:nvGrpSpPr>
            <p:cNvPr id="3" name="Группа 72"/>
            <p:cNvGrpSpPr/>
            <p:nvPr/>
          </p:nvGrpSpPr>
          <p:grpSpPr>
            <a:xfrm>
              <a:off x="1205476" y="4917733"/>
              <a:ext cx="342188" cy="455483"/>
              <a:chOff x="252412" y="1604962"/>
              <a:chExt cx="257175" cy="357188"/>
            </a:xfr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252412" y="1604962"/>
                <a:ext cx="257175" cy="357188"/>
              </a:xfrm>
              <a:prstGeom prst="roundRect">
                <a:avLst>
                  <a:gd name="adj" fmla="val 7843"/>
                </a:avLst>
              </a:prstGeom>
              <a:grpFill/>
              <a:ln w="317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335755" y="1662112"/>
                <a:ext cx="108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402429" y="1724024"/>
                <a:ext cx="72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95275" y="1769268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95274" y="1802605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95274" y="1835942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95274" y="1869279"/>
                <a:ext cx="180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33372" y="1909761"/>
                <a:ext cx="36000" cy="0"/>
              </a:xfrm>
              <a:prstGeom prst="line">
                <a:avLst/>
              </a:prstGeom>
              <a:grpFill/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25"/>
            <p:cNvGrpSpPr/>
            <p:nvPr/>
          </p:nvGrpSpPr>
          <p:grpSpPr>
            <a:xfrm>
              <a:off x="1294994" y="5131595"/>
              <a:ext cx="230856" cy="94735"/>
              <a:chOff x="1582066" y="3627544"/>
              <a:chExt cx="630936" cy="252000"/>
            </a:xfrm>
            <a:solidFill>
              <a:schemeClr val="bg1"/>
            </a:solidFill>
          </p:grpSpPr>
          <p:sp>
            <p:nvSpPr>
              <p:cNvPr id="13" name="Прямоугольник 12"/>
              <p:cNvSpPr/>
              <p:nvPr/>
            </p:nvSpPr>
            <p:spPr>
              <a:xfrm rot="2707625">
                <a:off x="1522798" y="3686812"/>
                <a:ext cx="252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 rot="18907625">
                <a:off x="1637002" y="3649626"/>
                <a:ext cx="576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</p:grpSp>
      </p:grpSp>
      <p:sp>
        <p:nvSpPr>
          <p:cNvPr id="10334" name="TextBox 23"/>
          <p:cNvSpPr txBox="1">
            <a:spLocks noChangeArrowheads="1"/>
          </p:cNvSpPr>
          <p:nvPr/>
        </p:nvSpPr>
        <p:spPr bwMode="auto">
          <a:xfrm>
            <a:off x="1475656" y="5013176"/>
            <a:ext cx="7058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Максимальное </a:t>
            </a:r>
            <a:r>
              <a:rPr lang="ru-RU" b="1" dirty="0" smtClean="0">
                <a:latin typeface="Arial Narrow" pitchFamily="34" charset="0"/>
              </a:rPr>
              <a:t>вовлечение </a:t>
            </a:r>
            <a:r>
              <a:rPr lang="ru-RU" b="1" dirty="0">
                <a:latin typeface="Arial Narrow" pitchFamily="34" charset="0"/>
              </a:rPr>
              <a:t>земельных объектов в налоговой оборот </a:t>
            </a:r>
          </a:p>
        </p:txBody>
      </p:sp>
      <p:sp>
        <p:nvSpPr>
          <p:cNvPr id="25" name="Овал 24"/>
          <p:cNvSpPr/>
          <p:nvPr/>
        </p:nvSpPr>
        <p:spPr>
          <a:xfrm>
            <a:off x="2051720" y="5805264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Gulim" pitchFamily="34" charset="-127"/>
            </a:endParaRPr>
          </a:p>
        </p:txBody>
      </p:sp>
      <p:cxnSp>
        <p:nvCxnSpPr>
          <p:cNvPr id="29" name="Соединительная линия уступом 64"/>
          <p:cNvCxnSpPr/>
          <p:nvPr/>
        </p:nvCxnSpPr>
        <p:spPr>
          <a:xfrm rot="16200000" flipH="1">
            <a:off x="1540521" y="5524376"/>
            <a:ext cx="455612" cy="441325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65"/>
          <p:cNvCxnSpPr/>
          <p:nvPr/>
        </p:nvCxnSpPr>
        <p:spPr>
          <a:xfrm rot="16200000" flipH="1">
            <a:off x="1540521" y="5812408"/>
            <a:ext cx="455612" cy="441325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30"/>
          <p:cNvGrpSpPr>
            <a:grpSpLocks/>
          </p:cNvGrpSpPr>
          <p:nvPr/>
        </p:nvGrpSpPr>
        <p:grpSpPr bwMode="auto">
          <a:xfrm>
            <a:off x="2051720" y="6453336"/>
            <a:ext cx="288032" cy="251842"/>
            <a:chOff x="2267744" y="5445224"/>
            <a:chExt cx="360040" cy="323960"/>
          </a:xfrm>
        </p:grpSpPr>
        <p:sp>
          <p:nvSpPr>
            <p:cNvPr id="32" name="Овал 31"/>
            <p:cNvSpPr/>
            <p:nvPr/>
          </p:nvSpPr>
          <p:spPr>
            <a:xfrm>
              <a:off x="2267744" y="5445224"/>
              <a:ext cx="360040" cy="3239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pic>
          <p:nvPicPr>
            <p:cNvPr id="33" name="Рисунок 32" descr="ФЛ.png"/>
            <p:cNvPicPr>
              <a:picLocks noChangeAspect="1"/>
            </p:cNvPicPr>
            <p:nvPr/>
          </p:nvPicPr>
          <p:blipFill>
            <a:blip r:embed="rId3" cstate="print">
              <a:lum bright="100000"/>
            </a:blip>
            <a:stretch>
              <a:fillRect/>
            </a:stretch>
          </p:blipFill>
          <p:spPr>
            <a:xfrm>
              <a:off x="2294707" y="5445224"/>
              <a:ext cx="261704" cy="287436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4" name="TextBox 33"/>
          <p:cNvSpPr txBox="1"/>
          <p:nvPr/>
        </p:nvSpPr>
        <p:spPr>
          <a:xfrm>
            <a:off x="2411760" y="5445224"/>
            <a:ext cx="65166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проведение земельного контроля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33256"/>
            <a:ext cx="65166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системное взаимодействие с УФНС и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Росреестром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11760" y="6021288"/>
            <a:ext cx="65166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работа межведомственных комиссий по снижению недоимки</a:t>
            </a:r>
          </a:p>
        </p:txBody>
      </p:sp>
      <p:pic>
        <p:nvPicPr>
          <p:cNvPr id="103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0725" y="5877272"/>
            <a:ext cx="138010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Соединительная линия уступом 64"/>
          <p:cNvCxnSpPr/>
          <p:nvPr/>
        </p:nvCxnSpPr>
        <p:spPr>
          <a:xfrm>
            <a:off x="1547664" y="5229200"/>
            <a:ext cx="441325" cy="384175"/>
          </a:xfrm>
          <a:prstGeom prst="bentConnector3">
            <a:avLst>
              <a:gd name="adj1" fmla="val 264"/>
            </a:avLst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65"/>
          <p:cNvCxnSpPr/>
          <p:nvPr/>
        </p:nvCxnSpPr>
        <p:spPr>
          <a:xfrm rot="16200000" flipH="1">
            <a:off x="1540521" y="6100440"/>
            <a:ext cx="455612" cy="441325"/>
          </a:xfrm>
          <a:prstGeom prst="bentConnector2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11760" y="6381328"/>
            <a:ext cx="65166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rPr>
              <a:t>разъяснительная работа с населением</a:t>
            </a:r>
          </a:p>
        </p:txBody>
      </p:sp>
      <p:grpSp>
        <p:nvGrpSpPr>
          <p:cNvPr id="6" name="Группа 47"/>
          <p:cNvGrpSpPr>
            <a:grpSpLocks/>
          </p:cNvGrpSpPr>
          <p:nvPr/>
        </p:nvGrpSpPr>
        <p:grpSpPr bwMode="auto">
          <a:xfrm>
            <a:off x="2051720" y="5445224"/>
            <a:ext cx="288032" cy="288032"/>
            <a:chOff x="1267839" y="2981758"/>
            <a:chExt cx="684000" cy="684000"/>
          </a:xfrm>
        </p:grpSpPr>
        <p:sp>
          <p:nvSpPr>
            <p:cNvPr id="49" name="Овал 48"/>
            <p:cNvSpPr/>
            <p:nvPr/>
          </p:nvSpPr>
          <p:spPr>
            <a:xfrm>
              <a:off x="1267839" y="2981758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grpSp>
          <p:nvGrpSpPr>
            <p:cNvPr id="7" name="Группа 72"/>
            <p:cNvGrpSpPr/>
            <p:nvPr/>
          </p:nvGrpSpPr>
          <p:grpSpPr>
            <a:xfrm>
              <a:off x="1405730" y="3116946"/>
              <a:ext cx="365125" cy="368300"/>
              <a:chOff x="326230" y="5693568"/>
              <a:chExt cx="365125" cy="368300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Овал 53"/>
              <p:cNvSpPr/>
              <p:nvPr/>
            </p:nvSpPr>
            <p:spPr>
              <a:xfrm>
                <a:off x="326230" y="5693568"/>
                <a:ext cx="269875" cy="269875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562933" y="5930271"/>
                <a:ext cx="128422" cy="131597"/>
              </a:xfrm>
              <a:prstGeom prst="line">
                <a:avLst/>
              </a:prstGeom>
              <a:ln w="571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Группа 60"/>
            <p:cNvGrpSpPr/>
            <p:nvPr/>
          </p:nvGrpSpPr>
          <p:grpSpPr>
            <a:xfrm>
              <a:off x="1468973" y="3238322"/>
              <a:ext cx="164564" cy="63325"/>
              <a:chOff x="1582066" y="3627544"/>
              <a:chExt cx="630936" cy="252000"/>
            </a:xfrm>
            <a:solidFill>
              <a:schemeClr val="bg1"/>
            </a:solidFill>
          </p:grpSpPr>
          <p:sp>
            <p:nvSpPr>
              <p:cNvPr id="52" name="Прямоугольник 51"/>
              <p:cNvSpPr/>
              <p:nvPr/>
            </p:nvSpPr>
            <p:spPr>
              <a:xfrm rot="2707625">
                <a:off x="1522798" y="3686812"/>
                <a:ext cx="252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 rot="18907625">
                <a:off x="1637002" y="3649626"/>
                <a:ext cx="576000" cy="13346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500"/>
              </a:p>
            </p:txBody>
          </p:sp>
        </p:grpSp>
      </p:grpSp>
      <p:cxnSp>
        <p:nvCxnSpPr>
          <p:cNvPr id="56" name="Прямая соединительная линия 55"/>
          <p:cNvCxnSpPr/>
          <p:nvPr/>
        </p:nvCxnSpPr>
        <p:spPr>
          <a:xfrm flipV="1">
            <a:off x="539552" y="1196752"/>
            <a:ext cx="0" cy="36724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11560" y="1196752"/>
            <a:ext cx="0" cy="36724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61"/>
          <p:cNvGrpSpPr>
            <a:grpSpLocks/>
          </p:cNvGrpSpPr>
          <p:nvPr/>
        </p:nvGrpSpPr>
        <p:grpSpPr bwMode="auto">
          <a:xfrm>
            <a:off x="2051720" y="6093296"/>
            <a:ext cx="288032" cy="288032"/>
            <a:chOff x="1267839" y="1143433"/>
            <a:chExt cx="684000" cy="684000"/>
          </a:xfrm>
        </p:grpSpPr>
        <p:sp>
          <p:nvSpPr>
            <p:cNvPr id="51" name="Овал 50"/>
            <p:cNvSpPr/>
            <p:nvPr/>
          </p:nvSpPr>
          <p:spPr>
            <a:xfrm>
              <a:off x="1267839" y="1143433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ru-RU" sz="1200" dirty="0">
                <a:solidFill>
                  <a:schemeClr val="tx1"/>
                </a:solidFill>
                <a:latin typeface="Century Gothic" pitchFamily="34" charset="0"/>
                <a:ea typeface="Gulim" pitchFamily="34" charset="-127"/>
              </a:endParaRPr>
            </a:p>
          </p:txBody>
        </p:sp>
        <p:pic>
          <p:nvPicPr>
            <p:cNvPr id="58" name="Рисунок 57" descr="Шестерня 2.png"/>
            <p:cNvPicPr>
              <a:picLocks noChangeAspect="1"/>
            </p:cNvPicPr>
            <p:nvPr/>
          </p:nvPicPr>
          <p:blipFill>
            <a:blip r:embed="rId5" cstate="print">
              <a:lum bright="100000"/>
            </a:blip>
            <a:stretch>
              <a:fillRect/>
            </a:stretch>
          </p:blipFill>
          <p:spPr>
            <a:xfrm>
              <a:off x="1285918" y="1176962"/>
              <a:ext cx="638801" cy="640411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Недоимка по </a:t>
            </a:r>
            <a:r>
              <a:rPr lang="ru-RU" dirty="0" smtClean="0"/>
              <a:t>земельному налогу 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785786" y="1571612"/>
          <a:ext cx="7786742" cy="4849984"/>
        </p:xfrm>
        <a:graphic>
          <a:graphicData uri="http://schemas.openxmlformats.org/drawingml/2006/table">
            <a:tbl>
              <a:tblPr/>
              <a:tblGrid>
                <a:gridCol w="500066"/>
                <a:gridCol w="1357322"/>
                <a:gridCol w="1143008"/>
                <a:gridCol w="1214446"/>
                <a:gridCol w="1214446"/>
                <a:gridCol w="1000132"/>
                <a:gridCol w="1357322"/>
              </a:tblGrid>
              <a:tr h="49896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организаций и физических лиц,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Недоимка на 01.01.2018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Недоимка на 01.01.2019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Поступило налога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недоимки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поступления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Ангарский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Артюгинский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Белякинский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Богучанский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6522,3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8231,8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Говорковский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Красногорьевский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Манзенский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Невонский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Нижнетерянский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Новохайский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Осиновомысский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Пинчугский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Таежнинский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Такучетский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Хребтовский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Чуноярский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Шиверский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10684,2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12302,1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21792,3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1_Шаблон МФ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Шаблон МФ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Шаблон МФ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МФ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МФ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МФ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МФ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МФ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МФ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МФ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МФ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МФ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МФ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МФ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_Шаблон МФ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38603</TotalTime>
  <Words>4202</Words>
  <Application>Microsoft Office PowerPoint</Application>
  <PresentationFormat>Экран (4:3)</PresentationFormat>
  <Paragraphs>1621</Paragraphs>
  <Slides>22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1_Шаблон МФ</vt:lpstr>
      <vt:lpstr>Worksheet</vt:lpstr>
      <vt:lpstr>Слайд 1</vt:lpstr>
      <vt:lpstr>Структура доходов северной группы районов</vt:lpstr>
      <vt:lpstr>Доля поступлений администрируемых платежей  в общем объеме доходов в 2018 году </vt:lpstr>
      <vt:lpstr>Слайд 4</vt:lpstr>
      <vt:lpstr>Слайд 5</vt:lpstr>
      <vt:lpstr>Недоимка по налогу на имущество физических лиц</vt:lpstr>
      <vt:lpstr>Слайд 7</vt:lpstr>
      <vt:lpstr>Слайд 8</vt:lpstr>
      <vt:lpstr>Недоимка по земельному налогу </vt:lpstr>
      <vt:lpstr>Задолженность государственных и муниципальных служащих по имущественным налогам по группе районов «Север» на 01.02.2019,                                                                                                                           рублей                                                                  </vt:lpstr>
      <vt:lpstr>Слайд 11</vt:lpstr>
      <vt:lpstr>Резервы по НИФЛ и земельному налогу</vt:lpstr>
      <vt:lpstr>Слайд 13</vt:lpstr>
      <vt:lpstr>Слайд 14</vt:lpstr>
      <vt:lpstr>Слайд 15</vt:lpstr>
      <vt:lpstr>Слайд 16</vt:lpstr>
      <vt:lpstr>Слайд 17</vt:lpstr>
      <vt:lpstr>Реализация планов мероприятий по росту доходов, оптимизации расходов, совершенствованию долговой политики</vt:lpstr>
      <vt:lpstr>Слайд 19</vt:lpstr>
      <vt:lpstr>Слайд 20</vt:lpstr>
      <vt:lpstr>Слайд 21</vt:lpstr>
      <vt:lpstr>Спасибо за внимание!</vt:lpstr>
    </vt:vector>
  </TitlesOfParts>
  <Company>ГФУ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изменениях закона края  «О краевом бюджете на 2016 год и  плановый период 2017 - 2018 годов»</dc:title>
  <dc:creator>Отдел бюджетной политики</dc:creator>
  <cp:lastModifiedBy>ZamEk</cp:lastModifiedBy>
  <cp:revision>3310</cp:revision>
  <dcterms:created xsi:type="dcterms:W3CDTF">2011-04-13T10:48:20Z</dcterms:created>
  <dcterms:modified xsi:type="dcterms:W3CDTF">2019-02-18T13:22:48Z</dcterms:modified>
</cp:coreProperties>
</file>