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331" r:id="rId3"/>
    <p:sldId id="338" r:id="rId4"/>
    <p:sldId id="328" r:id="rId5"/>
    <p:sldId id="323" r:id="rId6"/>
    <p:sldId id="322" r:id="rId7"/>
    <p:sldId id="339" r:id="rId8"/>
    <p:sldId id="332" r:id="rId9"/>
    <p:sldId id="337" r:id="rId10"/>
    <p:sldId id="340" r:id="rId11"/>
    <p:sldId id="333" r:id="rId12"/>
    <p:sldId id="335" r:id="rId13"/>
    <p:sldId id="341" r:id="rId14"/>
    <p:sldId id="342" r:id="rId15"/>
    <p:sldId id="330" r:id="rId16"/>
    <p:sldId id="32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7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fu\Desktop\&#1082;%20&#1087;&#1091;&#1090;&#1077;&#1074;&#1086;&#1076;%20&#1086;&#1090;&#1095;&#1077;&#1090;2017\&#1076;&#1080;&#1072;&#1075;&#1088;&#1072;&#1084;&#1084;&#1072;%20-%20&#1055;&#1072;&#1088;&#1072;&#1084;&#1077;&#1090;&#1088;&#1099;%20&#1088;&#1072;&#1081;&#1086;&#1085;&#1085;&#1086;&#1075;&#1086;%20&#1073;&#1102;&#1076;&#1078;&#1077;&#1090;&#107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fu\Desktop\&#1082;%20&#1087;&#1091;&#1090;&#1077;&#1074;&#1086;&#1076;%20&#1086;&#1090;&#1095;&#1077;&#1090;2017\&#1076;&#1080;&#1072;&#1075;&#1088;&#1072;&#1084;&#1084;&#1072;%20&#1087;&#1086;%20&#1075;&#1086;&#1076;&#1072;&#1084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fu\Documents\&#1050;&#1086;&#1089;&#1086;&#1083;&#1072;&#1087;&#1086;&#1074;&#1072;%20&#1058;&#1072;&#1090;&#1100;&#1103;&#1085;&#1072;\&#1056;&#1040;&#1049;&#1054;&#1053;&#1053;&#1067;&#1049;%20&#1055;&#1059;&#1058;&#1045;&#1042;&#1054;&#1044;&#1048;&#1058;&#1045;&#1051;&#1068;%20&#1055;&#1054;%20&#1041;&#1070;&#1044;&#1046;&#1045;&#1058;&#1059;\&#1080;&#1089;&#1087;&#1086;&#1083;&#1085;&#1077;&#1085;&#1080;&#1077;%202017\&#1076;&#1072;&#1085;&#1085;&#1099;&#1077;%20&#1082;%20&#1087;&#1091;&#1090;&#1077;&#1074;&#1086;&#1076;&#1080;&#1090;&#1077;&#1083;&#1102;\&#1052;&#1091;&#1085;&#1080;&#1094;&#1080;&#1087;&#1072;&#1083;&#1100;&#1085;&#1099;&#1081;%20&#1076;&#1086;&#1083;&#1075;%20&#1041;&#1086;&#1075;&#1091;&#1095;&#1072;&#1085;&#1089;&#1082;&#1086;&#1075;&#1086;%20&#1088;&#1072;&#1081;&#1086;&#1085;&#107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fu\Documents\&#1050;&#1086;&#1089;&#1086;&#1083;&#1072;&#1087;&#1086;&#1074;&#1072;%20&#1058;&#1072;&#1090;&#1100;&#1103;&#1085;&#1072;\&#1056;&#1040;&#1049;&#1054;&#1053;&#1053;&#1067;&#1049;%20&#1055;&#1059;&#1058;&#1045;&#1042;&#1054;&#1044;&#1048;&#1058;&#1045;&#1051;&#1068;%20&#1055;&#1054;%20&#1041;&#1070;&#1044;&#1046;&#1045;&#1058;&#1059;\&#1080;&#1089;&#1087;&#1086;&#1083;&#1085;&#1077;&#1085;&#1080;&#1077;%202016\&#1087;&#1091;&#1090;&#1077;&#1074;&#1086;&#1076;&#1080;&#1090;&#1077;&#1083;&#1100;%20&#1087;&#1086;%20&#1086;&#1090;&#1095;&#1077;&#1090;&#1091;%202016\&#1076;&#1080;&#1072;&#1075;&#1088;&#1072;&#1084;&#1084;&#1072;-&#1072;&#1085;&#1072;&#1083;&#1080;&#1079;%20&#1044;&#1086;&#1093;&#1086;&#1076;&#1086;&#1074;%20%20&#1088;&#1072;&#1081;&#1086;&#1085;&#1072;%20&#1079;&#1072;%202010-2016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Users\Userrfu\Desktop\&#1082;%20&#1087;&#1091;&#1090;&#1077;&#1074;&#1086;&#1076;%20&#1086;&#1090;&#1095;&#1077;&#1090;2017\&#1044;&#1086;&#1093;&#1086;&#1076;&#1099;%20-%20&#1076;&#1080;&#1072;&#1088;&#1075;&#1072;&#1084;&#1084;&#1072;%20-&#1072;&#1085;&#1072;&#1083;&#1080;&#1079;%20%20&#1079;&#1072;%202016-2017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fu\Desktop\&#1082;%20&#1087;&#1091;&#1090;&#1077;&#1074;&#1086;&#1076;%20&#1086;&#1090;&#1095;&#1077;&#1090;2017\&#1056;&#1072;&#1089;&#1093;&#1086;&#1076;&#1099;%20-&#1072;&#1085;&#1072;&#1083;&#1080;&#1079;%20&#1079;&#1072;%202011-2017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fu\Documents\&#1050;&#1086;&#1089;&#1086;&#1083;&#1072;&#1087;&#1086;&#1074;&#1072;%20&#1058;&#1072;&#1090;&#1100;&#1103;&#1085;&#1072;\&#1056;&#1040;&#1049;&#1054;&#1053;&#1053;&#1067;&#1049;%20&#1055;&#1059;&#1058;&#1045;&#1042;&#1054;&#1044;&#1048;&#1058;&#1045;&#1051;&#1068;%20&#1055;&#1054;%20&#1041;&#1070;&#1044;&#1046;&#1045;&#1058;&#1059;\&#1080;&#1089;&#1087;&#1086;&#1083;&#1085;&#1077;&#1085;&#1080;&#1077;%202017\&#1076;&#1072;&#1085;&#1085;&#1099;&#1077;%20&#1082;%20&#1087;&#1091;&#1090;&#1077;&#1074;&#1086;&#1076;&#1080;&#1090;&#1077;&#1083;&#1102;\&#1056;&#1072;&#1089;&#1093;&#1086;&#1076;&#1099;%20-%20&#1076;&#1080;&#1072;&#1075;&#1088;&#1072;&#1084;&#1084;&#1072;%20&#1079;&#1072;%202017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Лист1!$H$16</c:f>
              <c:strCache>
                <c:ptCount val="1"/>
                <c:pt idx="0">
                  <c:v>Уточненый план</c:v>
                </c:pt>
              </c:strCache>
            </c:strRef>
          </c:tx>
          <c:dLbls>
            <c:dLbl>
              <c:idx val="2"/>
              <c:layout>
                <c:manualLayout>
                  <c:x val="-7.8039509867635212E-3"/>
                  <c:y val="6.6500352419858633E-2"/>
                </c:manualLayout>
              </c:layout>
              <c:showVal val="1"/>
            </c:dLbl>
            <c:showVal val="1"/>
          </c:dLbls>
          <c:cat>
            <c:strRef>
              <c:f>Лист1!$G$17:$G$19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Лист1!$H$17:$H$19</c:f>
              <c:numCache>
                <c:formatCode>General</c:formatCode>
                <c:ptCount val="3"/>
                <c:pt idx="0">
                  <c:v>2116114.6</c:v>
                </c:pt>
                <c:pt idx="1">
                  <c:v>2119922</c:v>
                </c:pt>
                <c:pt idx="2">
                  <c:v>-3807.3999999999069</c:v>
                </c:pt>
              </c:numCache>
            </c:numRef>
          </c:val>
        </c:ser>
        <c:ser>
          <c:idx val="1"/>
          <c:order val="1"/>
          <c:tx>
            <c:strRef>
              <c:f>Лист1!$I$16</c:f>
              <c:strCache>
                <c:ptCount val="1"/>
                <c:pt idx="0">
                  <c:v>Факт</c:v>
                </c:pt>
              </c:strCache>
            </c:strRef>
          </c:tx>
          <c:dLbls>
            <c:showVal val="1"/>
          </c:dLbls>
          <c:cat>
            <c:strRef>
              <c:f>Лист1!$G$17:$G$19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Лист1!$I$17:$I$19</c:f>
              <c:numCache>
                <c:formatCode>General</c:formatCode>
                <c:ptCount val="3"/>
                <c:pt idx="0">
                  <c:v>2065497.5</c:v>
                </c:pt>
                <c:pt idx="1">
                  <c:v>2028300.1</c:v>
                </c:pt>
                <c:pt idx="2">
                  <c:v>37197.399999999929</c:v>
                </c:pt>
              </c:numCache>
            </c:numRef>
          </c:val>
        </c:ser>
        <c:axId val="67255680"/>
        <c:axId val="67855488"/>
      </c:barChart>
      <c:catAx>
        <c:axId val="67255680"/>
        <c:scaling>
          <c:orientation val="minMax"/>
        </c:scaling>
        <c:axPos val="b"/>
        <c:tickLblPos val="nextTo"/>
        <c:crossAx val="67855488"/>
        <c:crosses val="autoZero"/>
        <c:auto val="1"/>
        <c:lblAlgn val="ctr"/>
        <c:lblOffset val="100"/>
      </c:catAx>
      <c:valAx>
        <c:axId val="67855488"/>
        <c:scaling>
          <c:orientation val="minMax"/>
          <c:min val="-50000"/>
        </c:scaling>
        <c:axPos val="l"/>
        <c:majorGridlines/>
        <c:numFmt formatCode="General" sourceLinked="1"/>
        <c:tickLblPos val="nextTo"/>
        <c:crossAx val="67255680"/>
        <c:crosses val="autoZero"/>
        <c:crossBetween val="between"/>
      </c:valAx>
    </c:plotArea>
    <c:legend>
      <c:legendPos val="r"/>
      <c:layout/>
    </c:legend>
    <c:plotVisOnly val="1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txPr>
    <a:bodyPr/>
    <a:lstStyle/>
    <a:p>
      <a:pPr>
        <a:defRPr b="1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Лист1!$C$11</c:f>
              <c:strCache>
                <c:ptCount val="1"/>
                <c:pt idx="0">
                  <c:v>доходы</c:v>
                </c:pt>
              </c:strCache>
            </c:strRef>
          </c:tx>
          <c:dLbls>
            <c:showVal val="1"/>
          </c:dLbls>
          <c:cat>
            <c:numRef>
              <c:f>Лист1!$B$12:$B$18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Лист1!$C$12:$C$18</c:f>
              <c:numCache>
                <c:formatCode>General</c:formatCode>
                <c:ptCount val="7"/>
                <c:pt idx="0">
                  <c:v>1646652</c:v>
                </c:pt>
                <c:pt idx="1">
                  <c:v>1697916</c:v>
                </c:pt>
                <c:pt idx="2">
                  <c:v>1883532</c:v>
                </c:pt>
                <c:pt idx="3">
                  <c:v>2028461</c:v>
                </c:pt>
                <c:pt idx="4">
                  <c:v>1790763</c:v>
                </c:pt>
                <c:pt idx="5" formatCode="#,##0">
                  <c:v>1932182</c:v>
                </c:pt>
                <c:pt idx="6" formatCode="#,##0">
                  <c:v>2065498</c:v>
                </c:pt>
              </c:numCache>
            </c:numRef>
          </c:val>
        </c:ser>
        <c:ser>
          <c:idx val="1"/>
          <c:order val="1"/>
          <c:tx>
            <c:strRef>
              <c:f>Лист1!$D$11</c:f>
              <c:strCache>
                <c:ptCount val="1"/>
                <c:pt idx="0">
                  <c:v>расходы</c:v>
                </c:pt>
              </c:strCache>
            </c:strRef>
          </c:tx>
          <c:dLbls>
            <c:showVal val="1"/>
          </c:dLbls>
          <c:cat>
            <c:numRef>
              <c:f>Лист1!$B$12:$B$18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Лист1!$D$12:$D$18</c:f>
              <c:numCache>
                <c:formatCode>General</c:formatCode>
                <c:ptCount val="7"/>
                <c:pt idx="0">
                  <c:v>1617105</c:v>
                </c:pt>
                <c:pt idx="1">
                  <c:v>1713962</c:v>
                </c:pt>
                <c:pt idx="2">
                  <c:v>1891947</c:v>
                </c:pt>
                <c:pt idx="3">
                  <c:v>1899028</c:v>
                </c:pt>
                <c:pt idx="4">
                  <c:v>1835308</c:v>
                </c:pt>
                <c:pt idx="5">
                  <c:v>2107113</c:v>
                </c:pt>
                <c:pt idx="6">
                  <c:v>2028300</c:v>
                </c:pt>
              </c:numCache>
            </c:numRef>
          </c:val>
        </c:ser>
        <c:axId val="67893504"/>
        <c:axId val="81993728"/>
      </c:barChart>
      <c:catAx>
        <c:axId val="67893504"/>
        <c:scaling>
          <c:orientation val="minMax"/>
        </c:scaling>
        <c:axPos val="l"/>
        <c:numFmt formatCode="General" sourceLinked="1"/>
        <c:tickLblPos val="nextTo"/>
        <c:crossAx val="81993728"/>
        <c:crosses val="autoZero"/>
        <c:auto val="1"/>
        <c:lblAlgn val="ctr"/>
        <c:lblOffset val="100"/>
      </c:catAx>
      <c:valAx>
        <c:axId val="81993728"/>
        <c:scaling>
          <c:orientation val="minMax"/>
        </c:scaling>
        <c:axPos val="b"/>
        <c:majorGridlines/>
        <c:numFmt formatCode="General" sourceLinked="1"/>
        <c:tickLblPos val="nextTo"/>
        <c:crossAx val="67893504"/>
        <c:crosses val="autoZero"/>
        <c:crossBetween val="between"/>
      </c:valAx>
    </c:plotArea>
    <c:legend>
      <c:legendPos val="r"/>
      <c:layout/>
    </c:legend>
    <c:plotVisOnly val="1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txPr>
    <a:bodyPr/>
    <a:lstStyle/>
    <a:p>
      <a:pPr>
        <a:defRPr b="1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cked"/>
        <c:ser>
          <c:idx val="0"/>
          <c:order val="0"/>
          <c:tx>
            <c:strRef>
              <c:f>Лист1!$B$5</c:f>
              <c:strCache>
                <c:ptCount val="1"/>
                <c:pt idx="0">
                  <c:v>муниципальный долг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strRef>
              <c:f>Лист1!$C$4:$J$4</c:f>
              <c:strCache>
                <c:ptCount val="8"/>
                <c:pt idx="0">
                  <c:v>01.04.2016</c:v>
                </c:pt>
                <c:pt idx="1">
                  <c:v>01.07.2016</c:v>
                </c:pt>
                <c:pt idx="2">
                  <c:v>01.10.2016</c:v>
                </c:pt>
                <c:pt idx="3">
                  <c:v>01 01 2017</c:v>
                </c:pt>
                <c:pt idx="4">
                  <c:v>01.04.2017</c:v>
                </c:pt>
                <c:pt idx="5">
                  <c:v>01.06.2017</c:v>
                </c:pt>
                <c:pt idx="6">
                  <c:v>01.09.2017</c:v>
                </c:pt>
                <c:pt idx="7">
                  <c:v>01.01.2018</c:v>
                </c:pt>
              </c:strCache>
            </c:strRef>
          </c:cat>
          <c:val>
            <c:numRef>
              <c:f>Лист1!$C$5:$J$5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 formatCode="#,##0">
                  <c:v>103000</c:v>
                </c:pt>
                <c:pt idx="4">
                  <c:v>33000</c:v>
                </c:pt>
                <c:pt idx="5">
                  <c:v>33000</c:v>
                </c:pt>
                <c:pt idx="6">
                  <c:v>33000</c:v>
                </c:pt>
                <c:pt idx="7">
                  <c:v>55000</c:v>
                </c:pt>
              </c:numCache>
            </c:numRef>
          </c:val>
        </c:ser>
        <c:marker val="1"/>
        <c:axId val="81940480"/>
        <c:axId val="81942016"/>
      </c:lineChart>
      <c:catAx>
        <c:axId val="81940480"/>
        <c:scaling>
          <c:orientation val="minMax"/>
        </c:scaling>
        <c:axPos val="b"/>
        <c:tickLblPos val="nextTo"/>
        <c:crossAx val="81942016"/>
        <c:crosses val="autoZero"/>
        <c:auto val="1"/>
        <c:lblAlgn val="ctr"/>
        <c:lblOffset val="100"/>
      </c:catAx>
      <c:valAx>
        <c:axId val="81942016"/>
        <c:scaling>
          <c:orientation val="minMax"/>
        </c:scaling>
        <c:axPos val="l"/>
        <c:majorGridlines/>
        <c:numFmt formatCode="General" sourceLinked="1"/>
        <c:tickLblPos val="nextTo"/>
        <c:crossAx val="81940480"/>
        <c:crosses val="autoZero"/>
        <c:crossBetween val="between"/>
      </c:valAx>
    </c:plotArea>
    <c:legend>
      <c:legendPos val="r"/>
      <c:layout/>
    </c:legend>
    <c:plotVisOnly val="1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txPr>
    <a:bodyPr/>
    <a:lstStyle/>
    <a:p>
      <a:pPr>
        <a:defRPr b="1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Лист1!$B$5</c:f>
              <c:strCache>
                <c:ptCount val="1"/>
                <c:pt idx="0">
                  <c:v>Налог на прибыль (доход) организаций, зачисляемый в бюджет субъекта РФ</c:v>
                </c:pt>
              </c:strCache>
            </c:strRef>
          </c:tx>
          <c:cat>
            <c:strRef>
              <c:f>Лист1!$C$3:$O$4</c:f>
              <c:strCach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strCache>
            </c:strRef>
          </c:cat>
          <c:val>
            <c:numRef>
              <c:f>Лист1!$C$5:$O$5</c:f>
              <c:numCache>
                <c:formatCode>0.00</c:formatCode>
                <c:ptCount val="7"/>
                <c:pt idx="0">
                  <c:v>32887.599999999999</c:v>
                </c:pt>
                <c:pt idx="1">
                  <c:v>7998.8</c:v>
                </c:pt>
                <c:pt idx="2">
                  <c:v>6945.9290000000001</c:v>
                </c:pt>
                <c:pt idx="3">
                  <c:v>7300</c:v>
                </c:pt>
                <c:pt idx="4">
                  <c:v>-1560.2080000000001</c:v>
                </c:pt>
                <c:pt idx="5">
                  <c:v>5417.6</c:v>
                </c:pt>
                <c:pt idx="6">
                  <c:v>27004.9</c:v>
                </c:pt>
              </c:numCache>
            </c:numRef>
          </c:val>
        </c:ser>
        <c:ser>
          <c:idx val="1"/>
          <c:order val="1"/>
          <c:tx>
            <c:strRef>
              <c:f>Лист1!$B$6</c:f>
              <c:strCache>
                <c:ptCount val="1"/>
                <c:pt idx="0">
                  <c:v>НДФЛ</c:v>
                </c:pt>
              </c:strCache>
            </c:strRef>
          </c:tx>
          <c:cat>
            <c:strRef>
              <c:f>Лист1!$C$3:$O$4</c:f>
              <c:strCach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strCache>
            </c:strRef>
          </c:cat>
          <c:val>
            <c:numRef>
              <c:f>Лист1!$C$6:$O$6</c:f>
              <c:numCache>
                <c:formatCode>0.00</c:formatCode>
                <c:ptCount val="7"/>
                <c:pt idx="0">
                  <c:v>175062.7</c:v>
                </c:pt>
                <c:pt idx="1">
                  <c:v>616100.5</c:v>
                </c:pt>
                <c:pt idx="2">
                  <c:v>660605.11300000001</c:v>
                </c:pt>
                <c:pt idx="3">
                  <c:v>674757.26999999967</c:v>
                </c:pt>
                <c:pt idx="4">
                  <c:v>49200.255300000077</c:v>
                </c:pt>
                <c:pt idx="5">
                  <c:v>230473</c:v>
                </c:pt>
                <c:pt idx="6">
                  <c:v>201717.2</c:v>
                </c:pt>
              </c:numCache>
            </c:numRef>
          </c:val>
        </c:ser>
        <c:ser>
          <c:idx val="2"/>
          <c:order val="2"/>
          <c:tx>
            <c:strRef>
              <c:f>Лист1!$B$7</c:f>
              <c:strCache>
                <c:ptCount val="1"/>
                <c:pt idx="0">
                  <c:v>Единый налог на вменённый доход для определённых видов деятельности</c:v>
                </c:pt>
              </c:strCache>
            </c:strRef>
          </c:tx>
          <c:cat>
            <c:strRef>
              <c:f>Лист1!$C$3:$O$4</c:f>
              <c:strCach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strCache>
            </c:strRef>
          </c:cat>
          <c:val>
            <c:numRef>
              <c:f>Лист1!$C$7:$O$7</c:f>
              <c:numCache>
                <c:formatCode>0.00</c:formatCode>
                <c:ptCount val="7"/>
                <c:pt idx="0">
                  <c:v>21180.400000000001</c:v>
                </c:pt>
                <c:pt idx="1">
                  <c:v>27183.5</c:v>
                </c:pt>
                <c:pt idx="2">
                  <c:v>24585.947260000001</c:v>
                </c:pt>
                <c:pt idx="3">
                  <c:v>28809</c:v>
                </c:pt>
                <c:pt idx="4">
                  <c:v>-1691.4486700000023</c:v>
                </c:pt>
                <c:pt idx="5">
                  <c:v>27815.8</c:v>
                </c:pt>
                <c:pt idx="6">
                  <c:v>27700.9</c:v>
                </c:pt>
              </c:numCache>
            </c:numRef>
          </c:val>
        </c:ser>
        <c:ser>
          <c:idx val="3"/>
          <c:order val="3"/>
          <c:tx>
            <c:strRef>
              <c:f>Лист1!$B$8</c:f>
              <c:strCache>
                <c:ptCount val="1"/>
                <c:pt idx="0">
                  <c:v>Арендная плата за земельные участки</c:v>
                </c:pt>
              </c:strCache>
            </c:strRef>
          </c:tx>
          <c:cat>
            <c:strRef>
              <c:f>Лист1!$C$3:$O$4</c:f>
              <c:strCach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strCache>
            </c:strRef>
          </c:cat>
          <c:val>
            <c:numRef>
              <c:f>Лист1!$C$8:$O$8</c:f>
              <c:numCache>
                <c:formatCode>0.00</c:formatCode>
                <c:ptCount val="7"/>
                <c:pt idx="0">
                  <c:v>13212.9</c:v>
                </c:pt>
                <c:pt idx="1">
                  <c:v>12582</c:v>
                </c:pt>
                <c:pt idx="2">
                  <c:v>17836.90654</c:v>
                </c:pt>
                <c:pt idx="3">
                  <c:v>14861.3</c:v>
                </c:pt>
                <c:pt idx="4">
                  <c:v>6389.1880500000007</c:v>
                </c:pt>
                <c:pt idx="5">
                  <c:v>31811.200000000001</c:v>
                </c:pt>
                <c:pt idx="6">
                  <c:v>26810.7</c:v>
                </c:pt>
              </c:numCache>
            </c:numRef>
          </c:val>
        </c:ser>
        <c:ser>
          <c:idx val="4"/>
          <c:order val="4"/>
          <c:tx>
            <c:strRef>
              <c:f>Лист1!$B$9</c:f>
              <c:strCache>
                <c:ptCount val="1"/>
                <c:pt idx="0">
                  <c:v>Аренда помещений муниципальной собственности</c:v>
                </c:pt>
              </c:strCache>
            </c:strRef>
          </c:tx>
          <c:cat>
            <c:strRef>
              <c:f>Лист1!$C$3:$O$4</c:f>
              <c:strCach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strCache>
            </c:strRef>
          </c:cat>
          <c:val>
            <c:numRef>
              <c:f>Лист1!$C$9:$O$9</c:f>
              <c:numCache>
                <c:formatCode>0.00</c:formatCode>
                <c:ptCount val="7"/>
                <c:pt idx="0">
                  <c:v>38081.199999999997</c:v>
                </c:pt>
                <c:pt idx="1">
                  <c:v>24431</c:v>
                </c:pt>
                <c:pt idx="2">
                  <c:v>14943.143580000005</c:v>
                </c:pt>
                <c:pt idx="3">
                  <c:v>30535</c:v>
                </c:pt>
                <c:pt idx="4">
                  <c:v>-3387.9884799999986</c:v>
                </c:pt>
                <c:pt idx="5">
                  <c:v>30261.9</c:v>
                </c:pt>
                <c:pt idx="6">
                  <c:v>11628.3</c:v>
                </c:pt>
              </c:numCache>
            </c:numRef>
          </c:val>
        </c:ser>
        <c:ser>
          <c:idx val="5"/>
          <c:order val="5"/>
          <c:tx>
            <c:strRef>
              <c:f>Лист1!$B$10</c:f>
              <c:strCache>
                <c:ptCount val="1"/>
                <c:pt idx="0">
                  <c:v>Прочие доходы от оказания платных услуг</c:v>
                </c:pt>
              </c:strCache>
            </c:strRef>
          </c:tx>
          <c:cat>
            <c:strRef>
              <c:f>Лист1!$C$3:$O$4</c:f>
              <c:strCach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strCache>
            </c:strRef>
          </c:cat>
          <c:val>
            <c:numRef>
              <c:f>Лист1!$C$10:$O$10</c:f>
              <c:numCache>
                <c:formatCode>0.00</c:formatCode>
                <c:ptCount val="7"/>
                <c:pt idx="0">
                  <c:v>34091.1</c:v>
                </c:pt>
                <c:pt idx="1">
                  <c:v>16004.9</c:v>
                </c:pt>
                <c:pt idx="2">
                  <c:v>15916.394929999995</c:v>
                </c:pt>
                <c:pt idx="3">
                  <c:v>19094</c:v>
                </c:pt>
                <c:pt idx="4">
                  <c:v>-2654.9821699999993</c:v>
                </c:pt>
                <c:pt idx="5">
                  <c:v>32780</c:v>
                </c:pt>
                <c:pt idx="6">
                  <c:v>32700.799999999996</c:v>
                </c:pt>
              </c:numCache>
            </c:numRef>
          </c:val>
        </c:ser>
        <c:axId val="82136448"/>
        <c:axId val="82146432"/>
      </c:barChart>
      <c:catAx>
        <c:axId val="82136448"/>
        <c:scaling>
          <c:orientation val="minMax"/>
        </c:scaling>
        <c:axPos val="b"/>
        <c:numFmt formatCode="General" sourceLinked="1"/>
        <c:tickLblPos val="nextTo"/>
        <c:crossAx val="82146432"/>
        <c:crosses val="autoZero"/>
        <c:auto val="1"/>
        <c:lblAlgn val="ctr"/>
        <c:lblOffset val="100"/>
      </c:catAx>
      <c:valAx>
        <c:axId val="82146432"/>
        <c:scaling>
          <c:orientation val="minMax"/>
        </c:scaling>
        <c:axPos val="l"/>
        <c:majorGridlines/>
        <c:numFmt formatCode="0.00" sourceLinked="1"/>
        <c:tickLblPos val="nextTo"/>
        <c:crossAx val="82136448"/>
        <c:crosses val="autoZero"/>
        <c:crossBetween val="between"/>
      </c:valAx>
    </c:plotArea>
    <c:legend>
      <c:legendPos val="r"/>
      <c:layout/>
    </c:legend>
    <c:plotVisOnly val="1"/>
    <c:dispBlanksAs val="gap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txPr>
    <a:bodyPr/>
    <a:lstStyle/>
    <a:p>
      <a:pPr>
        <a:defRPr b="1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Лист1!$B$27</c:f>
              <c:strCache>
                <c:ptCount val="1"/>
                <c:pt idx="0">
                  <c:v>собственные доходы</c:v>
                </c:pt>
              </c:strCache>
            </c:strRef>
          </c:tx>
          <c:dLbls>
            <c:showVal val="1"/>
          </c:dLbls>
          <c:cat>
            <c:strRef>
              <c:f>Лист1!$C$26:$E$26</c:f>
              <c:strCache>
                <c:ptCount val="2"/>
                <c:pt idx="0">
                  <c:v>план</c:v>
                </c:pt>
                <c:pt idx="1">
                  <c:v>исполнено</c:v>
                </c:pt>
              </c:strCache>
            </c:strRef>
          </c:cat>
          <c:val>
            <c:numRef>
              <c:f>Лист1!$C$27:$E$27</c:f>
              <c:numCache>
                <c:formatCode>General</c:formatCode>
                <c:ptCount val="2"/>
                <c:pt idx="0">
                  <c:v>395535.1</c:v>
                </c:pt>
                <c:pt idx="1">
                  <c:v>362349</c:v>
                </c:pt>
              </c:numCache>
            </c:numRef>
          </c:val>
        </c:ser>
        <c:ser>
          <c:idx val="1"/>
          <c:order val="1"/>
          <c:tx>
            <c:strRef>
              <c:f>Лист1!$B$28</c:f>
              <c:strCache>
                <c:ptCount val="1"/>
                <c:pt idx="0">
                  <c:v>межбюджетные трансферты из других бюджетов</c:v>
                </c:pt>
              </c:strCache>
            </c:strRef>
          </c:tx>
          <c:dLbls>
            <c:showVal val="1"/>
          </c:dLbls>
          <c:cat>
            <c:strRef>
              <c:f>Лист1!$C$26:$E$26</c:f>
              <c:strCache>
                <c:ptCount val="2"/>
                <c:pt idx="0">
                  <c:v>план</c:v>
                </c:pt>
                <c:pt idx="1">
                  <c:v>исполнено</c:v>
                </c:pt>
              </c:strCache>
            </c:strRef>
          </c:cat>
          <c:val>
            <c:numRef>
              <c:f>Лист1!$C$28:$E$28</c:f>
              <c:numCache>
                <c:formatCode>General</c:formatCode>
                <c:ptCount val="2"/>
                <c:pt idx="0">
                  <c:v>1720579.6</c:v>
                </c:pt>
                <c:pt idx="1">
                  <c:v>1703148.5</c:v>
                </c:pt>
              </c:numCache>
            </c:numRef>
          </c:val>
        </c:ser>
        <c:overlap val="100"/>
        <c:axId val="82163584"/>
        <c:axId val="82165120"/>
      </c:barChart>
      <c:catAx>
        <c:axId val="82163584"/>
        <c:scaling>
          <c:orientation val="minMax"/>
        </c:scaling>
        <c:axPos val="b"/>
        <c:tickLblPos val="nextTo"/>
        <c:crossAx val="82165120"/>
        <c:crosses val="autoZero"/>
        <c:auto val="1"/>
        <c:lblAlgn val="ctr"/>
        <c:lblOffset val="100"/>
      </c:catAx>
      <c:valAx>
        <c:axId val="82165120"/>
        <c:scaling>
          <c:orientation val="minMax"/>
        </c:scaling>
        <c:axPos val="l"/>
        <c:majorGridlines/>
        <c:numFmt formatCode="General" sourceLinked="1"/>
        <c:tickLblPos val="nextTo"/>
        <c:crossAx val="821635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b="1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РЦП!$B$25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cat>
            <c:numRef>
              <c:f>РЦП!$C$24:$I$24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РЦП!$C$25:$I$25</c:f>
              <c:numCache>
                <c:formatCode>#,##0.0;[Red]\-#,##0.0;"-"</c:formatCode>
                <c:ptCount val="7"/>
                <c:pt idx="0">
                  <c:v>55012</c:v>
                </c:pt>
                <c:pt idx="1">
                  <c:v>62658.9</c:v>
                </c:pt>
                <c:pt idx="2">
                  <c:v>69157.399999999994</c:v>
                </c:pt>
                <c:pt idx="3">
                  <c:v>68599.600000000006</c:v>
                </c:pt>
                <c:pt idx="4">
                  <c:v>67124.800000000003</c:v>
                </c:pt>
                <c:pt idx="5">
                  <c:v>65636.5</c:v>
                </c:pt>
                <c:pt idx="6">
                  <c:v>67447.600000000006</c:v>
                </c:pt>
              </c:numCache>
            </c:numRef>
          </c:val>
        </c:ser>
        <c:ser>
          <c:idx val="1"/>
          <c:order val="1"/>
          <c:tx>
            <c:strRef>
              <c:f>РЦП!$B$26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cat>
            <c:numRef>
              <c:f>РЦП!$C$24:$I$24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РЦП!$C$26:$I$26</c:f>
              <c:numCache>
                <c:formatCode>#,##0.0;[Red]\-#,##0.0;"-"</c:formatCode>
                <c:ptCount val="7"/>
                <c:pt idx="0">
                  <c:v>234556.7</c:v>
                </c:pt>
                <c:pt idx="1">
                  <c:v>278409.90000000002</c:v>
                </c:pt>
                <c:pt idx="2">
                  <c:v>265726.90000000002</c:v>
                </c:pt>
                <c:pt idx="3">
                  <c:v>223210.9</c:v>
                </c:pt>
                <c:pt idx="4">
                  <c:v>231289</c:v>
                </c:pt>
                <c:pt idx="5">
                  <c:v>335780.4</c:v>
                </c:pt>
                <c:pt idx="6">
                  <c:v>257765.1</c:v>
                </c:pt>
              </c:numCache>
            </c:numRef>
          </c:val>
        </c:ser>
        <c:ser>
          <c:idx val="2"/>
          <c:order val="2"/>
          <c:tx>
            <c:strRef>
              <c:f>РЦП!$B$27</c:f>
              <c:strCache>
                <c:ptCount val="1"/>
                <c:pt idx="0">
                  <c:v>Образование</c:v>
                </c:pt>
              </c:strCache>
            </c:strRef>
          </c:tx>
          <c:cat>
            <c:numRef>
              <c:f>РЦП!$C$24:$I$24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РЦП!$C$27:$I$27</c:f>
              <c:numCache>
                <c:formatCode>#,##0.0;[Red]\-#,##0.0;"-"</c:formatCode>
                <c:ptCount val="7"/>
                <c:pt idx="0">
                  <c:v>692478.3</c:v>
                </c:pt>
                <c:pt idx="1">
                  <c:v>761490.4</c:v>
                </c:pt>
                <c:pt idx="2">
                  <c:v>910489.8</c:v>
                </c:pt>
                <c:pt idx="3">
                  <c:v>958727.1</c:v>
                </c:pt>
                <c:pt idx="4">
                  <c:v>1118574</c:v>
                </c:pt>
                <c:pt idx="5">
                  <c:v>1262812.6000000001</c:v>
                </c:pt>
                <c:pt idx="6">
                  <c:v>1227241</c:v>
                </c:pt>
              </c:numCache>
            </c:numRef>
          </c:val>
        </c:ser>
        <c:ser>
          <c:idx val="3"/>
          <c:order val="3"/>
          <c:tx>
            <c:strRef>
              <c:f>РЦП!$B$28</c:f>
              <c:strCache>
                <c:ptCount val="1"/>
                <c:pt idx="0">
                  <c:v>Культура и кинематография</c:v>
                </c:pt>
              </c:strCache>
            </c:strRef>
          </c:tx>
          <c:cat>
            <c:numRef>
              <c:f>РЦП!$C$24:$I$24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РЦП!$C$28:$I$28</c:f>
              <c:numCache>
                <c:formatCode>#,##0.0;[Red]\-#,##0.0;"-"</c:formatCode>
                <c:ptCount val="7"/>
                <c:pt idx="0">
                  <c:v>68245.7</c:v>
                </c:pt>
                <c:pt idx="1">
                  <c:v>81654.600000000006</c:v>
                </c:pt>
                <c:pt idx="2">
                  <c:v>100908.7</c:v>
                </c:pt>
                <c:pt idx="3">
                  <c:v>131641.29999999999</c:v>
                </c:pt>
                <c:pt idx="4">
                  <c:v>139984.5</c:v>
                </c:pt>
                <c:pt idx="5">
                  <c:v>148692.29999999999</c:v>
                </c:pt>
                <c:pt idx="6">
                  <c:v>163201.1</c:v>
                </c:pt>
              </c:numCache>
            </c:numRef>
          </c:val>
        </c:ser>
        <c:ser>
          <c:idx val="4"/>
          <c:order val="4"/>
          <c:tx>
            <c:strRef>
              <c:f>РЦП!$B$29</c:f>
              <c:strCache>
                <c:ptCount val="1"/>
                <c:pt idx="0">
                  <c:v>Здравоохранение</c:v>
                </c:pt>
              </c:strCache>
            </c:strRef>
          </c:tx>
          <c:cat>
            <c:numRef>
              <c:f>РЦП!$C$24:$I$24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РЦП!$C$29:$I$29</c:f>
              <c:numCache>
                <c:formatCode>#,##0.0;[Red]\-#,##0.0;"-"</c:formatCode>
                <c:ptCount val="7"/>
                <c:pt idx="0">
                  <c:v>117368.4</c:v>
                </c:pt>
                <c:pt idx="1">
                  <c:v>38754.400000000001</c:v>
                </c:pt>
                <c:pt idx="2">
                  <c:v>14184.2</c:v>
                </c:pt>
                <c:pt idx="3">
                  <c:v>60</c:v>
                </c:pt>
                <c:pt idx="4">
                  <c:v>64</c:v>
                </c:pt>
                <c:pt idx="5">
                  <c:v>64</c:v>
                </c:pt>
                <c:pt idx="6">
                  <c:v>64</c:v>
                </c:pt>
              </c:numCache>
            </c:numRef>
          </c:val>
        </c:ser>
        <c:ser>
          <c:idx val="5"/>
          <c:order val="5"/>
          <c:tx>
            <c:strRef>
              <c:f>РЦП!$B$30</c:f>
              <c:strCache>
                <c:ptCount val="1"/>
                <c:pt idx="0">
                  <c:v>Социальная политика</c:v>
                </c:pt>
              </c:strCache>
            </c:strRef>
          </c:tx>
          <c:cat>
            <c:numRef>
              <c:f>РЦП!$C$24:$I$24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РЦП!$C$30:$I$30</c:f>
              <c:numCache>
                <c:formatCode>#,##0.0;[Red]\-#,##0.0;"-"</c:formatCode>
                <c:ptCount val="7"/>
                <c:pt idx="0">
                  <c:v>325145.90000000002</c:v>
                </c:pt>
                <c:pt idx="1">
                  <c:v>327353</c:v>
                </c:pt>
                <c:pt idx="2">
                  <c:v>354978.4</c:v>
                </c:pt>
                <c:pt idx="3">
                  <c:v>354137.7</c:v>
                </c:pt>
                <c:pt idx="4">
                  <c:v>85216.7</c:v>
                </c:pt>
                <c:pt idx="5">
                  <c:v>91372.9</c:v>
                </c:pt>
                <c:pt idx="6">
                  <c:v>105778.9</c:v>
                </c:pt>
              </c:numCache>
            </c:numRef>
          </c:val>
        </c:ser>
        <c:axId val="82267136"/>
        <c:axId val="82281216"/>
      </c:barChart>
      <c:catAx>
        <c:axId val="82267136"/>
        <c:scaling>
          <c:orientation val="minMax"/>
        </c:scaling>
        <c:axPos val="b"/>
        <c:numFmt formatCode="General" sourceLinked="1"/>
        <c:tickLblPos val="nextTo"/>
        <c:crossAx val="82281216"/>
        <c:crosses val="autoZero"/>
        <c:auto val="1"/>
        <c:lblAlgn val="ctr"/>
        <c:lblOffset val="100"/>
      </c:catAx>
      <c:valAx>
        <c:axId val="82281216"/>
        <c:scaling>
          <c:orientation val="minMax"/>
        </c:scaling>
        <c:axPos val="l"/>
        <c:majorGridlines/>
        <c:numFmt formatCode="#,##0.0;[Red]\-#,##0.0;&quot;-&quot;" sourceLinked="1"/>
        <c:tickLblPos val="nextTo"/>
        <c:crossAx val="82267136"/>
        <c:crosses val="autoZero"/>
        <c:crossBetween val="between"/>
      </c:valAx>
    </c:plotArea>
    <c:legend>
      <c:legendPos val="r"/>
      <c:layout/>
    </c:legend>
    <c:plotVisOnly val="1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txPr>
    <a:bodyPr/>
    <a:lstStyle/>
    <a:p>
      <a:pPr>
        <a:defRPr b="1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Лист1!$B$56</c:f>
              <c:strCache>
                <c:ptCount val="1"/>
                <c:pt idx="0">
                  <c:v>план</c:v>
                </c:pt>
              </c:strCache>
            </c:strRef>
          </c:tx>
          <c:cat>
            <c:strRef>
              <c:f>Лист1!$A$57:$A$67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 ОБОРОНА,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ЗДРАВООХРАНЕНИЕ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 МУНИЦИПАЛЬНОГО ДОЛГА</c:v>
                </c:pt>
                <c:pt idx="10">
                  <c:v>МЕЖБЮДЖЕТНЫЕ ТРАНСФЕРТЫ </c:v>
                </c:pt>
              </c:strCache>
            </c:strRef>
          </c:cat>
          <c:val>
            <c:numRef>
              <c:f>Лист1!$B$57:$B$67</c:f>
              <c:numCache>
                <c:formatCode>#,##0.0</c:formatCode>
                <c:ptCount val="11"/>
                <c:pt idx="0" formatCode="#,##0.0_ ;\-#,##0.0\ ">
                  <c:v>70487.7</c:v>
                </c:pt>
                <c:pt idx="1">
                  <c:v>31091.599999999991</c:v>
                </c:pt>
                <c:pt idx="2" formatCode="#,##0.0_ ;\-#,##0.0\ ">
                  <c:v>78622.2</c:v>
                </c:pt>
                <c:pt idx="3" formatCode="#,##0.0_ ;\-#,##0.0\ ">
                  <c:v>279233.8</c:v>
                </c:pt>
                <c:pt idx="4" formatCode="#,##0.0_ ;\-#,##0.0\ ">
                  <c:v>1271206.1000000001</c:v>
                </c:pt>
                <c:pt idx="5" formatCode="#,##0.0_ ;\-#,##0.0\ ">
                  <c:v>1738941.6</c:v>
                </c:pt>
                <c:pt idx="6">
                  <c:v>64</c:v>
                </c:pt>
                <c:pt idx="7" formatCode="#,##0.0_ ;\-#,##0.0\ ">
                  <c:v>108963.4</c:v>
                </c:pt>
                <c:pt idx="8">
                  <c:v>1945.7</c:v>
                </c:pt>
                <c:pt idx="9">
                  <c:v>80.900000000000006</c:v>
                </c:pt>
                <c:pt idx="10" formatCode="#,##0.0_ ;\-#,##0.0\ ">
                  <c:v>104335</c:v>
                </c:pt>
              </c:numCache>
            </c:numRef>
          </c:val>
        </c:ser>
        <c:ser>
          <c:idx val="1"/>
          <c:order val="1"/>
          <c:tx>
            <c:strRef>
              <c:f>Лист1!$C$56</c:f>
              <c:strCache>
                <c:ptCount val="1"/>
                <c:pt idx="0">
                  <c:v>исполнено</c:v>
                </c:pt>
              </c:strCache>
            </c:strRef>
          </c:tx>
          <c:cat>
            <c:strRef>
              <c:f>Лист1!$A$57:$A$67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 ОБОРОНА,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ЗДРАВООХРАНЕНИЕ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 МУНИЦИПАЛЬНОГО ДОЛГА</c:v>
                </c:pt>
                <c:pt idx="10">
                  <c:v>МЕЖБЮДЖЕТНЫЕ ТРАНСФЕРТЫ </c:v>
                </c:pt>
              </c:strCache>
            </c:strRef>
          </c:cat>
          <c:val>
            <c:numRef>
              <c:f>Лист1!$C$57:$C$67</c:f>
              <c:numCache>
                <c:formatCode>#,##0.0_ ;\-#,##0.0\ </c:formatCode>
                <c:ptCount val="11"/>
                <c:pt idx="0">
                  <c:v>67447.600000000006</c:v>
                </c:pt>
                <c:pt idx="1">
                  <c:v>28498.7</c:v>
                </c:pt>
                <c:pt idx="2">
                  <c:v>75145.5</c:v>
                </c:pt>
                <c:pt idx="3">
                  <c:v>257765.1</c:v>
                </c:pt>
                <c:pt idx="4">
                  <c:v>1227241</c:v>
                </c:pt>
                <c:pt idx="5">
                  <c:v>163201.1</c:v>
                </c:pt>
                <c:pt idx="6">
                  <c:v>64</c:v>
                </c:pt>
                <c:pt idx="7">
                  <c:v>105778.9</c:v>
                </c:pt>
                <c:pt idx="8">
                  <c:v>1616.8</c:v>
                </c:pt>
                <c:pt idx="9">
                  <c:v>27</c:v>
                </c:pt>
                <c:pt idx="10">
                  <c:v>101514.4</c:v>
                </c:pt>
              </c:numCache>
            </c:numRef>
          </c:val>
        </c:ser>
        <c:axId val="82286848"/>
        <c:axId val="82305024"/>
      </c:barChart>
      <c:catAx>
        <c:axId val="82286848"/>
        <c:scaling>
          <c:orientation val="minMax"/>
        </c:scaling>
        <c:axPos val="b"/>
        <c:tickLblPos val="nextTo"/>
        <c:crossAx val="82305024"/>
        <c:crosses val="autoZero"/>
        <c:auto val="1"/>
        <c:lblAlgn val="ctr"/>
        <c:lblOffset val="100"/>
      </c:catAx>
      <c:valAx>
        <c:axId val="82305024"/>
        <c:scaling>
          <c:orientation val="minMax"/>
          <c:max val="1800000"/>
          <c:min val="0"/>
        </c:scaling>
        <c:axPos val="l"/>
        <c:majorGridlines/>
        <c:numFmt formatCode="#,##0.0_ ;\-#,##0.0\ " sourceLinked="1"/>
        <c:tickLblPos val="nextTo"/>
        <c:crossAx val="82286848"/>
        <c:crosses val="autoZero"/>
        <c:crossBetween val="between"/>
        <c:majorUnit val="150000"/>
        <c:minorUnit val="20000"/>
      </c:valAx>
    </c:plotArea>
    <c:legend>
      <c:legendPos val="r"/>
      <c:layout/>
    </c:legend>
    <c:plotVisOnly val="1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txPr>
    <a:bodyPr/>
    <a:lstStyle/>
    <a:p>
      <a:pPr>
        <a:defRPr b="1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Лист1!$C$4:$C$15</c:f>
              <c:strCache>
                <c:ptCount val="12"/>
                <c:pt idx="0">
                  <c:v>Муниципальная программа "Развитие образования Богучанского района"</c:v>
                </c:pt>
                <c:pt idx="1">
                  <c:v>Муниципальная программа "Система социальной защиты населения Богучанского района"</c:v>
                </c:pt>
                <c:pt idx="2">
                  <c:v>Муниципальная программа "Реформирование и модернизация жилищно-коммунального хозяйства и повышение энергетической эффективности"</c:v>
                </c:pt>
                <c:pt idx="3">
                  <c:v>Муниципальная программа "Защита населения и территории Богучанского района от чрезвычайных ситуаций природного и техногенного характера"</c:v>
                </c:pt>
                <c:pt idx="4">
                  <c:v>Муниципальная программа Богучанского района "Развитие культуры"</c:v>
                </c:pt>
                <c:pt idx="5">
                  <c:v>Муниципальная программа "Молодежь Приангарья"</c:v>
                </c:pt>
                <c:pt idx="6">
                  <c:v>Муниципальная программа "Развитие физической культуры и спорта, в Богучанском районе"</c:v>
                </c:pt>
                <c:pt idx="7">
                  <c:v>Муниципальная программа "Развитие инвестиционной, инновационной деятельности, малого и среднего предпринимательства на территории Богучанского района"</c:v>
                </c:pt>
                <c:pt idx="8">
                  <c:v>Муниципальная программа "Развитие транспортной системы Богучанского района"</c:v>
                </c:pt>
                <c:pt idx="9">
                  <c:v>Муниципальная программа "Обеспечение доступным и комфортным жильем граждан Богучанского района"</c:v>
                </c:pt>
                <c:pt idx="10">
                  <c:v>Муниципальная программа "Управление муниципальными финансами"</c:v>
                </c:pt>
                <c:pt idx="11">
                  <c:v>Муниципальная программа "Развитие сельского хозяйства в Богучанском районе"</c:v>
                </c:pt>
              </c:strCache>
            </c:strRef>
          </c:cat>
          <c:val>
            <c:numRef>
              <c:f>Лист1!$D$4:$D$15</c:f>
              <c:numCache>
                <c:formatCode>#,##0.00</c:formatCode>
                <c:ptCount val="12"/>
                <c:pt idx="0">
                  <c:v>1208661070.25</c:v>
                </c:pt>
                <c:pt idx="1">
                  <c:v>66484361.57</c:v>
                </c:pt>
                <c:pt idx="2">
                  <c:v>242340829.47</c:v>
                </c:pt>
                <c:pt idx="3">
                  <c:v>24499602.530000001</c:v>
                </c:pt>
                <c:pt idx="4">
                  <c:v>204896161.37</c:v>
                </c:pt>
                <c:pt idx="5">
                  <c:v>15564883.5</c:v>
                </c:pt>
                <c:pt idx="6">
                  <c:v>1616842.56</c:v>
                </c:pt>
                <c:pt idx="7">
                  <c:v>2457000</c:v>
                </c:pt>
                <c:pt idx="8">
                  <c:v>69744586.179999977</c:v>
                </c:pt>
                <c:pt idx="9">
                  <c:v>8118212.1199999992</c:v>
                </c:pt>
                <c:pt idx="10">
                  <c:v>122630583.28</c:v>
                </c:pt>
                <c:pt idx="11">
                  <c:v>1750820.27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0636947271765629"/>
          <c:y val="0"/>
          <c:w val="0.38458594818999237"/>
          <c:h val="1"/>
        </c:manualLayout>
      </c:layout>
    </c:legend>
    <c:plotVisOnly val="1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0.80508</cdr:x>
      <cdr:y>0</cdr:y>
    </cdr:from>
    <cdr:to>
      <cdr:x>0.93997</cdr:x>
      <cdr:y>0.06122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6840760" y="-1224136"/>
          <a:ext cx="1146147" cy="286537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91E67-F31D-4E49-BB43-AFF84690C686}" type="datetimeFigureOut">
              <a:rPr lang="ru-RU" smtClean="0"/>
              <a:pPr/>
              <a:t>08.06.2018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574D01-4A27-4507-977E-4815550825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782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74D01-4A27-4507-977E-4815550825F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6600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74D01-4A27-4507-977E-4815550825F7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4441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74D01-4A27-4507-977E-4815550825F7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1422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D65C-E372-429E-B27C-E7C2D4277DCD}" type="datetime1">
              <a:rPr lang="ru-RU" smtClean="0"/>
              <a:pPr/>
              <a:t>08.06.2018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97C89-4C96-4B8D-8747-B31197C3B733}" type="datetime1">
              <a:rPr lang="ru-RU" smtClean="0"/>
              <a:pPr/>
              <a:t>08.06.2018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A0852-0606-4590-8E18-A1D86A0DEC17}" type="datetime1">
              <a:rPr lang="ru-RU" smtClean="0"/>
              <a:pPr/>
              <a:t>08.06.2018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A0B1-27E6-49BE-9934-0F27B8C05E5D}" type="datetime1">
              <a:rPr lang="ru-RU" smtClean="0"/>
              <a:pPr/>
              <a:t>08.06.2018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8A589-D064-4F51-B861-646DA784C2A6}" type="datetime1">
              <a:rPr lang="ru-RU" smtClean="0"/>
              <a:pPr/>
              <a:t>08.06.2018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7ADED-B3A7-4DD8-BE81-A7E65A7F95EC}" type="datetime1">
              <a:rPr lang="ru-RU" smtClean="0"/>
              <a:pPr/>
              <a:t>08.06.2018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6D2C-3360-4985-BD50-033483AF4EB4}" type="datetime1">
              <a:rPr lang="ru-RU" smtClean="0"/>
              <a:pPr/>
              <a:t>08.06.2018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BD72-0B9D-4781-9F0E-A573A2EF4057}" type="datetime1">
              <a:rPr lang="ru-RU" smtClean="0"/>
              <a:pPr/>
              <a:t>08.06.2018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CDDB5-10C9-4F4E-B669-A881BCC879CE}" type="datetime1">
              <a:rPr lang="ru-RU" smtClean="0"/>
              <a:pPr/>
              <a:t>08.06.2018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416B-5603-4084-8622-CE17FEF9F980}" type="datetime1">
              <a:rPr lang="ru-RU" smtClean="0"/>
              <a:pPr/>
              <a:t>08.06.2018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B41C-DDEE-413B-B428-593C856673AA}" type="datetime1">
              <a:rPr lang="ru-RU" smtClean="0"/>
              <a:pPr/>
              <a:t>08.06.2018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685A-24CB-4753-811D-62840ADF991F}" type="datetime1">
              <a:rPr lang="ru-RU" smtClean="0"/>
              <a:pPr/>
              <a:t>08.06.2018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303EA-ABBB-472A-B0B1-8935162A5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1556792"/>
            <a:ext cx="9144000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ИТОГИ ИСПОЛЕНИЯ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РАЙОННОГО 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БЮДЖЕТА 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ЗА 2017 год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99792" y="404664"/>
            <a:ext cx="360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РОССИЙСКАЯ ФЕДЕРАЦИЯ</a:t>
            </a:r>
            <a:endParaRPr lang="ru-RU" sz="900" b="1" dirty="0" smtClean="0"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КРАСНОЯРСКИЙ КРАЙ                                                       БОГУЧАНСКИЙ РАЙОН</a:t>
            </a:r>
            <a:endParaRPr lang="ru-RU" sz="900" b="1" dirty="0" smtClean="0"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2286000" y="5221287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БОГУЧАНЫ</a:t>
            </a:r>
            <a:endParaRPr lang="ru-RU" sz="900" dirty="0" smtClean="0"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2018</a:t>
            </a:r>
            <a:endParaRPr lang="ru-RU" sz="900" dirty="0" smtClean="0">
              <a:latin typeface="Aria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11288" cy="365125"/>
          </a:xfrm>
        </p:spPr>
        <p:txBody>
          <a:bodyPr/>
          <a:lstStyle/>
          <a:p>
            <a:fld id="{3D2303EA-ABBB-472A-B0B1-8935162A5CB0}" type="slidenum">
              <a:rPr lang="ru-RU" sz="1400" b="1" i="1" smtClean="0">
                <a:solidFill>
                  <a:schemeClr val="tx1"/>
                </a:solidFill>
              </a:rPr>
              <a:pPr/>
              <a:t>1</a:t>
            </a:fld>
            <a:endParaRPr lang="ru-RU" sz="14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111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Выполнение  доходов районного бюджета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за 2017 год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7" y="1124739"/>
          <a:ext cx="8496942" cy="5256592"/>
        </p:xfrm>
        <a:graphic>
          <a:graphicData uri="http://schemas.openxmlformats.org/drawingml/2006/table">
            <a:tbl>
              <a:tblPr/>
              <a:tblGrid>
                <a:gridCol w="4347077"/>
                <a:gridCol w="1107750"/>
                <a:gridCol w="1141316"/>
                <a:gridCol w="1145514"/>
                <a:gridCol w="755285"/>
              </a:tblGrid>
              <a:tr h="1996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/>
                        </a:rPr>
                        <a:t>Наименование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Times New Roman"/>
                        </a:rPr>
                        <a:t>2016 год  факт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smtClean="0">
                          <a:latin typeface="Arial Cyr"/>
                        </a:rPr>
                        <a:t>2017 год</a:t>
                      </a:r>
                      <a:endParaRPr lang="ru-RU" sz="1200" b="1" i="0" u="none" strike="noStrike">
                        <a:latin typeface="Arial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26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 Cyr"/>
                        </a:rPr>
                        <a:t>План уточненный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 Cyr"/>
                        </a:rPr>
                        <a:t>исполнено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smtClean="0">
                          <a:latin typeface="Arial Cyr"/>
                        </a:rPr>
                        <a:t>% исполнения</a:t>
                      </a:r>
                      <a:endParaRPr lang="ru-RU" sz="1200" b="1" i="0" u="none" strike="noStrike">
                        <a:latin typeface="Arial Cyr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3548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Times New Roman"/>
                        </a:rPr>
                        <a:t>НАЛОГОВЫЕ И НЕНАЛОГОВЫЕ ДОХОДЫ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Times New Roman"/>
                        </a:rPr>
                        <a:t>393 179,60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Times New Roman"/>
                        </a:rPr>
                        <a:t>395 535,10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Times New Roman"/>
                        </a:rPr>
                        <a:t>362 349,00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smtClean="0">
                          <a:latin typeface="Times New Roman"/>
                        </a:rPr>
                        <a:t>91,61</a:t>
                      </a:r>
                      <a:endParaRPr lang="ru-RU" sz="1200" b="1" i="0" u="none" strike="noStrike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18852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latin typeface="Times New Roman Cyr"/>
                        </a:rPr>
                        <a:t>Налог на прибыль  организаций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5417,6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25500,0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27004,9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smtClean="0">
                          <a:latin typeface="Arial Cyr"/>
                        </a:rPr>
                        <a:t>105,9</a:t>
                      </a:r>
                      <a:endParaRPr lang="ru-RU" sz="1200" b="1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18852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Times New Roman"/>
                        </a:rPr>
                        <a:t>Налог  на доходы физических лиц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230473,0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201922,5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201717,2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smtClean="0">
                          <a:latin typeface="Arial Cyr"/>
                        </a:rPr>
                        <a:t>99,9</a:t>
                      </a:r>
                      <a:endParaRPr lang="ru-RU" sz="1200" b="1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21070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Times New Roman"/>
                        </a:rPr>
                        <a:t>Единый налог на вменённый доход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27815,8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28070,0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27700,9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smtClean="0">
                          <a:latin typeface="Arial Cyr"/>
                        </a:rPr>
                        <a:t>98,7</a:t>
                      </a:r>
                      <a:endParaRPr lang="ru-RU" sz="1200" b="1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18852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5072,3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4270,5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4374,1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smtClean="0">
                          <a:latin typeface="Arial Cyr"/>
                        </a:rPr>
                        <a:t>102,4</a:t>
                      </a:r>
                      <a:endParaRPr lang="ru-RU" sz="1200" b="1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18852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latin typeface="Times New Roman"/>
                        </a:rPr>
                        <a:t>Арендная плата за земельные участки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31811,2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34004,3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26810,7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smtClean="0">
                          <a:latin typeface="Arial Cyr"/>
                        </a:rPr>
                        <a:t>78,8</a:t>
                      </a:r>
                      <a:endParaRPr lang="ru-RU" sz="1200" b="1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18852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latin typeface="Times New Roman Cyr"/>
                        </a:rPr>
                        <a:t>Аренда помещений муниципальной собственности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30261,9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37418,9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11628,3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smtClean="0">
                          <a:latin typeface="Arial Cyr"/>
                        </a:rPr>
                        <a:t>31,1</a:t>
                      </a:r>
                      <a:endParaRPr lang="ru-RU" sz="1200" b="1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18852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latin typeface="Times New Roman Cyr"/>
                        </a:rPr>
                        <a:t>Доходы от реализации муниципального имущества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798,2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8799,6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8795,6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smtClean="0">
                          <a:latin typeface="Arial Cyr"/>
                        </a:rPr>
                        <a:t>100,0</a:t>
                      </a:r>
                      <a:endParaRPr lang="ru-RU" sz="1200" b="1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18852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latin typeface="Times New Roman Cyr"/>
                        </a:rPr>
                        <a:t>Доходы от продажи земельных участков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3548,4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10757,9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10803,5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smtClean="0">
                          <a:latin typeface="Arial Cyr"/>
                        </a:rPr>
                        <a:t>100,4</a:t>
                      </a:r>
                      <a:endParaRPr lang="ru-RU" sz="1200" b="1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18852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latin typeface="Times New Roman Cyr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4601,8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3804,1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3718,0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smtClean="0">
                          <a:latin typeface="Arial Cyr"/>
                        </a:rPr>
                        <a:t>97,7</a:t>
                      </a:r>
                      <a:endParaRPr lang="ru-RU" sz="1200" b="1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18852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latin typeface="Times New Roman Cyr"/>
                        </a:rPr>
                        <a:t>Административные штрафы и иные санкции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7964,7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7081,6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6010,5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smtClean="0">
                          <a:latin typeface="Arial Cyr"/>
                        </a:rPr>
                        <a:t>84,9</a:t>
                      </a:r>
                      <a:endParaRPr lang="ru-RU" sz="1200" b="1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18852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latin typeface="Times New Roman Cyr"/>
                        </a:rPr>
                        <a:t>Прочие доходы от оказания платных услуг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32780,0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33033,4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32700,8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smtClean="0">
                          <a:latin typeface="Arial Cyr"/>
                        </a:rPr>
                        <a:t>99,0</a:t>
                      </a:r>
                      <a:endParaRPr lang="ru-RU" sz="1200" b="1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35487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Times New Roman"/>
                        </a:rPr>
                        <a:t>Прочие налоговые и неналоговые доходы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12634,7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872,3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1084,5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smtClean="0">
                          <a:latin typeface="Arial Cyr"/>
                        </a:rPr>
                        <a:t>124,3</a:t>
                      </a:r>
                      <a:endParaRPr lang="ru-RU" sz="1200" b="1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19961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Times New Roman"/>
                        </a:rPr>
                        <a:t>Итого собственные доходы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latin typeface="Arial"/>
                        </a:rPr>
                        <a:t>393 179,60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latin typeface="Arial"/>
                        </a:rPr>
                        <a:t>395 535,10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latin typeface="Arial"/>
                        </a:rPr>
                        <a:t>362 349,00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smtClean="0">
                          <a:latin typeface="Arial Cyr"/>
                        </a:rPr>
                        <a:t>91,6</a:t>
                      </a:r>
                      <a:endParaRPr lang="ru-RU" sz="1200" b="1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19961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latin typeface="Arial"/>
                        </a:rPr>
                        <a:t>1 539 002,70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latin typeface="Arial"/>
                        </a:rPr>
                        <a:t>1 720 579,60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latin typeface="Arial"/>
                        </a:rPr>
                        <a:t>1 703 148,50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smtClean="0">
                          <a:latin typeface="Arial Cyr"/>
                        </a:rPr>
                        <a:t>99,0</a:t>
                      </a:r>
                      <a:endParaRPr lang="ru-RU" sz="1200" b="1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3216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Times New Roman"/>
                        </a:rPr>
                        <a:t>Дотации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441 138,8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412 575,9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412 575,9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smtClean="0">
                          <a:latin typeface="Arial Cyr"/>
                        </a:rPr>
                        <a:t>100,0</a:t>
                      </a:r>
                      <a:endParaRPr lang="ru-RU" sz="1200" b="1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18852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Times New Roman"/>
                        </a:rPr>
                        <a:t>Субсидии и субвенции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1 072 863,4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1 093 905,1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1 081 317,5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smtClean="0">
                          <a:latin typeface="Arial Cyr"/>
                        </a:rPr>
                        <a:t>98,8</a:t>
                      </a:r>
                      <a:endParaRPr lang="ru-RU" sz="1200" b="1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19961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Times New Roman"/>
                        </a:rPr>
                        <a:t>Прочие безвозмездные поступления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25 000,5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214 098,6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209 255,1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smtClean="0">
                          <a:latin typeface="Arial Cyr"/>
                        </a:rPr>
                        <a:t>97,7</a:t>
                      </a:r>
                      <a:endParaRPr lang="ru-RU" sz="1200" b="1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19961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Times New Roman"/>
                        </a:rPr>
                        <a:t>Всего доходов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latin typeface="Arial"/>
                        </a:rPr>
                        <a:t>1 932 182,30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latin typeface="Arial"/>
                        </a:rPr>
                        <a:t>2 116 114,70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latin typeface="Arial"/>
                        </a:rPr>
                        <a:t>2 065 497,50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97,6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020272" y="692696"/>
            <a:ext cx="9691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/>
              <a:t>тыс. рублей</a:t>
            </a:r>
            <a:endParaRPr lang="ru-RU" sz="12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8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b="1" smtClean="0">
                <a:solidFill>
                  <a:schemeClr val="tx1"/>
                </a:solidFill>
              </a:rPr>
              <a:pPr/>
              <a:t>11</a:t>
            </a:fld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111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Анализ основных расходов районного бюджета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за 2011-2017 года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7524328" y="764704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/>
              <a:t>т</a:t>
            </a:r>
            <a:r>
              <a:rPr lang="ru-RU" sz="1400" b="1" dirty="0" smtClean="0"/>
              <a:t>ыс. рублей</a:t>
            </a:r>
            <a:endParaRPr lang="ru-RU" sz="1400" b="1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95536" y="1268760"/>
          <a:ext cx="835292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78590" y="5989930"/>
            <a:ext cx="82818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Начиная с 2014 года расходы на здравоохранение переданы на краевой уровень финансирования</a:t>
            </a: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611560" y="6021288"/>
            <a:ext cx="216024" cy="216024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8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b="1" smtClean="0">
                <a:solidFill>
                  <a:schemeClr val="tx1"/>
                </a:solidFill>
              </a:rPr>
              <a:pPr/>
              <a:t>12</a:t>
            </a:fld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111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Выполнение  расходов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районного  бюджета за 2017 год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23528" y="1124744"/>
          <a:ext cx="849694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596336" y="692696"/>
            <a:ext cx="9691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/>
              <a:t>тыс. рублей</a:t>
            </a:r>
            <a:endParaRPr lang="ru-RU" sz="12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111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Выполнение  расходов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районного  бюджета за 2017 год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11561" y="1124737"/>
          <a:ext cx="7992887" cy="5304640"/>
        </p:xfrm>
        <a:graphic>
          <a:graphicData uri="http://schemas.openxmlformats.org/drawingml/2006/table">
            <a:tbl>
              <a:tblPr/>
              <a:tblGrid>
                <a:gridCol w="4010532"/>
                <a:gridCol w="1076989"/>
                <a:gridCol w="1076989"/>
                <a:gridCol w="1064467"/>
                <a:gridCol w="763910"/>
              </a:tblGrid>
              <a:tr h="25287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7166" marR="7166" marT="7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2016</a:t>
                      </a:r>
                    </a:p>
                  </a:txBody>
                  <a:tcPr marL="7166" marR="7166" marT="7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план</a:t>
                      </a:r>
                    </a:p>
                  </a:txBody>
                  <a:tcPr marL="7166" marR="7166" marT="7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факт</a:t>
                      </a:r>
                    </a:p>
                  </a:txBody>
                  <a:tcPr marL="7166" marR="7166" marT="7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7166" marR="7166" marT="7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2528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ВСЕГО РАСХОДОВ</a:t>
                      </a:r>
                    </a:p>
                  </a:txBody>
                  <a:tcPr marL="7166" marR="7166" marT="7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2 107 113,0 </a:t>
                      </a:r>
                    </a:p>
                  </a:txBody>
                  <a:tcPr marL="7166" marR="7166" marT="7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2 119 922,0 </a:t>
                      </a:r>
                    </a:p>
                  </a:txBody>
                  <a:tcPr marL="7166" marR="7166" marT="7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2 028 300,1 </a:t>
                      </a:r>
                    </a:p>
                  </a:txBody>
                  <a:tcPr marL="7166" marR="7166" marT="7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95,7 </a:t>
                      </a:r>
                    </a:p>
                  </a:txBody>
                  <a:tcPr marL="7166" marR="7166" marT="7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25287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ОБЩЕГОСУДАРСТВЕННЫЕ ВОПРОСЫ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65 636,5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70 487,7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67 447,6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95,7 </a:t>
                      </a:r>
                    </a:p>
                  </a:txBody>
                  <a:tcPr marL="7166" marR="7166" marT="7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4428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Функционирование Главы района, районного Совета депутатов, админстрации района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49 446,9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50 961,7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48 103,7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94,4 </a:t>
                      </a:r>
                    </a:p>
                  </a:txBody>
                  <a:tcPr marL="7166" marR="7166" marT="7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25287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Финансовые органы и органы финансового надзора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13 894,4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14 037,3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14 008,6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99,8 </a:t>
                      </a:r>
                    </a:p>
                  </a:txBody>
                  <a:tcPr marL="7166" marR="7166" marT="7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25287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Прочее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2 295,2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5 488,7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5 335,3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97,2 </a:t>
                      </a:r>
                    </a:p>
                  </a:txBody>
                  <a:tcPr marL="7166" marR="7166" marT="7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4428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НАЦИОНАЛЬНАЯ  ОБОРОНА, БЕЗОПАСНОСТЬ И ПРАВООХРАНИТЕЛЬНАЯ ДЕЯТЕЛЬНОСТЬ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28 662,4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31 091,6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28 498,7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91,7 </a:t>
                      </a:r>
                    </a:p>
                  </a:txBody>
                  <a:tcPr marL="7166" marR="7166" marT="7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25287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НАЦИОНАЛЬНАЯ ЭКОНОМИКА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71 910,8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78 622,2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75 145,5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95,6 </a:t>
                      </a:r>
                    </a:p>
                  </a:txBody>
                  <a:tcPr marL="7166" marR="7166" marT="7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25287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Сельское хозяйство и рыболовство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1 129,8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1 182,8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1 133,0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95,8 </a:t>
                      </a:r>
                    </a:p>
                  </a:txBody>
                  <a:tcPr marL="7166" marR="7166" marT="7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25287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Транспорт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36 121,1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34 957,0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34 636,0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99,1 </a:t>
                      </a:r>
                    </a:p>
                  </a:txBody>
                  <a:tcPr marL="7166" marR="7166" marT="7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25287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Дорожное хозяйство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30 806,7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35 292,3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35 041,2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99,3 </a:t>
                      </a:r>
                    </a:p>
                  </a:txBody>
                  <a:tcPr marL="7166" marR="7166" marT="7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25287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Прочие</a:t>
                      </a:r>
                    </a:p>
                  </a:txBody>
                  <a:tcPr marL="7166" marR="7166" marT="7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3 853,3 </a:t>
                      </a:r>
                    </a:p>
                  </a:txBody>
                  <a:tcPr marL="7166" marR="7166" marT="7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7 190,1</a:t>
                      </a:r>
                    </a:p>
                  </a:txBody>
                  <a:tcPr marL="7166" marR="7166" marT="7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4 335,3 </a:t>
                      </a:r>
                    </a:p>
                  </a:txBody>
                  <a:tcPr marL="7166" marR="7166" marT="7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60,3 </a:t>
                      </a:r>
                    </a:p>
                  </a:txBody>
                  <a:tcPr marL="7166" marR="7166" marT="7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25287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ЖИЛИЩНО-КОММУНАЛЬНОЕ ХОЗЯЙСТВО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335 780,4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279 233,8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257 765,1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92,3 </a:t>
                      </a:r>
                    </a:p>
                  </a:txBody>
                  <a:tcPr marL="7166" marR="7166" marT="7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25287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Жилищное хозяйство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94 242,9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8 208,4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8 208,4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100,0 </a:t>
                      </a:r>
                    </a:p>
                  </a:txBody>
                  <a:tcPr marL="7166" marR="7166" marT="7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25287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Коммунальное хозяйство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235 859,8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262 648,6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241 538,7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92,0 </a:t>
                      </a:r>
                    </a:p>
                  </a:txBody>
                  <a:tcPr marL="7166" marR="7166" marT="7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25287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Благоустройство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1 695,4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4 730,7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4 381,4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92,6 </a:t>
                      </a:r>
                    </a:p>
                  </a:txBody>
                  <a:tcPr marL="7166" marR="7166" marT="7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25287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Прочие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3 982,3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3 646,1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3 636,6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99,7 </a:t>
                      </a:r>
                    </a:p>
                  </a:txBody>
                  <a:tcPr marL="7166" marR="7166" marT="7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25287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ОХРАНА ОКРУЖАЮЩЕЙ СРЕДЫ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100,0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0,0 </a:t>
                      </a:r>
                    </a:p>
                  </a:txBody>
                  <a:tcPr marL="7166" marR="7166" marT="7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452320" y="692696"/>
            <a:ext cx="9691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/>
              <a:t>тыс. рублей</a:t>
            </a:r>
            <a:endParaRPr lang="ru-RU" sz="12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111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Выполнение  расходов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районного  бюджета за 2017 год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11561" y="1196758"/>
          <a:ext cx="8208912" cy="5112564"/>
        </p:xfrm>
        <a:graphic>
          <a:graphicData uri="http://schemas.openxmlformats.org/drawingml/2006/table">
            <a:tbl>
              <a:tblPr/>
              <a:tblGrid>
                <a:gridCol w="4118925"/>
                <a:gridCol w="1106097"/>
                <a:gridCol w="1106097"/>
                <a:gridCol w="1093236"/>
                <a:gridCol w="784557"/>
              </a:tblGrid>
              <a:tr h="2350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ОБРАЗОВАНИЕ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1 262 812,6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1 271 206,1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1 227 241,0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96,5 </a:t>
                      </a:r>
                    </a:p>
                  </a:txBody>
                  <a:tcPr marL="7166" marR="7166" marT="7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2350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Дошкольное образование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441 084,0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427 522,1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413 254,1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96,7 </a:t>
                      </a:r>
                    </a:p>
                  </a:txBody>
                  <a:tcPr marL="7166" marR="7166" marT="7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2350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Общее образование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677 456,7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698 562,9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674 915,4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96,6 </a:t>
                      </a:r>
                    </a:p>
                  </a:txBody>
                  <a:tcPr marL="7166" marR="7166" marT="7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2350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Дополнительное образование детей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78 883,4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81 552,5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77 528,6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95,1 </a:t>
                      </a:r>
                    </a:p>
                  </a:txBody>
                  <a:tcPr marL="7166" marR="7166" marT="7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2350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Молодежная политика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21 597,5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20 373,6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19 514,1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95,8 </a:t>
                      </a:r>
                    </a:p>
                  </a:txBody>
                  <a:tcPr marL="7166" marR="7166" marT="7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2350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Прочие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43 791,0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43 195,0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42 028,8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97,3 </a:t>
                      </a:r>
                    </a:p>
                  </a:txBody>
                  <a:tcPr marL="7166" marR="7166" marT="7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2350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КУЛЬТУРА, КИНЕМАТОГРАФИЯ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148 692,3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173 891,6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163 201,1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93,9 </a:t>
                      </a:r>
                    </a:p>
                  </a:txBody>
                  <a:tcPr marL="7166" marR="7166" marT="7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2350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Культура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133 936,9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138 273,9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128 550,4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93,0 </a:t>
                      </a:r>
                    </a:p>
                  </a:txBody>
                  <a:tcPr marL="7166" marR="7166" marT="7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2350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Прочие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14 755,4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35 617,7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34 650,7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97,3 </a:t>
                      </a:r>
                    </a:p>
                  </a:txBody>
                  <a:tcPr marL="7166" marR="7166" marT="7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2350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ЗДРАВООХРАНЕНИЕ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64,0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64,0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64,0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100,0 </a:t>
                      </a:r>
                    </a:p>
                  </a:txBody>
                  <a:tcPr marL="7166" marR="7166" marT="7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2350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СОЦИАЛЬНАЯ ПОЛИТИКА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91 372,9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108 963,4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105 778,9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97,1 </a:t>
                      </a:r>
                    </a:p>
                  </a:txBody>
                  <a:tcPr marL="7166" marR="7166" marT="7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2350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Пенсионное обеспечение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886,7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1 105,3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1 105,3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100,0 </a:t>
                      </a:r>
                    </a:p>
                  </a:txBody>
                  <a:tcPr marL="7166" marR="7166" marT="7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2350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Социальное обслуживание населения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38 105,6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46 039,3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46 039,3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100,0 </a:t>
                      </a:r>
                    </a:p>
                  </a:txBody>
                  <a:tcPr marL="7166" marR="7166" marT="7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2350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Социальное обеспечение населения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25 771,6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32 455,3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31 945,2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98,4 </a:t>
                      </a:r>
                    </a:p>
                  </a:txBody>
                  <a:tcPr marL="7166" marR="7166" marT="7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2350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Охрана семьи и детства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8 522,5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10 359,4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7 685,0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74,2 </a:t>
                      </a:r>
                    </a:p>
                  </a:txBody>
                  <a:tcPr marL="7166" marR="7166" marT="7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2350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Прочие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18 086,6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19 004,1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19 004,1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100,0 </a:t>
                      </a:r>
                    </a:p>
                  </a:txBody>
                  <a:tcPr marL="7166" marR="7166" marT="7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2350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ФИЗИЧЕСКАЯ КУЛЬТУРА И СПОРТ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2 064,0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1 945,7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1 616,8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83,1 </a:t>
                      </a:r>
                    </a:p>
                  </a:txBody>
                  <a:tcPr marL="7166" marR="7166" marT="7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2350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ОБСЛУЖИВАНИЕ  МУНИЦИПАЛЬНОГО ДОЛГА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80,9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27,0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33,4 </a:t>
                      </a:r>
                    </a:p>
                  </a:txBody>
                  <a:tcPr marL="7166" marR="7166" marT="7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2350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МЕЖБЮДЖЕТНЫЕ ТРАНСФЕРТЫ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100 017,1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104 335,0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101 514,4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97,3 </a:t>
                      </a:r>
                    </a:p>
                  </a:txBody>
                  <a:tcPr marL="7166" marR="7166" marT="7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41164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Дотации на выравнивание бюджетной обеспеченности  поселений  района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56 280,7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64 187,7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64 187,7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100,0 </a:t>
                      </a:r>
                    </a:p>
                  </a:txBody>
                  <a:tcPr marL="7166" marR="7166" marT="7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2350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Иные  межбюджетные трансферты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43 736,4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40 147,3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37 326,7 </a:t>
                      </a:r>
                    </a:p>
                  </a:txBody>
                  <a:tcPr marL="7166" marR="7166" marT="7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93,0 </a:t>
                      </a:r>
                    </a:p>
                  </a:txBody>
                  <a:tcPr marL="7166" marR="7166" marT="7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524328" y="692696"/>
            <a:ext cx="9691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/>
              <a:t>тыс. рублей</a:t>
            </a:r>
            <a:endParaRPr lang="ru-RU" sz="12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8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0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Муниципальные программы в 2017 году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7884368" y="692696"/>
            <a:ext cx="9108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тыс. рублей</a:t>
            </a:r>
            <a:endParaRPr lang="ru-RU" b="1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0" y="1124744"/>
          <a:ext cx="8964488" cy="5400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8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16632"/>
            <a:ext cx="8712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Исполнение муниципальных программ в 2017 году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7380312" y="476672"/>
            <a:ext cx="11936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т</a:t>
            </a:r>
            <a:r>
              <a:rPr lang="ru-RU" b="1" dirty="0" smtClean="0"/>
              <a:t>ыс. рублей</a:t>
            </a:r>
            <a:endParaRPr lang="ru-RU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764704"/>
          <a:ext cx="8424936" cy="5903652"/>
        </p:xfrm>
        <a:graphic>
          <a:graphicData uri="http://schemas.openxmlformats.org/drawingml/2006/table">
            <a:tbl>
              <a:tblPr/>
              <a:tblGrid>
                <a:gridCol w="3551690"/>
                <a:gridCol w="1784104"/>
                <a:gridCol w="1784104"/>
                <a:gridCol w="1305038"/>
              </a:tblGrid>
              <a:tr h="2042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MS Sans Serif"/>
                        </a:rPr>
                        <a:t>муниципальные программы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MS Sans Serif"/>
                        </a:rPr>
                        <a:t>ассигнования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MS Sans Serif"/>
                        </a:rPr>
                        <a:t>расход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MS Sans Serif"/>
                        </a:rPr>
                        <a:t>процент выполнения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281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latin typeface="Arial Cyr"/>
                        </a:rPr>
                        <a:t>Муниципальная программа "Развитие образования Богучанского района"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Cyr"/>
                        </a:rPr>
                        <a:t>1 253 802 575,90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Cyr"/>
                        </a:rPr>
                        <a:t>1 208 661 070,25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Arial"/>
                        </a:rPr>
                        <a:t>96,4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281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latin typeface="Arial Cyr"/>
                        </a:rPr>
                        <a:t>Муниципальная программа "Система социальной защиты населения Богучанского района"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Cyr"/>
                        </a:rPr>
                        <a:t>66 486 109,67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Cyr"/>
                        </a:rPr>
                        <a:t>66 484 361,57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Arial"/>
                        </a:rPr>
                        <a:t>100,0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469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latin typeface="Arial Cyr"/>
                        </a:rPr>
                        <a:t>Муниципальная программа "Реформирование и модернизация жилищно-коммунального хозяйства и повышение энергетической эффективности"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Cyr"/>
                        </a:rPr>
                        <a:t>262 479 397,11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Cyr"/>
                        </a:rPr>
                        <a:t>242 340 829,47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Arial"/>
                        </a:rPr>
                        <a:t>92,3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563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latin typeface="Arial Cyr"/>
                        </a:rPr>
                        <a:t>Муниципальная программа "Защита населения и территории Богучанского района от чрезвычайных ситуаций природного и техногенного характера"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Cyr"/>
                        </a:rPr>
                        <a:t>27 038 305,00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Cyr"/>
                        </a:rPr>
                        <a:t>24 499 602,53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Arial"/>
                        </a:rPr>
                        <a:t>90,6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281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Arial Cyr"/>
                        </a:rPr>
                        <a:t>Муниципальная программа </a:t>
                      </a:r>
                      <a:r>
                        <a:rPr lang="ru-RU" sz="1000" b="1" i="0" u="none" strike="noStrike" dirty="0" err="1">
                          <a:latin typeface="Arial Cyr"/>
                        </a:rPr>
                        <a:t>Богучанского</a:t>
                      </a:r>
                      <a:r>
                        <a:rPr lang="ru-RU" sz="1000" b="1" i="0" u="none" strike="noStrike" dirty="0">
                          <a:latin typeface="Arial Cyr"/>
                        </a:rPr>
                        <a:t> района "Развитие культуры"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Cyr"/>
                        </a:rPr>
                        <a:t>217 502 696,79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Cyr"/>
                        </a:rPr>
                        <a:t>204 896 161,37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"/>
                        </a:rPr>
                        <a:t>94,2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187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latin typeface="Arial Cyr"/>
                        </a:rPr>
                        <a:t>Муниципальная программа "Молодежь Приангарья"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Cyr"/>
                        </a:rPr>
                        <a:t>15 652 707,00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Cyr"/>
                        </a:rPr>
                        <a:t>15 564 883,50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Arial"/>
                        </a:rPr>
                        <a:t>99,4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281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latin typeface="Arial Cyr"/>
                        </a:rPr>
                        <a:t>Муниципальная программа "Развитие физической культуры и спорта, в Богучанском районе"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Cyr"/>
                        </a:rPr>
                        <a:t>1 945 700,00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Cyr"/>
                        </a:rPr>
                        <a:t>1 616 842,56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"/>
                        </a:rPr>
                        <a:t>83,1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563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latin typeface="Arial Cyr"/>
                        </a:rPr>
                        <a:t>Муниципальная программа "Развитие инвестиционной, инновационной деятельности, малого и среднего предпринимательства на территории Богучанского района"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Cyr"/>
                        </a:rPr>
                        <a:t>2 457 000,00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Cyr"/>
                        </a:rPr>
                        <a:t>2 457 000,00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Arial"/>
                        </a:rPr>
                        <a:t>100,0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281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latin typeface="Arial Cyr"/>
                        </a:rPr>
                        <a:t>Муниципальная программа "Развитие транспортной системы Богучанского района"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Cyr"/>
                        </a:rPr>
                        <a:t>70 319 280,00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Cyr"/>
                        </a:rPr>
                        <a:t>69 744 586,18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Arial"/>
                        </a:rPr>
                        <a:t>99,2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375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latin typeface="Arial Cyr"/>
                        </a:rPr>
                        <a:t>Муниципальная программа "Обеспечение доступным и комфортным жильем граждан Богучанского района"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Cyr"/>
                        </a:rPr>
                        <a:t>10 923 310,82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Cyr"/>
                        </a:rPr>
                        <a:t>8 118 212,12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Arial"/>
                        </a:rPr>
                        <a:t>74,3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281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latin typeface="Arial Cyr"/>
                        </a:rPr>
                        <a:t>Муниципальная программа "Управление муниципальными финансами"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Cyr"/>
                        </a:rPr>
                        <a:t>125 854 911,55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Cyr"/>
                        </a:rPr>
                        <a:t>122 630 583,28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Arial"/>
                        </a:rPr>
                        <a:t>97,4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281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latin typeface="Arial Cyr"/>
                        </a:rPr>
                        <a:t>Муниципальная программа "Развитие сельского хозяйства в Богучанском районе"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Cyr"/>
                        </a:rPr>
                        <a:t>1 800 612,98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Cyr"/>
                        </a:rPr>
                        <a:t>1 750 820,27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Arial"/>
                        </a:rPr>
                        <a:t>97,2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281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latin typeface="Arial Cyr"/>
                        </a:rPr>
                        <a:t>Непрограммные расходы на обеспечение деятельности органов местного самоуправления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Cyr"/>
                        </a:rPr>
                        <a:t>51 695 277,34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Cyr"/>
                        </a:rPr>
                        <a:t>49 488 122,58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Arial"/>
                        </a:rPr>
                        <a:t>95,7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187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latin typeface="Arial Cyr"/>
                        </a:rPr>
                        <a:t>Другие непрограммные расходы органов местного самоуправления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Cyr"/>
                        </a:rPr>
                        <a:t>11 964 135,96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Cyr"/>
                        </a:rPr>
                        <a:t>10 046 993,49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Arial"/>
                        </a:rPr>
                        <a:t>84,0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2398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Arial Cyr"/>
                        </a:rPr>
                        <a:t>2 119 922 020,12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Arial Cyr"/>
                        </a:rPr>
                        <a:t>2 028 300 069,17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Arial"/>
                        </a:rPr>
                        <a:t>95,7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8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260648"/>
            <a:ext cx="88569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Итоги реализации бюджетной политики в 2017 году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836712"/>
            <a:ext cx="8568952" cy="1152128"/>
          </a:xfrm>
          <a:prstGeom prst="round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2060848"/>
            <a:ext cx="8496944" cy="1368152"/>
          </a:xfrm>
          <a:prstGeom prst="round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3501008"/>
            <a:ext cx="8496944" cy="1512168"/>
          </a:xfrm>
          <a:prstGeom prst="round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5085184"/>
            <a:ext cx="8496944" cy="1368152"/>
          </a:xfrm>
          <a:prstGeom prst="round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467544" y="855084"/>
            <a:ext cx="82089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200" b="1" dirty="0" smtClean="0"/>
              <a:t>1. Повышение эффективности бюджетных расходов;</a:t>
            </a:r>
          </a:p>
          <a:p>
            <a:r>
              <a:rPr lang="ru-RU" sz="1200" b="1" dirty="0" smtClean="0"/>
              <a:t>Установлена взаимосвязь между бюджетным и стратегическим планированием, районный бюджет формируется на основе муниципальных программ, муниципальные учреждения осуществляют свою деятельность посредством выполнения муниципального задания на оказание услуг, выполнение работ, продолжает развиваться модель </a:t>
            </a:r>
            <a:r>
              <a:rPr lang="ru-RU" sz="1200" b="1" dirty="0" err="1" smtClean="0"/>
              <a:t>муниципально-частного</a:t>
            </a:r>
            <a:r>
              <a:rPr lang="ru-RU" sz="1200" b="1" dirty="0" smtClean="0"/>
              <a:t> партнерства.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683568" y="2060848"/>
            <a:ext cx="806489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200" b="1" dirty="0" smtClean="0"/>
              <a:t>2. Взаимодействие с краевыми органами власти по увеличению объема финансовой поддержки из краевого бюджета:</a:t>
            </a:r>
          </a:p>
          <a:p>
            <a:r>
              <a:rPr lang="ru-RU" sz="1200" b="1" dirty="0" smtClean="0"/>
              <a:t>Осуществляемые в 2017 году администрацией </a:t>
            </a:r>
            <a:r>
              <a:rPr lang="ru-RU" sz="1200" b="1" dirty="0" err="1" smtClean="0"/>
              <a:t>Богучанского</a:t>
            </a:r>
            <a:r>
              <a:rPr lang="ru-RU" sz="1200" b="1" dirty="0" smtClean="0"/>
              <a:t> района мероприятия по взаимодействию с краевыми органами власти позволили дополнительно привлечь бюджетных средств  в сумме 300 090,2 тыс. рублей, которые направлены на содержание и ремонт автомобильных дорог, капитальный ремонт социальных объектов и жилищно-коммунального хозяйства,  закончить строительство детского сада в п. Ангарский на 190 мест, строительство спортзала в п. </a:t>
            </a:r>
            <a:r>
              <a:rPr lang="ru-RU" sz="1200" b="1" dirty="0" err="1" smtClean="0"/>
              <a:t>Новохайский</a:t>
            </a:r>
            <a:r>
              <a:rPr lang="ru-RU" sz="1200" b="1" dirty="0" smtClean="0"/>
              <a:t>.</a:t>
            </a:r>
          </a:p>
          <a:p>
            <a:r>
              <a:rPr lang="ru-RU" sz="1200" b="1" dirty="0" smtClean="0"/>
              <a:t> 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683568" y="3602486"/>
            <a:ext cx="806489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200" b="1" dirty="0" smtClean="0"/>
              <a:t>3. Реализация задач, поставленных в указах Президента РФ 2012 года;</a:t>
            </a:r>
          </a:p>
          <a:p>
            <a:r>
              <a:rPr lang="ru-RU" sz="1200" b="1" dirty="0" smtClean="0"/>
              <a:t>- на строительство детского сада в п. Ангарский  на 190 мест за 2015-2017 годы направлено 182 473,0 тыс. рублей, введен в строй в августе 2017 года;</a:t>
            </a:r>
          </a:p>
          <a:p>
            <a:r>
              <a:rPr lang="ru-RU" sz="1200" b="1" dirty="0" smtClean="0"/>
              <a:t>- на обеспечение граждан Российской Федерации доступным и комфортным жильем направлено 8 069,4 тыс. рублей, приобретено 3 жилых помещения;</a:t>
            </a:r>
          </a:p>
          <a:p>
            <a:r>
              <a:rPr lang="ru-RU" sz="1200" b="1" dirty="0" smtClean="0"/>
              <a:t>- на развитие инвестиционной, инновационной деятельности, малого и среднего предпринимательства на территории </a:t>
            </a:r>
            <a:r>
              <a:rPr lang="ru-RU" sz="1200" b="1" dirty="0" err="1" smtClean="0"/>
              <a:t>Богучанского</a:t>
            </a:r>
            <a:r>
              <a:rPr lang="ru-RU" sz="1200" b="1" dirty="0" smtClean="0"/>
              <a:t> района направлено 2 457,0 тыс. рублей.</a:t>
            </a:r>
          </a:p>
          <a:p>
            <a:r>
              <a:rPr lang="ru-RU" sz="1200" dirty="0" smtClean="0"/>
              <a:t> 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683568" y="5179259"/>
            <a:ext cx="813690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200" b="1" dirty="0" smtClean="0"/>
              <a:t>4. Обеспечена прозрачность и открытость бюджета, бюджетного процесса для граждан путем размещения информации  на официальном сайте «Муниципальное образование </a:t>
            </a:r>
            <a:r>
              <a:rPr lang="ru-RU" sz="1200" b="1" dirty="0" err="1" smtClean="0"/>
              <a:t>Богучанский</a:t>
            </a:r>
            <a:r>
              <a:rPr lang="ru-RU" sz="1200" b="1" dirty="0" smtClean="0"/>
              <a:t> район» странице «Открытый бюджет» включающая следующие разделы:</a:t>
            </a:r>
          </a:p>
          <a:p>
            <a:r>
              <a:rPr lang="ru-RU" sz="1200" b="1" dirty="0" smtClean="0"/>
              <a:t>«Путеводитель по бюджету»; «Текущее исполнение бюджета»; «Проект решения о районном бюджете»;</a:t>
            </a:r>
          </a:p>
          <a:p>
            <a:r>
              <a:rPr lang="ru-RU" sz="1200" b="1" dirty="0" smtClean="0"/>
              <a:t>«Решение о районном бюджете»;  «Итоги исполнения бюджета»; «Оценка финансового менеджмента»;</a:t>
            </a:r>
          </a:p>
          <a:p>
            <a:r>
              <a:rPr lang="ru-RU" sz="1200" b="1" dirty="0" smtClean="0"/>
              <a:t>«Муниципальный долг </a:t>
            </a:r>
            <a:r>
              <a:rPr lang="ru-RU" sz="1200" b="1" dirty="0" err="1" smtClean="0"/>
              <a:t>Богучанского</a:t>
            </a:r>
            <a:r>
              <a:rPr lang="ru-RU" sz="1200" b="1" dirty="0" smtClean="0"/>
              <a:t> района»; «Резолюция публичных слушаний по вопросу о районном бюджете»</a:t>
            </a:r>
          </a:p>
          <a:p>
            <a:r>
              <a:rPr lang="ru-RU" sz="1200" b="1" dirty="0" smtClean="0"/>
              <a:t> </a:t>
            </a:r>
          </a:p>
          <a:p>
            <a:r>
              <a:rPr lang="ru-RU" sz="1200" dirty="0" smtClean="0"/>
              <a:t> </a:t>
            </a:r>
            <a:endParaRPr lang="ru-RU" sz="1200" dirty="0"/>
          </a:p>
        </p:txBody>
      </p:sp>
      <p:sp>
        <p:nvSpPr>
          <p:cNvPr id="16" name="Стрелка вправо 15"/>
          <p:cNvSpPr/>
          <p:nvPr/>
        </p:nvSpPr>
        <p:spPr>
          <a:xfrm>
            <a:off x="0" y="1268760"/>
            <a:ext cx="216024" cy="216024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0" y="2636912"/>
            <a:ext cx="216024" cy="216024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0" y="4005064"/>
            <a:ext cx="216024" cy="216024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0" y="5661248"/>
            <a:ext cx="216024" cy="216024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4" y="1916832"/>
          <a:ext cx="7776864" cy="3510390"/>
        </p:xfrm>
        <a:graphic>
          <a:graphicData uri="http://schemas.openxmlformats.org/drawingml/2006/table">
            <a:tbl>
              <a:tblPr/>
              <a:tblGrid>
                <a:gridCol w="590411"/>
                <a:gridCol w="3596350"/>
                <a:gridCol w="942627"/>
                <a:gridCol w="1323738"/>
                <a:gridCol w="1323738"/>
              </a:tblGrid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№</a:t>
                      </a:r>
                      <a:r>
                        <a:rPr lang="ru-RU" sz="1200" b="1" dirty="0" err="1">
                          <a:latin typeface="+mn-lt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200" b="1" dirty="0" err="1">
                          <a:latin typeface="+mn-lt"/>
                          <a:ea typeface="Calibri"/>
                          <a:cs typeface="Times New Roman"/>
                        </a:rPr>
                        <a:t>п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Показатели</a:t>
                      </a: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Единицы измерения</a:t>
                      </a: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  <a:ea typeface="Calibri"/>
                          <a:cs typeface="Times New Roman"/>
                        </a:rPr>
                        <a:t>2017 </a:t>
                      </a: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прогноз</a:t>
                      </a: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Оценка исполнения</a:t>
                      </a: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  <a:ea typeface="Calibri"/>
                          <a:cs typeface="Times New Roman"/>
                        </a:rPr>
                        <a:t>Численность населения</a:t>
                      </a: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чел.</a:t>
                      </a: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  <a:ea typeface="Calibri"/>
                          <a:cs typeface="Times New Roman"/>
                        </a:rPr>
                        <a:t>45338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  <a:ea typeface="Calibri"/>
                          <a:cs typeface="Times New Roman"/>
                        </a:rPr>
                        <a:t>45553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  <a:ea typeface="Calibri"/>
                          <a:cs typeface="Times New Roman"/>
                        </a:rPr>
                        <a:t>Индекс потребительских цен</a:t>
                      </a: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  <a:ea typeface="Calibri"/>
                          <a:cs typeface="Times New Roman"/>
                        </a:rPr>
                        <a:t>105,3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  <a:ea typeface="Calibri"/>
                          <a:cs typeface="Times New Roman"/>
                        </a:rPr>
                        <a:t>103,7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  <a:ea typeface="Calibri"/>
                          <a:cs typeface="Times New Roman"/>
                        </a:rPr>
                        <a:t>Прибыль организаций </a:t>
                      </a: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тыс.руб.</a:t>
                      </a: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  <a:ea typeface="Calibri"/>
                          <a:cs typeface="Times New Roman"/>
                        </a:rPr>
                        <a:t>124444,74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3217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  <a:ea typeface="Calibri"/>
                          <a:cs typeface="Times New Roman"/>
                        </a:rPr>
                        <a:t>Оборот розничной торговли</a:t>
                      </a: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млн.руб.</a:t>
                      </a: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  <a:ea typeface="Calibri"/>
                          <a:cs typeface="Times New Roman"/>
                        </a:rPr>
                        <a:t>4941,32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14" marR="66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  <a:ea typeface="Calibri"/>
                          <a:cs typeface="Times New Roman"/>
                        </a:rPr>
                        <a:t>4 916,4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14" marR="66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  <a:ea typeface="Calibri"/>
                          <a:cs typeface="Times New Roman"/>
                        </a:rPr>
                        <a:t>Инвестиции в основной капитал</a:t>
                      </a: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млн.руб.</a:t>
                      </a: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  <a:ea typeface="Calibri"/>
                          <a:cs typeface="Times New Roman"/>
                        </a:rPr>
                        <a:t>14010,5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  <a:ea typeface="Calibri"/>
                          <a:cs typeface="Times New Roman"/>
                        </a:rPr>
                        <a:t>24399,0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5063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  <a:ea typeface="Calibri"/>
                          <a:cs typeface="Times New Roman"/>
                        </a:rPr>
                        <a:t>Уровень безработицы</a:t>
                      </a: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  <a:ea typeface="Calibri"/>
                          <a:cs typeface="Times New Roman"/>
                        </a:rPr>
                        <a:t>1,1</a:t>
                      </a: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  <a:ea typeface="Calibri"/>
                          <a:cs typeface="Times New Roman"/>
                        </a:rPr>
                        <a:t>0,66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Среднемесячная заработная плата</a:t>
                      </a: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рублей</a:t>
                      </a: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  <a:ea typeface="Calibri"/>
                          <a:cs typeface="Times New Roman"/>
                        </a:rPr>
                        <a:t>39905,0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  <a:ea typeface="Calibri"/>
                          <a:cs typeface="Times New Roman"/>
                        </a:rPr>
                        <a:t>41368,5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  <a:ea typeface="Calibri"/>
                          <a:cs typeface="Times New Roman"/>
                        </a:rPr>
                        <a:t>Прогноз объемов жилищного строительства</a:t>
                      </a: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кв.м.</a:t>
                      </a: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  <a:ea typeface="Calibri"/>
                          <a:cs typeface="Times New Roman"/>
                        </a:rPr>
                        <a:t>10428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  <a:ea typeface="Calibri"/>
                          <a:cs typeface="Times New Roman"/>
                        </a:rPr>
                        <a:t>39950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260648"/>
            <a:ext cx="88569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Показатели прогноза социально-экономического развития района в 2017 году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8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b="1" smtClean="0">
                <a:solidFill>
                  <a:schemeClr val="tx1"/>
                </a:solidFill>
              </a:rPr>
              <a:pPr/>
              <a:t>4</a:t>
            </a:fld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620688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Параметры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районного бюджета в 2017 году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68344" y="1124744"/>
            <a:ext cx="11030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т</a:t>
            </a:r>
            <a:r>
              <a:rPr lang="ru-RU" sz="1400" b="1" dirty="0" smtClean="0"/>
              <a:t>ыс. рублей</a:t>
            </a:r>
            <a:endParaRPr lang="ru-RU" sz="1400" b="1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755576" y="1628800"/>
          <a:ext cx="813690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11288" cy="365125"/>
          </a:xfrm>
        </p:spPr>
        <p:txBody>
          <a:bodyPr/>
          <a:lstStyle/>
          <a:p>
            <a:fld id="{3D2303EA-ABBB-472A-B0B1-8935162A5CB0}" type="slidenum">
              <a:rPr lang="ru-RU" sz="1400" b="1" i="1" smtClean="0">
                <a:solidFill>
                  <a:schemeClr val="tx1"/>
                </a:solidFill>
              </a:rPr>
              <a:pPr/>
              <a:t>5</a:t>
            </a:fld>
            <a:endParaRPr lang="ru-RU" sz="1400" b="1" i="1" dirty="0">
              <a:solidFill>
                <a:schemeClr val="tx1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111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Параметры районного бюджета в 2017 году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764704"/>
            <a:ext cx="11030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т</a:t>
            </a:r>
            <a:r>
              <a:rPr lang="ru-RU" sz="1400" b="1" dirty="0" smtClean="0"/>
              <a:t>ыс. рублей</a:t>
            </a:r>
            <a:endParaRPr lang="ru-RU" sz="1400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11560" y="1124745"/>
          <a:ext cx="8136905" cy="5112567"/>
        </p:xfrm>
        <a:graphic>
          <a:graphicData uri="http://schemas.openxmlformats.org/drawingml/2006/table">
            <a:tbl>
              <a:tblPr/>
              <a:tblGrid>
                <a:gridCol w="3618661"/>
                <a:gridCol w="1097797"/>
                <a:gridCol w="1240103"/>
                <a:gridCol w="975818"/>
                <a:gridCol w="1204526"/>
              </a:tblGrid>
              <a:tr h="8261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ПОКАЗАТЕЛЬ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Первая редакция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Уточненый план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Факт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выполнения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3071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ДОХОДЫ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1779167,1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2116114,6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2065497,5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97,61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3071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Доходы (налоговые и неналоговые)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379590,2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395535,1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362349,0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91,61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3071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1399576,9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1720579,5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1703148,5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98,99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3071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3071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РАСХОДЫ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1827169,0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2119922,0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2028300,1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95,68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5558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асходы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 рамках муниципальных программ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1726673,2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2056262,6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1968765,0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95,74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3071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Прочие расходы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100495,8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63659,4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59535,1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93,52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3071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3071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ДЕФИЦИТ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-48001,9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-3807,4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39197,4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св 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4095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Источники финансирования дефицита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-48001,9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-3807,4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37197,4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4561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Бюджетные кредиты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33400,0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48000,0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4078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Изменение остатков средств на счетах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-48001,9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-37207,4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-10802,6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11288" cy="365125"/>
          </a:xfrm>
        </p:spPr>
        <p:txBody>
          <a:bodyPr/>
          <a:lstStyle/>
          <a:p>
            <a:fld id="{3D2303EA-ABBB-472A-B0B1-8935162A5CB0}" type="slidenum">
              <a:rPr lang="ru-RU" sz="1400" b="1" i="1" smtClean="0">
                <a:solidFill>
                  <a:schemeClr val="tx1"/>
                </a:solidFill>
              </a:rPr>
              <a:pPr/>
              <a:t>6</a:t>
            </a:fld>
            <a:endParaRPr lang="ru-RU" sz="1400" b="1" i="1" dirty="0">
              <a:solidFill>
                <a:schemeClr val="tx1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111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Динамика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исполнения районного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бюджета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236296" y="932662"/>
            <a:ext cx="11030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т</a:t>
            </a:r>
            <a:r>
              <a:rPr lang="ru-RU" sz="1400" b="1" dirty="0" smtClean="0"/>
              <a:t>ыс. рублей</a:t>
            </a:r>
            <a:endParaRPr lang="ru-RU" sz="1400" b="1" dirty="0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611560" y="1268760"/>
          <a:ext cx="813690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111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Динамика муниципального долга за 2017 год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7308304" y="908720"/>
            <a:ext cx="1121695" cy="30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/>
              <a:t>т</a:t>
            </a:r>
            <a:r>
              <a:rPr lang="ru-RU" sz="1400" b="1" dirty="0" smtClean="0"/>
              <a:t>ыс. рублей</a:t>
            </a:r>
            <a:endParaRPr lang="ru-RU" sz="1400" b="1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755576" y="1268760"/>
          <a:ext cx="806489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8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b="1" smtClean="0">
                <a:solidFill>
                  <a:schemeClr val="tx1"/>
                </a:solidFill>
              </a:rPr>
              <a:pPr/>
              <a:t>8</a:t>
            </a:fld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Анализ основных доходов районного бюджета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за 2011-2017 года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40793" y="5805264"/>
            <a:ext cx="775744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Снижение налога на доходы физических лиц в 2015-2017 годах по сравнению с 2012-2014 годами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связано с прекращением  действия дополнительных нормативов отчислений в бюджет района.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Взамен дополнительных нормативов от НДФЛ в район поступает дотация из краевого бюджета.</a:t>
            </a: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Нашивка 5"/>
          <p:cNvSpPr/>
          <p:nvPr/>
        </p:nvSpPr>
        <p:spPr>
          <a:xfrm>
            <a:off x="899592" y="6021288"/>
            <a:ext cx="216024" cy="216024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683568" y="1268760"/>
          <a:ext cx="792088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236296" y="908720"/>
            <a:ext cx="9691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/>
              <a:t>тыс. рублей</a:t>
            </a:r>
            <a:endParaRPr lang="ru-RU" sz="1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8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111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Выполнение  доходов районного бюджета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за 2017 год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95536" y="1628800"/>
          <a:ext cx="849694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4853</TotalTime>
  <Words>1395</Words>
  <Application>Microsoft Office PowerPoint</Application>
  <PresentationFormat>Экран (4:3)</PresentationFormat>
  <Paragraphs>550</Paragraphs>
  <Slides>16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Фин.управление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Userrfu</cp:lastModifiedBy>
  <cp:revision>377</cp:revision>
  <dcterms:created xsi:type="dcterms:W3CDTF">2014-02-05T08:33:40Z</dcterms:created>
  <dcterms:modified xsi:type="dcterms:W3CDTF">2018-06-08T09:21:29Z</dcterms:modified>
</cp:coreProperties>
</file>