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3" r:id="rId2"/>
    <p:sldId id="356" r:id="rId3"/>
    <p:sldId id="355" r:id="rId4"/>
    <p:sldId id="358" r:id="rId5"/>
    <p:sldId id="368" r:id="rId6"/>
    <p:sldId id="360" r:id="rId7"/>
    <p:sldId id="359" r:id="rId8"/>
    <p:sldId id="369" r:id="rId9"/>
    <p:sldId id="357" r:id="rId10"/>
    <p:sldId id="363" r:id="rId11"/>
    <p:sldId id="364" r:id="rId12"/>
    <p:sldId id="365" r:id="rId13"/>
    <p:sldId id="366" r:id="rId14"/>
    <p:sldId id="354" r:id="rId15"/>
    <p:sldId id="326" r:id="rId16"/>
    <p:sldId id="341" r:id="rId17"/>
    <p:sldId id="361" r:id="rId18"/>
    <p:sldId id="367" r:id="rId19"/>
    <p:sldId id="34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asha Maxim" initials="K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9FDB"/>
    <a:srgbClr val="4EB051"/>
    <a:srgbClr val="F7A61E"/>
    <a:srgbClr val="E52329"/>
    <a:srgbClr val="F98007"/>
    <a:srgbClr val="EA4B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529"/>
    <p:restoredTop sz="90290" autoAdjust="0"/>
  </p:normalViewPr>
  <p:slideViewPr>
    <p:cSldViewPr snapToGrid="0">
      <p:cViewPr>
        <p:scale>
          <a:sx n="90" d="100"/>
          <a:sy n="90" d="100"/>
        </p:scale>
        <p:origin x="-492" y="-78"/>
      </p:cViewPr>
      <p:guideLst>
        <p:guide orient="horz" pos="2160"/>
        <p:guide pos="3840"/>
      </p:guideLst>
    </p:cSldViewPr>
  </p:slideViewPr>
  <p:notesTextViewPr>
    <p:cViewPr>
      <p:scale>
        <a:sx n="135" d="100"/>
        <a:sy n="13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F13B-0D83-452E-882E-2C3756DA211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704F-9EBF-4C89-A8AC-49C7B4E96A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84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981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42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02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851695-8B0C-403E-B323-DCD62C3F7C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98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02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C704F-9EBF-4C89-A8AC-49C7B4E96A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02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28610B-7154-422B-9FDC-BC5AADD6C12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C29F8-4C3B-4272-90FA-B2D5AD170A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42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2AC6-7989-473C-B92F-4875D8E3D5E8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09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9F14-254B-4E15-95E3-2C1417CC931D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2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78E4-5955-4CBE-BC6A-6D668B98D8A1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08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0900-B420-4890-B6CC-40B613811DE3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91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1885-936E-4286-9790-9D0B3D239BEF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8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0F3D-0DD6-4C0F-8373-D8520E221BE5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3368-494F-49EA-BECD-9A105DB67ADC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23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69E-75E7-4F63-A77C-0B8E504763CB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9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85DC-74B5-4DA3-AAE9-8346D5B2F8AD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29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7D83-2042-4D72-9FDC-04DC9FEFB408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82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6477-8BC3-47ED-92F1-4304AE5FFD18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5FBA-9639-43AB-920C-8DB9CC3CBDBD}" type="datetime1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FF4D4-15D3-4228-B3E7-547425653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1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5.png@01D55398.1A1F2200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6.jpeg"/><Relationship Id="rId4" Type="http://schemas.openxmlformats.org/officeDocument/2006/relationships/image" Target="../media/image22.emf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cid:image005.png@01D55398.1A1F220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22.emf"/><Relationship Id="rId10" Type="http://schemas.openxmlformats.org/officeDocument/2006/relationships/image" Target="../media/image42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" y="1714500"/>
            <a:ext cx="3324923" cy="25003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038600" y="1917700"/>
            <a:ext cx="0" cy="2171700"/>
          </a:xfrm>
          <a:prstGeom prst="line">
            <a:avLst/>
          </a:prstGeom>
          <a:ln w="38100">
            <a:solidFill>
              <a:srgbClr val="606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3763" y="2198087"/>
            <a:ext cx="723381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ctr">
              <a:lnSpc>
                <a:spcPct val="150000"/>
              </a:lnSpc>
            </a:pPr>
            <a:r>
              <a:rPr lang="ru-RU" sz="2400" b="1" dirty="0" smtClean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 проведении Всероссийской переписи населения 2020 года в Красноярском крае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6120779" y="4405174"/>
            <a:ext cx="1370618" cy="1397000"/>
          </a:xfrm>
          <a:prstGeom prst="halfFrame">
            <a:avLst>
              <a:gd name="adj1" fmla="val 6261"/>
              <a:gd name="adj2" fmla="val 5424"/>
            </a:avLst>
          </a:prstGeom>
          <a:solidFill>
            <a:srgbClr val="60605F"/>
          </a:solidFill>
          <a:ln>
            <a:solidFill>
              <a:srgbClr val="60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860" y="4584698"/>
            <a:ext cx="1301074" cy="1524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76471" y="4622799"/>
            <a:ext cx="4250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0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Руднева Альбина Николаевна</a:t>
            </a:r>
          </a:p>
          <a:p>
            <a:r>
              <a:rPr lang="ru-RU" sz="1600" dirty="0" smtClean="0">
                <a:solidFill>
                  <a:srgbClr val="60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</a:t>
            </a:r>
            <a:r>
              <a:rPr lang="ru-RU" sz="1600" b="0" i="0" dirty="0" smtClean="0">
                <a:solidFill>
                  <a:srgbClr val="6060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уководителя</a:t>
            </a:r>
          </a:p>
          <a:p>
            <a:r>
              <a:rPr lang="ru-RU" sz="1600" b="0" i="0" dirty="0" smtClean="0">
                <a:solidFill>
                  <a:srgbClr val="6060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Управления Федеральной службы государственной статистики по Красноярскому краю, Республике Хакасия и Республике Тыва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5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переписи населения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7976" cy="12537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1882775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 население Российской Федерации вправе принять участие во Всероссийской переписи населения, самостоятельно заполнив переписные листы в сети Интернет</a:t>
            </a:r>
            <a:endParaRPr lang="ru-RU" sz="6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228600" y="1952895"/>
            <a:ext cx="2501153" cy="9113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интернет-перепись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Содержимое 5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017494" y="3403413"/>
            <a:ext cx="10927976" cy="12537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 cmpd="sng" algn="ctr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marL="1708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всем адресам осуществляется обход переписчиками всех помещений счетных участков. В каждом помещении на тех респондентов, которые не приняли участие </a:t>
            </a:r>
          </a:p>
          <a:p>
            <a:pPr marL="1708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6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Интернет-переписи</a:t>
            </a: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переписчик должен заполнить переписные листы со слов опрашиваемых </a:t>
            </a:r>
          </a:p>
        </p:txBody>
      </p:sp>
      <p:sp>
        <p:nvSpPr>
          <p:cNvPr id="9" name="Содержимое 5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95083" y="5169460"/>
            <a:ext cx="10927976" cy="12537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cap="flat" cmpd="sng" algn="ctr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</a:endParaRPr>
          </a:p>
          <a:p>
            <a:pPr marL="1708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Функционируют стационарные участки, где переписчики проводят опрос населения и заполнение переписных листов на лиц, не принявших участие в </a:t>
            </a:r>
            <a:r>
              <a:rPr lang="ru-RU" sz="64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Интернет-переписи</a:t>
            </a:r>
            <a:r>
              <a:rPr lang="ru-RU" sz="6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и не желающих предоставить о себе сведения переписчику по месту жительства или пребывания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55494" y="3476895"/>
            <a:ext cx="2474259" cy="9875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обход переписчиками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248886" y="5265354"/>
            <a:ext cx="2588443" cy="9875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перепись на стационарных участках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4"/>
          <p:cNvGrpSpPr>
            <a:grpSpLocks/>
          </p:cNvGrpSpPr>
          <p:nvPr/>
        </p:nvGrpSpPr>
        <p:grpSpPr bwMode="auto">
          <a:xfrm>
            <a:off x="534988" y="334963"/>
            <a:ext cx="4486275" cy="146050"/>
            <a:chOff x="2951244" y="1701765"/>
            <a:chExt cx="2308663" cy="48894"/>
          </a:xfrm>
        </p:grpSpPr>
        <p:pic>
          <p:nvPicPr>
            <p:cNvPr id="13335" name="Рисунок 1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51244" y="1704940"/>
              <a:ext cx="1137088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Рисунок 1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22819" y="1701765"/>
              <a:ext cx="1137088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34" name="Рисунок 15"/>
          <p:cNvPicPr>
            <a:picLocks noChangeAspect="1"/>
          </p:cNvPicPr>
          <p:nvPr/>
        </p:nvPicPr>
        <p:blipFill>
          <a:blip r:embed="rId3" cstate="print"/>
          <a:srcRect l="10573" t="21600" r="51408" b="50000"/>
          <a:stretch>
            <a:fillRect/>
          </a:stretch>
        </p:blipFill>
        <p:spPr bwMode="auto">
          <a:xfrm>
            <a:off x="9066213" y="0"/>
            <a:ext cx="33194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2188"/>
            <a:ext cx="4535488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2425" y="6356350"/>
            <a:ext cx="2743200" cy="365125"/>
          </a:xfrm>
        </p:spPr>
        <p:txBody>
          <a:bodyPr/>
          <a:lstStyle/>
          <a:p>
            <a:pPr>
              <a:defRPr/>
            </a:pPr>
            <a:fld id="{68AD5507-709C-4BBB-B880-A18E1EDB8CF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9675" y="287338"/>
            <a:ext cx="4535488" cy="90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736850" y="2057400"/>
            <a:ext cx="8732838" cy="4262438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3100" b="1" i="1" dirty="0" smtClean="0">
                <a:solidFill>
                  <a:srgbClr val="002060"/>
                </a:solidFill>
                <a:cs typeface="Times New Roman" pitchFamily="18" charset="0"/>
              </a:rPr>
              <a:t>Акцент на участие в переписи через портал </a:t>
            </a:r>
            <a:r>
              <a:rPr lang="ru-RU" sz="3100" b="1" i="1" dirty="0" err="1" smtClean="0">
                <a:solidFill>
                  <a:srgbClr val="002060"/>
                </a:solidFill>
                <a:cs typeface="Times New Roman" pitchFamily="18" charset="0"/>
              </a:rPr>
              <a:t>Госуслуги.ру</a:t>
            </a:r>
            <a:endParaRPr lang="ru-RU" sz="31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3100" b="1" i="1" dirty="0">
                <a:solidFill>
                  <a:srgbClr val="002060"/>
                </a:solidFill>
                <a:cs typeface="Times New Roman" pitchFamily="18" charset="0"/>
              </a:rPr>
              <a:t>Использование планшетов переписным персоналом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r>
              <a:rPr lang="ru-RU" sz="3100" b="1" i="1" dirty="0" smtClean="0">
                <a:solidFill>
                  <a:srgbClr val="002060"/>
                </a:solidFill>
                <a:cs typeface="Times New Roman" pitchFamily="18" charset="0"/>
              </a:rPr>
              <a:t>Организация стационарных переписных пунктов, в том числе в помещениях многофункциональных </a:t>
            </a:r>
            <a:r>
              <a:rPr lang="ru-RU" sz="3100" b="1" i="1" dirty="0">
                <a:solidFill>
                  <a:srgbClr val="002060"/>
                </a:solidFill>
                <a:cs typeface="Times New Roman" pitchFamily="18" charset="0"/>
              </a:rPr>
              <a:t>центров оказания государственных и муниципальных услуг (МФЦ</a:t>
            </a:r>
            <a:r>
              <a:rPr lang="ru-RU" sz="3100" b="1" i="1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endParaRPr lang="ru-RU" sz="2400" dirty="0" smtClean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rgbClr val="C00000"/>
              </a:buClr>
              <a:buSzPct val="120000"/>
              <a:buFont typeface="Wingdings" pitchFamily="2" charset="2"/>
              <a:buChar char="ü"/>
              <a:defRPr/>
            </a:pPr>
            <a:endParaRPr lang="ru-RU" sz="2000" dirty="0">
              <a:cs typeface="Times New Roman" pitchFamily="18" charset="0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1958975"/>
            <a:ext cx="14541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0"/>
          <p:cNvPicPr>
            <a:picLocks noChangeAspect="1"/>
          </p:cNvPicPr>
          <p:nvPr/>
        </p:nvPicPr>
        <p:blipFill>
          <a:blip r:embed="rId4" cstate="print"/>
          <a:srcRect t="322" r="44884" b="51648"/>
          <a:stretch>
            <a:fillRect/>
          </a:stretch>
        </p:blipFill>
        <p:spPr bwMode="auto">
          <a:xfrm>
            <a:off x="8848725" y="4230688"/>
            <a:ext cx="33750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40B7FB62-B8E0-479E-BF3D-A98C161900C7" descr="cid:image005.png@01D55398.1A1F220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0"/>
            <a:ext cx="2124733" cy="162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9" name="Рисунок 15"/>
          <p:cNvPicPr>
            <a:picLocks noChangeAspect="1"/>
          </p:cNvPicPr>
          <p:nvPr/>
        </p:nvPicPr>
        <p:blipFill>
          <a:blip r:embed="rId7" cstate="print"/>
          <a:srcRect l="51648" r="322" b="44884"/>
          <a:stretch>
            <a:fillRect/>
          </a:stretch>
        </p:blipFill>
        <p:spPr bwMode="auto">
          <a:xfrm>
            <a:off x="0" y="3963988"/>
            <a:ext cx="24606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151529" y="427945"/>
            <a:ext cx="9628095" cy="8088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Новации в организации Всероссийской переписи населения 2020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2188"/>
            <a:ext cx="4535488" cy="33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2425" y="6356350"/>
            <a:ext cx="2743200" cy="365125"/>
          </a:xfrm>
        </p:spPr>
        <p:txBody>
          <a:bodyPr/>
          <a:lstStyle/>
          <a:p>
            <a:pPr>
              <a:defRPr/>
            </a:pPr>
            <a:fld id="{6124B6F4-A4D4-4561-AA60-2E824B0DD0B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9675" y="287338"/>
            <a:ext cx="4535488" cy="906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1044238" y="534988"/>
            <a:ext cx="649287" cy="409575"/>
            <a:chOff x="0" y="0"/>
            <a:chExt cx="488291" cy="410115"/>
          </a:xfrm>
        </p:grpSpPr>
        <p:sp>
          <p:nvSpPr>
            <p:cNvPr id="16392" name="object 40"/>
            <p:cNvSpPr>
              <a:spLocks noChangeArrowheads="1"/>
            </p:cNvSpPr>
            <p:nvPr/>
          </p:nvSpPr>
          <p:spPr bwMode="auto">
            <a:xfrm>
              <a:off x="171020" y="0"/>
              <a:ext cx="317271" cy="410115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200">
                  <a:latin typeface="Calibri" pitchFamily="34" charset="0"/>
                  <a:cs typeface="Times New Roman" pitchFamily="18" charset="0"/>
                </a:rPr>
                <a:t> </a:t>
              </a:r>
              <a:endParaRPr lang="ru-RU" sz="1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393" name="object 41"/>
            <p:cNvSpPr>
              <a:spLocks noChangeArrowheads="1"/>
            </p:cNvSpPr>
            <p:nvPr/>
          </p:nvSpPr>
          <p:spPr bwMode="auto">
            <a:xfrm>
              <a:off x="0" y="86320"/>
              <a:ext cx="147443" cy="20669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200">
                  <a:latin typeface="Calibri" pitchFamily="34" charset="0"/>
                  <a:cs typeface="Times New Roman" pitchFamily="18" charset="0"/>
                </a:rPr>
                <a:t> </a:t>
              </a:r>
              <a:endParaRPr lang="ru-RU" sz="120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4614" y="581693"/>
            <a:ext cx="7716761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cap="small" dirty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8" y="1157288"/>
            <a:ext cx="11706225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24_sobolevama\Desktop\2020.01.28 Доклад в Кадровом центре перед главами местного самоуправления\Новое в пееписном лис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" y="58738"/>
            <a:ext cx="11147425" cy="651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4535424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9040" y="286810"/>
            <a:ext cx="4535424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62039" y="3610913"/>
            <a:ext cx="6687273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endParaRPr lang="ru-RU" sz="21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573" t="21600" r="51408" b="50000"/>
          <a:stretch/>
        </p:blipFill>
        <p:spPr>
          <a:xfrm>
            <a:off x="1" y="-1"/>
            <a:ext cx="2675964" cy="13013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813" t="1200" r="43577" b="50742"/>
          <a:stretch>
            <a:fillRect/>
          </a:stretch>
        </p:blipFill>
        <p:spPr>
          <a:xfrm rot="16200000">
            <a:off x="8435173" y="-906049"/>
            <a:ext cx="2675967" cy="4837687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8693" y="484094"/>
            <a:ext cx="8014447" cy="699248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smtClean="0">
                <a:ea typeface="Calibri" panose="020F0502020204030204" pitchFamily="34" charset="0"/>
              </a:rPr>
              <a:t>Труднодоступные территории Красноярского края</a:t>
            </a:r>
            <a:endParaRPr lang="ru-RU" sz="2400" dirty="0">
              <a:ea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A32A0D8-D319-6A4B-9BB9-A4B223EF2C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51529"/>
            <a:ext cx="3617257" cy="3375212"/>
          </a:xfrm>
          <a:prstGeom prst="rect">
            <a:avLst/>
          </a:prstGeom>
        </p:spPr>
      </p:pic>
      <p:grpSp>
        <p:nvGrpSpPr>
          <p:cNvPr id="15" name="Группа 24"/>
          <p:cNvGrpSpPr/>
          <p:nvPr/>
        </p:nvGrpSpPr>
        <p:grpSpPr>
          <a:xfrm>
            <a:off x="5029200" y="2106682"/>
            <a:ext cx="6683187" cy="3906891"/>
            <a:chOff x="1318396" y="1580794"/>
            <a:chExt cx="1730628" cy="928103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1383045" y="1612798"/>
              <a:ext cx="1665979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00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Двойные круглые скобки 16"/>
            <p:cNvSpPr/>
            <p:nvPr/>
          </p:nvSpPr>
          <p:spPr>
            <a:xfrm>
              <a:off x="1318396" y="1580794"/>
              <a:ext cx="1730628" cy="928103"/>
            </a:xfrm>
            <a:prstGeom prst="bracketPair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5212977" y="2350091"/>
            <a:ext cx="652182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/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Богучанский муниципальный район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Енисейский муниципальный район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Кежемский муниципальный район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Мотыгинский муниципальный район 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Северо-Енисейский муниципальный район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Таймырский Долгано-Ненецкий муниципальный район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Туруханский муниципальный район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Эвенкийский муниципальный район</a:t>
            </a:r>
          </a:p>
          <a:p>
            <a:pPr>
              <a:buFont typeface="Wingdings" pitchFamily="2" charset="2"/>
              <a:buChar char="Ø"/>
            </a:pPr>
            <a:endParaRPr lang="ru-RU" b="1" cap="small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3036" y="3069523"/>
            <a:ext cx="33617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8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районов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96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</a:t>
            </a:r>
          </a:p>
          <a:p>
            <a:endParaRPr lang="ru-RU" b="1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65" y="3321424"/>
            <a:ext cx="1030824" cy="4256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71" y="3832412"/>
            <a:ext cx="1030824" cy="4256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30" y="4316506"/>
            <a:ext cx="1030824" cy="4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4535424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9040" y="286810"/>
            <a:ext cx="4535424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62039" y="3610913"/>
            <a:ext cx="6687273" cy="646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4613" indent="-1344613" algn="l">
              <a:lnSpc>
                <a:spcPct val="100000"/>
              </a:lnSpc>
            </a:pPr>
            <a:endParaRPr lang="ru-RU" sz="2100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573" t="21600" r="51408" b="50000"/>
          <a:stretch/>
        </p:blipFill>
        <p:spPr>
          <a:xfrm>
            <a:off x="1" y="-1"/>
            <a:ext cx="2675964" cy="13013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813" t="1200" r="43577" b="50742"/>
          <a:stretch>
            <a:fillRect/>
          </a:stretch>
        </p:blipFill>
        <p:spPr>
          <a:xfrm rot="16200000">
            <a:off x="8435174" y="-1080862"/>
            <a:ext cx="2675967" cy="4837687"/>
          </a:xfrm>
          <a:prstGeom prst="rect">
            <a:avLst/>
          </a:prstGeom>
        </p:spPr>
      </p:pic>
      <p:pic>
        <p:nvPicPr>
          <p:cNvPr id="9" name="Picture 3" descr="F:\ДОКЛАД\картинки\Krasnoyarskii —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43" y="1196788"/>
            <a:ext cx="3167743" cy="55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1F986D5-201C-ED42-AF49-4186EF728EC9}"/>
              </a:ext>
            </a:extLst>
          </p:cNvPr>
          <p:cNvSpPr/>
          <p:nvPr/>
        </p:nvSpPr>
        <p:spPr>
          <a:xfrm>
            <a:off x="2623458" y="2369885"/>
            <a:ext cx="920931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cap="small" dirty="0" err="1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янворе</a:t>
            </a:r>
            <a:r>
              <a:rPr lang="ru-RU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2021 года -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Богучанского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(д.Каменка, (27 чел.))</a:t>
            </a:r>
            <a:r>
              <a:rPr lang="ru-RU" dirty="0" smtClean="0"/>
              <a:t>;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cap="small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 сентябре 2021 года –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Богучанского района (д.Прилуки 63 чел.).</a:t>
            </a:r>
            <a:endParaRPr lang="ru-RU" b="1" cap="small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cap="small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76600" y="402772"/>
            <a:ext cx="6368142" cy="1034143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smtClean="0">
                <a:ea typeface="Calibri" panose="020F0502020204030204" pitchFamily="34" charset="0"/>
              </a:rPr>
              <a:t>Проведение переписи населения в труднодоступных населенных пунктах</a:t>
            </a:r>
            <a:endParaRPr lang="ru-R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CDDAF6F-9DD0-2742-A393-FBD854BE10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91529"/>
            <a:ext cx="4535424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45887" y="2566297"/>
            <a:ext cx="5407559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600" dirty="0"/>
          </a:p>
        </p:txBody>
      </p:sp>
      <p:grpSp>
        <p:nvGrpSpPr>
          <p:cNvPr id="2" name="Группа 25"/>
          <p:cNvGrpSpPr/>
          <p:nvPr/>
        </p:nvGrpSpPr>
        <p:grpSpPr>
          <a:xfrm>
            <a:off x="2528047" y="161366"/>
            <a:ext cx="8673353" cy="1035424"/>
            <a:chOff x="1472150" y="3938212"/>
            <a:chExt cx="8305800" cy="159568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72150" y="4238501"/>
              <a:ext cx="8305800" cy="129539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159FDB"/>
                </a:gs>
                <a:gs pos="35000">
                  <a:srgbClr val="4DB250"/>
                </a:gs>
                <a:gs pos="68000">
                  <a:srgbClr val="F7B13B"/>
                </a:gs>
                <a:gs pos="100000">
                  <a:srgbClr val="E52329"/>
                </a:gs>
              </a:gsLst>
              <a:lin ang="10800000" scaled="0"/>
            </a:gradFill>
          </p:spPr>
          <p:txBody>
            <a:bodyPr wrap="square" lIns="0" tIns="0" rIns="0" bIns="0" rtlCol="0" anchor="ctr"/>
            <a:lstStyle/>
            <a:p>
              <a:pPr algn="ctr"/>
              <a:endParaRPr lang="ru-RU" sz="2052" dirty="0"/>
            </a:p>
          </p:txBody>
        </p:sp>
        <p:sp>
          <p:nvSpPr>
            <p:cNvPr id="28" name="object 129"/>
            <p:cNvSpPr txBox="1">
              <a:spLocks/>
            </p:cNvSpPr>
            <p:nvPr/>
          </p:nvSpPr>
          <p:spPr>
            <a:xfrm>
              <a:off x="1993901" y="3938212"/>
              <a:ext cx="6705601" cy="502595"/>
            </a:xfrm>
            <a:prstGeom prst="rect">
              <a:avLst/>
            </a:prstGeom>
          </p:spPr>
          <p:txBody>
            <a:bodyPr vert="horz" wrap="square" lIns="0" tIns="17376" rIns="0" bIns="0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</a:lstStyle>
            <a:p>
              <a:pPr marL="14479" algn="ctr"/>
              <a:endParaRPr lang="ru-RU" sz="2400" b="1" kern="0" spc="-5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bject 129"/>
          <p:cNvSpPr txBox="1">
            <a:spLocks/>
          </p:cNvSpPr>
          <p:nvPr/>
        </p:nvSpPr>
        <p:spPr>
          <a:xfrm>
            <a:off x="2675965" y="588261"/>
            <a:ext cx="8686799" cy="325322"/>
          </a:xfrm>
          <a:prstGeom prst="rect">
            <a:avLst/>
          </a:prstGeom>
        </p:spPr>
        <p:txBody>
          <a:bodyPr vert="horz" wrap="square" lIns="0" tIns="1737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ПРИВЛЕЧЕНИЕ ВРЕМЕННОГО ПЕРЕПИСНОГО ПЕРСОНАЛА</a:t>
            </a:r>
          </a:p>
        </p:txBody>
      </p:sp>
      <p:sp>
        <p:nvSpPr>
          <p:cNvPr id="47" name="object 111"/>
          <p:cNvSpPr/>
          <p:nvPr/>
        </p:nvSpPr>
        <p:spPr>
          <a:xfrm>
            <a:off x="1650154" y="6966586"/>
            <a:ext cx="138007" cy="98425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1411182" y="2504927"/>
            <a:ext cx="5361436" cy="3168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1800" dirty="0"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3617259" y="1848012"/>
            <a:ext cx="5486400" cy="18204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51816" indent="0"/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 </a:t>
            </a:r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привлечено </a:t>
            </a:r>
            <a:r>
              <a:rPr lang="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– 91 человек , </a:t>
            </a:r>
          </a:p>
          <a:p>
            <a:pPr marL="51816" indent="0"/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>
              <a:lnSpc>
                <a:spcPts val="2700"/>
              </a:lnSpc>
            </a:pPr>
            <a:r>
              <a:rPr lang="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77</a:t>
            </a:r>
            <a:r>
              <a:rPr lang="ru" sz="3200" b="1" spc="200" dirty="0" smtClean="0">
                <a:solidFill>
                  <a:srgbClr val="E57B34"/>
                </a:solidFill>
                <a:latin typeface="Arial"/>
              </a:rPr>
              <a:t> </a:t>
            </a:r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переписчиков</a:t>
            </a:r>
          </a:p>
          <a:p>
            <a:pPr>
              <a:lnSpc>
                <a:spcPts val="2700"/>
              </a:lnSpc>
            </a:pPr>
            <a:r>
              <a:rPr lang="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13</a:t>
            </a:r>
            <a:r>
              <a:rPr lang="ru" sz="32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 </a:t>
            </a:r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контролеров полевого уровня</a:t>
            </a:r>
          </a:p>
          <a:p>
            <a:pPr>
              <a:lnSpc>
                <a:spcPts val="2700"/>
              </a:lnSpc>
            </a:pPr>
            <a:r>
              <a:rPr lang="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1 </a:t>
            </a:r>
            <a:r>
              <a:rPr lang="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инструктор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43197" y="3773404"/>
            <a:ext cx="903195" cy="773620"/>
          </a:xfrm>
          <a:prstGeom prst="rect">
            <a:avLst/>
          </a:prstGeom>
        </p:spPr>
      </p:pic>
      <p:grpSp>
        <p:nvGrpSpPr>
          <p:cNvPr id="3" name="Группа 16"/>
          <p:cNvGrpSpPr/>
          <p:nvPr/>
        </p:nvGrpSpPr>
        <p:grpSpPr>
          <a:xfrm>
            <a:off x="11120084" y="5396139"/>
            <a:ext cx="650240" cy="601250"/>
            <a:chOff x="0" y="0"/>
            <a:chExt cx="488291" cy="410115"/>
          </a:xfrm>
        </p:grpSpPr>
        <p:sp>
          <p:nvSpPr>
            <p:cNvPr id="19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0573" t="21600" r="51408" b="50000"/>
          <a:stretch/>
        </p:blipFill>
        <p:spPr>
          <a:xfrm>
            <a:off x="0" y="174812"/>
            <a:ext cx="2864224" cy="15030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9813" t="1200" r="43577" b="50742"/>
          <a:stretch>
            <a:fillRect/>
          </a:stretch>
        </p:blipFill>
        <p:spPr>
          <a:xfrm rot="5400000">
            <a:off x="-537886" y="3886199"/>
            <a:ext cx="3509683" cy="243392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30" y="1665416"/>
            <a:ext cx="7467600" cy="1926870"/>
          </a:xfrm>
          <a:prstGeom prst="rect">
            <a:avLst/>
          </a:prstGeom>
        </p:spPr>
      </p:pic>
      <p:sp>
        <p:nvSpPr>
          <p:cNvPr id="36" name="Скругленный прямоугольник 35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2275114" y="4615543"/>
            <a:ext cx="8240486" cy="131717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Богучанском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муниципальном районе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переписи ориентировочно подлежит </a:t>
            </a:r>
            <a:r>
              <a:rPr lang="ru-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–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24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</a:rPr>
              <a:t> 43964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10" descr="В1"/>
          <p:cNvPicPr>
            <a:picLocks noChangeArrowheads="1"/>
          </p:cNvPicPr>
          <p:nvPr/>
        </p:nvPicPr>
        <p:blipFill>
          <a:blip r:embed="rId10" cstate="print">
            <a:lum contrast="-10000"/>
          </a:blip>
          <a:srcRect/>
          <a:stretch>
            <a:fillRect/>
          </a:stretch>
        </p:blipFill>
        <p:spPr bwMode="auto">
          <a:xfrm>
            <a:off x="366039" y="1844335"/>
            <a:ext cx="834690" cy="13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10" descr="В1"/>
          <p:cNvPicPr>
            <a:picLocks noChangeArrowheads="1"/>
          </p:cNvPicPr>
          <p:nvPr/>
        </p:nvPicPr>
        <p:blipFill>
          <a:blip r:embed="rId10" cstate="print">
            <a:lum contrast="-10000"/>
          </a:blip>
          <a:srcRect/>
          <a:stretch>
            <a:fillRect/>
          </a:stretch>
        </p:blipFill>
        <p:spPr bwMode="auto">
          <a:xfrm>
            <a:off x="930816" y="2247747"/>
            <a:ext cx="834690" cy="13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10" descr="В1"/>
          <p:cNvPicPr>
            <a:picLocks noChangeArrowheads="1"/>
          </p:cNvPicPr>
          <p:nvPr/>
        </p:nvPicPr>
        <p:blipFill>
          <a:blip r:embed="rId10" cstate="print">
            <a:lum contrast="-10000"/>
          </a:blip>
          <a:srcRect/>
          <a:stretch>
            <a:fillRect/>
          </a:stretch>
        </p:blipFill>
        <p:spPr bwMode="auto">
          <a:xfrm>
            <a:off x="1576274" y="2758735"/>
            <a:ext cx="834690" cy="13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58339" y="3588346"/>
            <a:ext cx="903195" cy="7736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56510" y="3425059"/>
            <a:ext cx="903195" cy="77362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362486" y="1219591"/>
            <a:ext cx="4825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itchFamily="34" charset="0"/>
                <a:cs typeface="Arial" pitchFamily="34" charset="0"/>
              </a:rPr>
              <a:t>Богучанский</a:t>
            </a:r>
            <a:r>
              <a:rPr lang="ru-RU" sz="20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itchFamily="34" charset="0"/>
                <a:cs typeface="Arial" pitchFamily="34" charset="0"/>
              </a:rPr>
              <a:t> муниципальный район</a:t>
            </a:r>
            <a:endParaRPr lang="ru-RU" sz="2000" b="1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56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E46814-D4A5-B745-BC4A-54FE74E3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1872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1520" y="304800"/>
            <a:ext cx="11294304" cy="5608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Подведение итогов Всероссийской переписи населения 2020 года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616" y="1109472"/>
            <a:ext cx="2379664" cy="27702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456" y="4023360"/>
            <a:ext cx="2414016" cy="236524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55392" y="1572768"/>
            <a:ext cx="5888736" cy="9144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" sz="1400" b="1" i="1" dirty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ПЕРВЫЕ ОПЕРАТИВНЫЕ ИТОГИ ПЕРЕПИСИ НАСЕЛЕНИЯ О ЧИСЛЕННОСТИ И ВОЗРАСТНО- ПОЛОВОМ СОСТАВЕ НАСЕЛЕНИЯ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18816" y="2560320"/>
            <a:ext cx="6169152" cy="319430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61544" algn="just">
              <a:lnSpc>
                <a:spcPts val="1680"/>
              </a:lnSpc>
            </a:pPr>
            <a:r>
              <a:rPr lang="ru" sz="1400" b="1" i="1" dirty="0" smtClean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ПОЛНЫЕ ИТОГИ ПЕРЕПИСИ НАСЕЛЕНИЯ - ТАБЛИЦЫ ПО СТРАНЕ В ЦЕЛОМ ФЕДЕРАЛЬНЫХ ОКРУГОВ И СУБЪЕКТОВ РОССИЙСКОЙ ФЕДЕРАЦИИ И МУНИЦИПАЛЬНЫХ ОБРАЗОВАНИЙ, КАРТОГРАММЫ, ИЗДАНИЯ С ИТОГАМИ ПЕРЕПИСИ НАСЕЛЕНИЯ, ОТКРЫТЫЕ ДАННЫЕ</a:t>
            </a:r>
          </a:p>
          <a:p>
            <a:pPr marR="161544">
              <a:lnSpc>
                <a:spcPts val="1680"/>
              </a:lnSpc>
            </a:pPr>
            <a:endParaRPr lang="ru" sz="1400" b="1" i="1" dirty="0" smtClean="0">
              <a:solidFill>
                <a:srgbClr val="15246A"/>
              </a:solidFill>
              <a:latin typeface="Arial" pitchFamily="34" charset="0"/>
              <a:cs typeface="Arial" pitchFamily="34" charset="0"/>
            </a:endParaRPr>
          </a:p>
          <a:p>
            <a:pPr marR="161544">
              <a:lnSpc>
                <a:spcPts val="1680"/>
              </a:lnSpc>
            </a:pPr>
            <a:endParaRPr lang="ru" sz="1400" b="1" i="1" dirty="0" smtClean="0">
              <a:solidFill>
                <a:srgbClr val="15246A"/>
              </a:solidFill>
              <a:latin typeface="Arial" pitchFamily="34" charset="0"/>
              <a:cs typeface="Arial" pitchFamily="34" charset="0"/>
            </a:endParaRPr>
          </a:p>
          <a:p>
            <a:pPr marR="161544">
              <a:lnSpc>
                <a:spcPts val="1680"/>
              </a:lnSpc>
            </a:pPr>
            <a:r>
              <a:rPr lang="ru" sz="1400" b="1" i="1" dirty="0" smtClean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СВОБОДНЫЙ ДОСТУП К  ПЕРСОНИФИЦИРОВАННОЙ БАЗЕ МИКРОДАННЫХ, ТЕРРИТОРИАЛЬНАЯ  ВЫБОРКА МНОГОЦЕЛЕВОГО НАЗНАЧЕНИЯ, СДАЧА ДАННЫХ НА АРХИВНОЕ ХРАНЕНИЕ</a:t>
            </a:r>
            <a:endParaRPr lang="ru" sz="1400" b="1" i="1" dirty="0">
              <a:solidFill>
                <a:srgbClr val="1524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82240" y="5388864"/>
            <a:ext cx="5742432" cy="12435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670560" indent="0">
              <a:lnSpc>
                <a:spcPts val="1680"/>
              </a:lnSpc>
            </a:pPr>
            <a:r>
              <a:rPr lang="ru" sz="1400" b="1" i="1" dirty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НЕРЕГЛАМЕНТНЫЕ ЗАПРОСЫ ПО ИТОГАМ ПЕРЕПИСИ НАСЕЛЕНИЯ, ПОСТРОЕНИЕ ПОДВЫБОРОК ДЛЯ </a:t>
            </a:r>
            <a:r>
              <a:rPr lang="ru" sz="1400" b="1" i="1" dirty="0" smtClean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ВЫБОРОЧНЫХ ОБСЛЕДОВАНИЙ </a:t>
            </a:r>
            <a:r>
              <a:rPr lang="ru" sz="1400" b="1" i="1" dirty="0">
                <a:solidFill>
                  <a:srgbClr val="15246A"/>
                </a:solidFill>
                <a:latin typeface="Arial" pitchFamily="34" charset="0"/>
                <a:cs typeface="Arial" pitchFamily="34" charset="0"/>
              </a:rPr>
              <a:t>НАСЕЛЕНИЯ И ДОМОХОЗЯЙСТВ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009888" y="1617752"/>
            <a:ext cx="2084832" cy="29639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декабрь 2021 </a:t>
            </a:r>
            <a:r>
              <a:rPr lang="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144000" y="2791968"/>
            <a:ext cx="1938528" cy="2560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/>
            <a:r>
              <a:rPr lang="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г</a:t>
            </a:r>
            <a:r>
              <a:rPr lang="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070848" y="4102608"/>
            <a:ext cx="2097024" cy="2998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94536" y="5413248"/>
            <a:ext cx="2736760" cy="5889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ts val="2160"/>
              </a:lnSpc>
            </a:pPr>
            <a:r>
              <a:rPr lang="ru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межпереписной </a:t>
            </a:r>
            <a:r>
              <a:rPr lang="ru" sz="16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5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714375"/>
            <a:ext cx="16240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6988" y="647700"/>
            <a:ext cx="16224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>
            <a:extLst>
              <a:ext uri="{FF2B5EF4-FFF2-40B4-BE49-F238E27FC236}"/>
            </a:extLst>
          </p:cNvPr>
          <p:cNvSpPr/>
          <p:nvPr/>
        </p:nvSpPr>
        <p:spPr>
          <a:xfrm>
            <a:off x="6380163" y="1195388"/>
            <a:ext cx="141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9107488" y="1111250"/>
            <a:ext cx="1389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</a:p>
        </p:txBody>
      </p:sp>
      <p:sp>
        <p:nvSpPr>
          <p:cNvPr id="50" name="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6192838" y="2397125"/>
            <a:ext cx="21145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итоги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1" name="Прямоугольник 50">
            <a:extLst>
              <a:ext uri="{FF2B5EF4-FFF2-40B4-BE49-F238E27FC236}"/>
            </a:extLst>
          </p:cNvPr>
          <p:cNvSpPr/>
          <p:nvPr/>
        </p:nvSpPr>
        <p:spPr>
          <a:xfrm>
            <a:off x="8910638" y="2397125"/>
            <a:ext cx="18335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окончательные итоги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/>
            </a:extLst>
          </p:cNvPr>
          <p:cNvSpPr/>
          <p:nvPr/>
        </p:nvSpPr>
        <p:spPr>
          <a:xfrm>
            <a:off x="3678865" y="3059715"/>
            <a:ext cx="7655336" cy="78807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одзаголовок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827463" y="3138488"/>
            <a:ext cx="7507287" cy="61912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переписи лягут в основу ЦАП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«Население» – цифровой аналитической платформы 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900738" y="3758301"/>
            <a:ext cx="0" cy="411709"/>
          </a:xfrm>
          <a:prstGeom prst="line">
            <a:avLst/>
          </a:prstGeom>
          <a:solidFill>
            <a:schemeClr val="bg1"/>
          </a:solidFill>
          <a:ln w="2222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221538" y="2135188"/>
            <a:ext cx="211455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447" name="Рисунок 7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825" y="1304925"/>
            <a:ext cx="32194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2"/>
          <p:cNvGrpSpPr>
            <a:grpSpLocks/>
          </p:cNvGrpSpPr>
          <p:nvPr/>
        </p:nvGrpSpPr>
        <p:grpSpPr bwMode="auto">
          <a:xfrm rot="-1745666">
            <a:off x="122238" y="1363663"/>
            <a:ext cx="1023937" cy="568325"/>
            <a:chOff x="604443" y="1524706"/>
            <a:chExt cx="5662854" cy="568472"/>
          </a:xfrm>
        </p:grpSpPr>
        <p:sp>
          <p:nvSpPr>
            <p:cNvPr id="76" name="Овал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Прямоугольник 24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303649" y="-1065586"/>
              <a:ext cx="368395" cy="55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2"/>
          <p:cNvGrpSpPr>
            <a:grpSpLocks/>
          </p:cNvGrpSpPr>
          <p:nvPr/>
        </p:nvGrpSpPr>
        <p:grpSpPr bwMode="auto">
          <a:xfrm rot="9000000">
            <a:off x="2757488" y="5835650"/>
            <a:ext cx="1023937" cy="568325"/>
            <a:chOff x="604443" y="1524706"/>
            <a:chExt cx="5662854" cy="568472"/>
          </a:xfrm>
        </p:grpSpPr>
        <p:sp>
          <p:nvSpPr>
            <p:cNvPr id="79" name="Овал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4443" y="1524706"/>
              <a:ext cx="5558986" cy="568472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Прямоугольник 24">
              <a:extLst>
                <a:ext uri="{FF2B5EF4-FFF2-40B4-BE49-F238E27FC236}"/>
              </a:extLst>
            </p:cNvPr>
            <p:cNvSpPr/>
            <p:nvPr/>
          </p:nvSpPr>
          <p:spPr>
            <a:xfrm rot="5400000">
              <a:off x="3300403" y="-1064843"/>
              <a:ext cx="368395" cy="554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Скругленный 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527198" y="700128"/>
            <a:ext cx="1397296" cy="4637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744538" y="733425"/>
            <a:ext cx="10493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54" name="Рисунок 25" descr="https://ic.pics.livejournal.com/murmanskstat/25454831/49578/49578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8113" y="4038600"/>
            <a:ext cx="23066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" descr="https://refdb.ru/images/1240/2478377/dc1bb6f6.png"/>
          <p:cNvPicPr>
            <a:picLocks noChangeAspect="1" noChangeArrowheads="1"/>
          </p:cNvPicPr>
          <p:nvPr/>
        </p:nvPicPr>
        <p:blipFill>
          <a:blip r:embed="rId7" cstate="print"/>
          <a:srcRect r="31342" b="12526"/>
          <a:stretch>
            <a:fillRect/>
          </a:stretch>
        </p:blipFill>
        <p:spPr bwMode="auto">
          <a:xfrm>
            <a:off x="7132638" y="4033838"/>
            <a:ext cx="14255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213" y="731838"/>
            <a:ext cx="16240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375150" y="2166938"/>
            <a:ext cx="211455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3830638" y="2428875"/>
            <a:ext cx="21145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4071938" y="984250"/>
            <a:ext cx="14144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квартал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228600" y="174812"/>
            <a:ext cx="11685494" cy="6494929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/>
              <a:t>Всероссийская перепись </a:t>
            </a:r>
            <a:r>
              <a:rPr lang="ru-RU" sz="3600" dirty="0" smtClean="0"/>
              <a:t>населения </a:t>
            </a:r>
            <a:br>
              <a:rPr lang="ru-RU" sz="3600" dirty="0" smtClean="0"/>
            </a:br>
            <a:r>
              <a:rPr lang="ru-RU" sz="3600" dirty="0" smtClean="0"/>
              <a:t>с 15 октября по 14 ноября 2021 года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ea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FF4D4-15D3-4228-B3E7-5474256534C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>
            <a:extLst>
              <a:ext uri="{FF2B5EF4-FFF2-40B4-BE49-F238E27FC236}">
                <a16:creationId xmlns="" xmlns:a16="http://schemas.microsoft.com/office/drawing/2014/main" id="{F0FBA09D-222C-F447-ACCE-E6EE3A3B3CBB}"/>
              </a:ext>
            </a:extLst>
          </p:cNvPr>
          <p:cNvSpPr/>
          <p:nvPr/>
        </p:nvSpPr>
        <p:spPr>
          <a:xfrm>
            <a:off x="245524" y="4949349"/>
            <a:ext cx="914399" cy="9875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="" xmlns:a16="http://schemas.microsoft.com/office/drawing/2014/main" id="{F17C8BB7-BE5F-624D-8B91-C2511E2B6759}"/>
              </a:ext>
            </a:extLst>
          </p:cNvPr>
          <p:cNvSpPr/>
          <p:nvPr/>
        </p:nvSpPr>
        <p:spPr>
          <a:xfrm>
            <a:off x="389965" y="290097"/>
            <a:ext cx="8828116" cy="9160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731" y="993560"/>
            <a:ext cx="9982200" cy="424519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6069053B-A747-1946-82DB-3CAEFA2432B9}"/>
              </a:ext>
            </a:extLst>
          </p:cNvPr>
          <p:cNvSpPr/>
          <p:nvPr/>
        </p:nvSpPr>
        <p:spPr>
          <a:xfrm>
            <a:off x="432262" y="560832"/>
            <a:ext cx="82961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правовое обеспечение переписи населения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54">
            <a:extLst>
              <a:ext uri="{FF2B5EF4-FFF2-40B4-BE49-F238E27FC236}">
                <a16:creationId xmlns="" xmlns:a16="http://schemas.microsoft.com/office/drawing/2014/main" id="{EB239BA9-1856-D746-925D-0850616C3AF5}"/>
              </a:ext>
            </a:extLst>
          </p:cNvPr>
          <p:cNvGrpSpPr/>
          <p:nvPr/>
        </p:nvGrpSpPr>
        <p:grpSpPr>
          <a:xfrm>
            <a:off x="158496" y="1450847"/>
            <a:ext cx="6121280" cy="337611"/>
            <a:chOff x="2951244" y="1701765"/>
            <a:chExt cx="2308663" cy="48894"/>
          </a:xfrm>
        </p:grpSpPr>
        <p:pic>
          <p:nvPicPr>
            <p:cNvPr id="56" name="Рисунок 55">
              <a:extLst>
                <a:ext uri="{FF2B5EF4-FFF2-40B4-BE49-F238E27FC236}">
                  <a16:creationId xmlns="" xmlns:a16="http://schemas.microsoft.com/office/drawing/2014/main" id="{A229EB6E-EE8C-CF4D-B7CF-7EA2579B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3318D773-8C0B-E748-8F12-D2F65F8A1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0247" t="557" r="43761" b="51159"/>
          <a:stretch>
            <a:fillRect/>
          </a:stretch>
        </p:blipFill>
        <p:spPr>
          <a:xfrm>
            <a:off x="9553628" y="4343400"/>
            <a:ext cx="2638372" cy="2474328"/>
          </a:xfrm>
          <a:prstGeom prst="rect">
            <a:avLst/>
          </a:prstGeom>
        </p:spPr>
      </p:pic>
      <p:sp>
        <p:nvSpPr>
          <p:cNvPr id="68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888" y="1877568"/>
            <a:ext cx="9944862" cy="2732532"/>
          </a:xfrm>
          <a:ln>
            <a:noFill/>
          </a:ln>
        </p:spPr>
        <p:txBody>
          <a:bodyPr>
            <a:noAutofit/>
          </a:bodyPr>
          <a:lstStyle/>
          <a:p>
            <a:pPr lvl="0" indent="363538" algn="just">
              <a:lnSpc>
                <a:spcPct val="100000"/>
              </a:lnSpc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Федеральным законом от 08.06.2020 № 166-ФЗ «О внесении изменений в отдельные законодательные акты Российской Федерации в целях принятия неотложных мер, направленных на обеспечение устойчивого развития экономики и предотвращения последствий распространения новой </a:t>
            </a:r>
            <a:r>
              <a:rPr lang="ru-RU" sz="2000" b="1" i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инфекции» приостановлено  до  1 января 2022 года действие пункта 1 статьи 3 № 8-ФЗ от 25.01.2002 "О Всероссийской переписи населения", в части периодичности проведения Всероссийской переписи населения</a:t>
            </a:r>
          </a:p>
          <a:p>
            <a:pPr lvl="0" indent="363538" algn="just">
              <a:lnSpc>
                <a:spcPct val="150000"/>
              </a:lnSpc>
            </a:pPr>
            <a:endParaRPr lang="ru-RU" sz="15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="" xmlns:a16="http://schemas.microsoft.com/office/drawing/2014/main" id="{F0FBA09D-222C-F447-ACCE-E6EE3A3B3CBB}"/>
              </a:ext>
            </a:extLst>
          </p:cNvPr>
          <p:cNvSpPr/>
          <p:nvPr/>
        </p:nvSpPr>
        <p:spPr>
          <a:xfrm>
            <a:off x="378874" y="1939449"/>
            <a:ext cx="914399" cy="9875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одзаголовок 2">
            <a:extLst>
              <a:ext uri="{FF2B5EF4-FFF2-40B4-BE49-F238E27FC236}">
                <a16:creationId xmlns="" xmlns:a16="http://schemas.microsoft.com/office/drawing/2014/main" id="{8DE268D1-544D-414A-B6F4-D966F0D51F7F}"/>
              </a:ext>
            </a:extLst>
          </p:cNvPr>
          <p:cNvSpPr txBox="1">
            <a:spLocks/>
          </p:cNvSpPr>
          <p:nvPr/>
        </p:nvSpPr>
        <p:spPr>
          <a:xfrm>
            <a:off x="5153387" y="1886503"/>
            <a:ext cx="4047762" cy="3581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0573" t="21600" r="51408" b="50000"/>
          <a:stretch/>
        </p:blipFill>
        <p:spPr>
          <a:xfrm>
            <a:off x="8394096" y="0"/>
            <a:ext cx="3665658" cy="2227811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1314224" y="3844881"/>
            <a:ext cx="8502129" cy="31836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6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vybor.ua/uploadfiles/article/5065c09a6e53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937" y="2043195"/>
            <a:ext cx="701992" cy="5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333500" y="4610100"/>
            <a:ext cx="9944100" cy="167640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</a:t>
            </a:r>
            <a:b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7 декабря 2019 года № 1608 </a:t>
            </a:r>
            <a:b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«Об организации Всероссийской переписи населения 2020 года» </a:t>
            </a:r>
            <a:endParaRPr lang="ru-RU" sz="2000" b="1" i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редакции постановления Правительства РФ от 27.06.2020 № 943)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" sz="2200" b="1" i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https://lh6.ggpht.com/iCCygH7h_Yolbzhq11ubTLD4uULVA-UfPNlgKoiZX_AyNY047yjBBZghNkR_HBWYUVo=w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413" y="5200650"/>
            <a:ext cx="4762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14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91529"/>
            <a:ext cx="4535424" cy="330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41839" y="6356352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9040" y="286810"/>
            <a:ext cx="4535424" cy="90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00954" y="1247299"/>
            <a:ext cx="9964270" cy="810101"/>
          </a:xfrm>
          <a:prstGeom prst="rect">
            <a:avLst/>
          </a:prstGeom>
          <a:gradFill>
            <a:gsLst>
              <a:gs pos="0">
                <a:srgbClr val="E52329"/>
              </a:gs>
              <a:gs pos="35000">
                <a:srgbClr val="F7A823"/>
              </a:gs>
              <a:gs pos="69000">
                <a:srgbClr val="4EB051"/>
              </a:gs>
              <a:gs pos="100000">
                <a:srgbClr val="159FD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СРОКИ ПРОВЕДЕНИЯ  ВСЕРОССИЙСКОЙ ПЕРЕПИСИ НАСЕЛЕНИЯ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9813" t="1200" r="43577" b="50742"/>
          <a:stretch>
            <a:fillRect/>
          </a:stretch>
        </p:blipFill>
        <p:spPr>
          <a:xfrm rot="16200000">
            <a:off x="9077045" y="-896190"/>
            <a:ext cx="2218765" cy="40111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573" t="21600" r="51408" b="50000"/>
          <a:stretch/>
        </p:blipFill>
        <p:spPr>
          <a:xfrm>
            <a:off x="1" y="-201705"/>
            <a:ext cx="3146612" cy="1503028"/>
          </a:xfrm>
          <a:prstGeom prst="rect">
            <a:avLst/>
          </a:prstGeom>
        </p:spPr>
      </p:pic>
      <p:grpSp>
        <p:nvGrpSpPr>
          <p:cNvPr id="2" name="Группа 31"/>
          <p:cNvGrpSpPr/>
          <p:nvPr/>
        </p:nvGrpSpPr>
        <p:grpSpPr>
          <a:xfrm>
            <a:off x="10909995" y="5903260"/>
            <a:ext cx="650240" cy="569258"/>
            <a:chOff x="0" y="0"/>
            <a:chExt cx="488291" cy="410115"/>
          </a:xfrm>
        </p:grpSpPr>
        <p:sp>
          <p:nvSpPr>
            <p:cNvPr id="21" name="object 40"/>
            <p:cNvSpPr/>
            <p:nvPr/>
          </p:nvSpPr>
          <p:spPr>
            <a:xfrm>
              <a:off x="171020" y="0"/>
              <a:ext cx="317271" cy="41011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object 41"/>
            <p:cNvSpPr/>
            <p:nvPr/>
          </p:nvSpPr>
          <p:spPr>
            <a:xfrm>
              <a:off x="0" y="86320"/>
              <a:ext cx="147443" cy="206699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spcAft>
                  <a:spcPts val="0"/>
                </a:spcAft>
              </a:pPr>
              <a:r>
                <a:rPr lang="ru-RU" sz="12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ru-RU" sz="12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A32A0D8-D319-6A4B-9BB9-A4B223EF2C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2275114"/>
            <a:ext cx="4757056" cy="2710543"/>
          </a:xfrm>
          <a:prstGeom prst="rect">
            <a:avLst/>
          </a:prstGeom>
        </p:spPr>
      </p:pic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38"/>
          <a:stretch/>
        </p:blipFill>
        <p:spPr>
          <a:xfrm>
            <a:off x="6254059" y="2287922"/>
            <a:ext cx="5067083" cy="265419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01487" y="3603171"/>
            <a:ext cx="3984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Основной этап</a:t>
            </a:r>
          </a:p>
          <a:p>
            <a:pPr algn="ctr"/>
            <a:r>
              <a:rPr lang="ru-RU" sz="20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itchFamily="34" charset="0"/>
                <a:cs typeface="Arial" pitchFamily="34" charset="0"/>
              </a:rPr>
              <a:t> с 15 по 14 ноября 2021 года</a:t>
            </a:r>
            <a:endParaRPr lang="ru-RU" sz="2000" b="1" dirty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58855" y="2813468"/>
            <a:ext cx="40091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труднодоступных населенных пунктах</a:t>
            </a:r>
          </a:p>
          <a:p>
            <a:endParaRPr lang="ru-RU" sz="2000" b="1" dirty="0" smtClean="0">
              <a:gradFill>
                <a:gsLst>
                  <a:gs pos="15000">
                    <a:srgbClr val="E52329"/>
                  </a:gs>
                  <a:gs pos="37000">
                    <a:srgbClr val="F7A823"/>
                  </a:gs>
                  <a:gs pos="60000">
                    <a:srgbClr val="4EB051"/>
                  </a:gs>
                  <a:gs pos="76000">
                    <a:srgbClr val="169FDB"/>
                  </a:gs>
                </a:gsLst>
                <a:lin ang="18000000" scaled="0"/>
              </a:gra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itchFamily="34" charset="0"/>
                <a:cs typeface="Arial" pitchFamily="34" charset="0"/>
              </a:rPr>
              <a:t> с 1 апреля 2021 года </a:t>
            </a:r>
          </a:p>
          <a:p>
            <a:pPr algn="ctr"/>
            <a:r>
              <a:rPr lang="ru-RU" sz="2000" b="1" dirty="0" smtClean="0">
                <a:gradFill>
                  <a:gsLst>
                    <a:gs pos="15000">
                      <a:srgbClr val="E52329"/>
                    </a:gs>
                    <a:gs pos="37000">
                      <a:srgbClr val="F7A823"/>
                    </a:gs>
                    <a:gs pos="60000">
                      <a:srgbClr val="4EB051"/>
                    </a:gs>
                    <a:gs pos="76000">
                      <a:srgbClr val="169FDB"/>
                    </a:gs>
                  </a:gsLst>
                  <a:lin ang="18000000" scaled="0"/>
                </a:gradFill>
                <a:latin typeface="Arial" pitchFamily="34" charset="0"/>
                <a:cs typeface="Arial" pitchFamily="34" charset="0"/>
              </a:rPr>
              <a:t>по 20 декабря 2021 года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936" y="5689955"/>
            <a:ext cx="9829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Российской Федерации от 16 августа 2021 г. № 1347 «О внесении изменений  в постановление Правительства Российской Федерации от 7 декабря 2019 г. № 1608»</a:t>
            </a:r>
            <a:endParaRPr lang="ru-RU" dirty="0" smtClean="0"/>
          </a:p>
        </p:txBody>
      </p:sp>
      <p:pic>
        <p:nvPicPr>
          <p:cNvPr id="24" name="Рисунок 23" descr="http://zaryatemkino.ru/wp-content/uploads/2021/02/novaja-data-perepisi-1024x683.jpg"/>
          <p:cNvPicPr/>
          <p:nvPr/>
        </p:nvPicPr>
        <p:blipFill>
          <a:blip r:embed="rId9" cstate="print"/>
          <a:srcRect r="8939" b="31250"/>
          <a:stretch>
            <a:fillRect/>
          </a:stretch>
        </p:blipFill>
        <p:spPr bwMode="auto">
          <a:xfrm>
            <a:off x="1709057" y="2590801"/>
            <a:ext cx="2438400" cy="107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724150" y="5010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 учета населения   0:00 часов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Октября 2021 года</a:t>
            </a:r>
            <a:endParaRPr lang="ru-RU" b="1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7559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CEAAF0EE-F826-C84D-81D1-63D971AE0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9091" y="908216"/>
            <a:ext cx="9982200" cy="53340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9813" t="1200" r="43577" b="50742"/>
          <a:stretch>
            <a:fillRect/>
          </a:stretch>
        </p:blipFill>
        <p:spPr>
          <a:xfrm>
            <a:off x="8388096" y="3494724"/>
            <a:ext cx="3803903" cy="3363275"/>
          </a:xfrm>
          <a:prstGeom prst="rect">
            <a:avLst/>
          </a:prstGeom>
        </p:spPr>
      </p:pic>
      <p:sp>
        <p:nvSpPr>
          <p:cNvPr id="93" name="Подзаголовок 2">
            <a:extLst>
              <a:ext uri="{FF2B5EF4-FFF2-40B4-BE49-F238E27FC236}">
                <a16:creationId xmlns:a16="http://schemas.microsoft.com/office/drawing/2014/main" xmlns="" id="{8DE268D1-544D-414A-B6F4-D966F0D51F7F}"/>
              </a:ext>
            </a:extLst>
          </p:cNvPr>
          <p:cNvSpPr txBox="1">
            <a:spLocks/>
          </p:cNvSpPr>
          <p:nvPr/>
        </p:nvSpPr>
        <p:spPr>
          <a:xfrm>
            <a:off x="5153387" y="1886503"/>
            <a:ext cx="4047762" cy="3581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D3F162A-F6B2-6348-8E44-9D4AD3A32D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573" t="21600" r="51408" b="50000"/>
          <a:stretch/>
        </p:blipFill>
        <p:spPr>
          <a:xfrm>
            <a:off x="9192768" y="-236096"/>
            <a:ext cx="3250692" cy="1979552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F0FBA09D-222C-F447-ACCE-E6EE3A3B3CBB}"/>
              </a:ext>
            </a:extLst>
          </p:cNvPr>
          <p:cNvSpPr/>
          <p:nvPr/>
        </p:nvSpPr>
        <p:spPr>
          <a:xfrm>
            <a:off x="702416" y="239686"/>
            <a:ext cx="8295280" cy="80882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Всероссийской переписи населения 2020 года: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D0BEBDDB-F76A-5744-A0C1-64C17FB963DB}"/>
              </a:ext>
            </a:extLst>
          </p:cNvPr>
          <p:cNvSpPr txBox="1">
            <a:spLocks/>
          </p:cNvSpPr>
          <p:nvPr/>
        </p:nvSpPr>
        <p:spPr>
          <a:xfrm>
            <a:off x="231649" y="1901952"/>
            <a:ext cx="11021568" cy="49560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формирования бюджетов всех уровней и организации межбюджетных отношений;</a:t>
            </a:r>
          </a:p>
          <a:p>
            <a:pPr marL="144000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обоснования стратегии социально-экономического развития;</a:t>
            </a:r>
          </a:p>
          <a:p>
            <a:pPr marL="144000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анализа текущих и перспективных демографических тенденций;</a:t>
            </a:r>
          </a:p>
          <a:p>
            <a:pPr marL="144000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разработки механизма принятия и реализации программ государственной социальной, демографической, национальной, культурной, образовательной, молодежной и семейной политики страны и ее регионов;</a:t>
            </a:r>
          </a:p>
          <a:p>
            <a:pPr marL="144000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marR="856488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оценки эффективности реализации Концепции демографической политики Российской Федерации на период до 2025 года;</a:t>
            </a:r>
          </a:p>
          <a:p>
            <a:pPr marL="144000" marR="856488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marR="88392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Концепции государственной семейной политики Российской Федерации на период до 2025 года;</a:t>
            </a:r>
          </a:p>
          <a:p>
            <a:pPr marL="144000" marR="88392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marR="88392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Концепции государственной миграционной политики Российской Федерации на  период до 2025 года;</a:t>
            </a:r>
          </a:p>
          <a:p>
            <a:pPr marL="144000" marR="88392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Концепции устойчивого развития коренных малочисленных народов Севера, Сибири и  Дальнего Востока Российской Федерации;</a:t>
            </a:r>
          </a:p>
          <a:p>
            <a:pPr marL="144000" indent="-163513" algn="l">
              <a:spcBef>
                <a:spcPts val="0"/>
              </a:spcBef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Концепции развития приграничных территорий субъектов Российской Федерации, входящих в состав Дальневосточного федерального округа;</a:t>
            </a: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endParaRPr lang="ru" sz="1400" b="1" i="1" dirty="0" smtClean="0">
              <a:solidFill>
                <a:srgbClr val="15246A"/>
              </a:solidFill>
              <a:latin typeface="Arial"/>
            </a:endParaRPr>
          </a:p>
          <a:p>
            <a:pPr marL="144000" indent="-163513" algn="l">
              <a:spcBef>
                <a:spcPts val="0"/>
              </a:spcBef>
              <a:buFont typeface="Wingdings" pitchFamily="2" charset="2"/>
              <a:buChar char="Ø"/>
            </a:pPr>
            <a:r>
              <a:rPr lang="ru" sz="1400" b="1" i="1" dirty="0" smtClean="0">
                <a:solidFill>
                  <a:srgbClr val="15246A"/>
                </a:solidFill>
                <a:latin typeface="Arial"/>
              </a:rPr>
              <a:t>Концепции развития дополнительного образования детей.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160" y="1011936"/>
            <a:ext cx="9369552" cy="7924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680"/>
              </a:lnSpc>
            </a:pPr>
            <a:endParaRPr lang="ru" sz="1200" b="1" i="1" dirty="0" smtClean="0">
              <a:solidFill>
                <a:srgbClr val="C00000"/>
              </a:solidFill>
              <a:latin typeface="Arial"/>
            </a:endParaRPr>
          </a:p>
          <a:p>
            <a:pPr indent="0" algn="ctr">
              <a:lnSpc>
                <a:spcPts val="1680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/>
              </a:rPr>
              <a:t>Уникальная </a:t>
            </a:r>
            <a:r>
              <a:rPr lang="ru" sz="1400" b="1" i="1" dirty="0">
                <a:solidFill>
                  <a:srgbClr val="C00000"/>
                </a:solidFill>
                <a:latin typeface="Arial"/>
              </a:rPr>
              <a:t>демографическая и социально-экономическая информация обо всех жителях страны по каждому населенному пункту, муниципальному образованию служит базой для:</a:t>
            </a:r>
          </a:p>
        </p:txBody>
      </p:sp>
    </p:spTree>
    <p:extLst>
      <p:ext uri="{BB962C8B-B14F-4D97-AF65-F5344CB8AC3E}">
        <p14:creationId xmlns="" xmlns:p14="http://schemas.microsoft.com/office/powerpoint/2010/main" val="39666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06425" y="5743575"/>
            <a:ext cx="9793288" cy="6969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Программы переписи населения 2020 года включаются в переписные листы на бумажном носителе и в электронной форме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688" y="2781300"/>
            <a:ext cx="42243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Заполнение бумажных вопросников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995613"/>
            <a:ext cx="3119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Заполнение электронных вопросников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4384">
            <a:off x="6251347" y="3643584"/>
            <a:ext cx="4992555" cy="129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/>
            </a:extLst>
          </a:blip>
          <a:stretch>
            <a:fillRect/>
          </a:stretch>
        </p:blipFill>
        <p:spPr>
          <a:xfrm rot="337060">
            <a:off x="1398680" y="3767979"/>
            <a:ext cx="3461275" cy="170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U:\4. Выполнение процесса\5. ВСХП-2016\13. 16-42 ИРР\2016\Туруханский ВСХП\DSC0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816">
            <a:off x="5875532" y="4630796"/>
            <a:ext cx="1824203" cy="100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248525" y="2997200"/>
            <a:ext cx="42243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для специальных контингентов населения, лиц без определенного места жительства  и</a:t>
            </a:r>
            <a:r>
              <a:rPr lang="ru-RU" sz="1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территорий с ограниченным электроснабжением</a:t>
            </a:r>
            <a:endParaRPr lang="ru-RU" sz="12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s://static.business-online.ru/18999/IMG_7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7054">
            <a:off x="7875588" y="4803775"/>
            <a:ext cx="1787525" cy="86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www.kavkaz-uzel.eu/system/uploads/article_image/image/0015/156460/main_image_kel_3590_kel_sbori_na_Vostok-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37633">
            <a:off x="9434128" y="4741083"/>
            <a:ext cx="2252467" cy="107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274655" y="639312"/>
            <a:ext cx="11383946" cy="141809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Программа Всероссийской переписи населения 2020 года состоит из вопросов, позволяющих получить сведения о населении, предусмотренные статьей 6 Федерального закона от 25 января 2002 г. № 8-ФЗ «О Всероссийской переписи населения»</a:t>
            </a:r>
            <a:r>
              <a:rPr lang="ru-RU" sz="1400" b="1" i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(с изменениями в редакции Федерального закона от 28.03.2017 № 40-ФЗ)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Arial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06" name="object 3"/>
          <p:cNvSpPr>
            <a:spLocks noChangeArrowheads="1"/>
          </p:cNvSpPr>
          <p:nvPr/>
        </p:nvSpPr>
        <p:spPr bwMode="auto">
          <a:xfrm rot="6909464">
            <a:off x="2999582" y="2461419"/>
            <a:ext cx="1612900" cy="7127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7" name="object 3"/>
          <p:cNvSpPr>
            <a:spLocks noChangeArrowheads="1"/>
          </p:cNvSpPr>
          <p:nvPr/>
        </p:nvSpPr>
        <p:spPr bwMode="auto">
          <a:xfrm rot="3544245">
            <a:off x="5920582" y="2486819"/>
            <a:ext cx="1682750" cy="65563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E46814-D4A5-B745-BC4A-54FE74E3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1908534" y="403033"/>
            <a:ext cx="7772400" cy="748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04066986-9BE9-3D4E-9AC2-E267CDA0F740}"/>
              </a:ext>
            </a:extLst>
          </p:cNvPr>
          <p:cNvSpPr txBox="1">
            <a:spLocks/>
          </p:cNvSpPr>
          <p:nvPr/>
        </p:nvSpPr>
        <p:spPr>
          <a:xfrm>
            <a:off x="586741" y="326073"/>
            <a:ext cx="10201102" cy="624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Категории населения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609601" y="2206752"/>
            <a:ext cx="3291840" cy="999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1100" b="1" i="1" dirty="0" smtClean="0">
                <a:solidFill>
                  <a:srgbClr val="002060"/>
                </a:solidFill>
                <a:latin typeface="Arial"/>
              </a:rPr>
              <a:t>НАСЕЛЕНИЕ РОССИЙСКОЙ ФЕДЕРАЦИИ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7417310" y="2036064"/>
            <a:ext cx="3336034" cy="11414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80"/>
              </a:lnSpc>
            </a:pPr>
            <a:r>
              <a:rPr lang="ru" sz="1100" b="1" i="1" dirty="0" smtClean="0">
                <a:solidFill>
                  <a:srgbClr val="002060"/>
                </a:solidFill>
                <a:latin typeface="Arial"/>
              </a:rPr>
              <a:t>ЛИЦА, ВРЕМЕННО НАХОДЯЩИЕСЯ</a:t>
            </a:r>
          </a:p>
          <a:p>
            <a:pPr algn="ctr">
              <a:lnSpc>
                <a:spcPts val="1680"/>
              </a:lnSpc>
            </a:pPr>
            <a:r>
              <a:rPr lang="ru" sz="1100" b="1" i="1" dirty="0" smtClean="0">
                <a:solidFill>
                  <a:srgbClr val="002060"/>
                </a:solidFill>
                <a:latin typeface="Arial"/>
              </a:rPr>
              <a:t>НА ТЕРРИТОРИИ РОССИЙСКОЙ</a:t>
            </a:r>
          </a:p>
          <a:p>
            <a:pPr algn="ctr">
              <a:lnSpc>
                <a:spcPts val="1680"/>
              </a:lnSpc>
            </a:pPr>
            <a:r>
              <a:rPr lang="ru" sz="1100" b="1" i="1" dirty="0" smtClean="0">
                <a:solidFill>
                  <a:srgbClr val="002060"/>
                </a:solidFill>
                <a:latin typeface="Arial"/>
              </a:rPr>
              <a:t>ФЕДЕРАЦИИ,</a:t>
            </a:r>
          </a:p>
          <a:p>
            <a:pPr marR="60960" algn="ctr">
              <a:lnSpc>
                <a:spcPts val="1680"/>
              </a:lnSpc>
            </a:pPr>
            <a:r>
              <a:rPr lang="ru" sz="1100" b="1" i="1" dirty="0" smtClean="0">
                <a:solidFill>
                  <a:srgbClr val="002060"/>
                </a:solidFill>
                <a:latin typeface="Arial"/>
              </a:rPr>
              <a:t>ПОСТОЯННО ПРОЖИВАЮЩИЕ ЗА РУБЕЖОМ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402336" y="5705856"/>
            <a:ext cx="7412736" cy="8534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Arial"/>
              </a:rPr>
              <a:t> Не подлежат переписи населения иностранные граждане,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Arial"/>
              </a:rPr>
              <a:t>обладающие иммунитетом и привилегиями в соответствии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Arial"/>
              </a:rPr>
              <a:t> с международными договорами Российской Федерации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26" y="155815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/>
            <a:endParaRPr lang="ru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402336" y="3614853"/>
            <a:ext cx="4498849" cy="8352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5240" indent="0" algn="ctr">
              <a:lnSpc>
                <a:spcPts val="1680"/>
              </a:lnSpc>
            </a:pPr>
            <a:r>
              <a:rPr lang="ru" sz="1000" b="1" i="1" dirty="0" smtClean="0">
                <a:solidFill>
                  <a:srgbClr val="002060"/>
                </a:solidFill>
                <a:latin typeface="Arial"/>
              </a:rPr>
              <a:t>ПОСТОЯННОЕ НАСЕЛЕНИЕ РОССИЙСКОЙ ФЕДЕРАЦИИ,</a:t>
            </a:r>
          </a:p>
          <a:p>
            <a:pPr indent="0" algn="ctr">
              <a:lnSpc>
                <a:spcPts val="1680"/>
              </a:lnSpc>
            </a:pPr>
            <a:r>
              <a:rPr lang="ru" sz="1000" b="1" i="1" dirty="0" smtClean="0">
                <a:solidFill>
                  <a:srgbClr val="002060"/>
                </a:solidFill>
                <a:latin typeface="Arial"/>
              </a:rPr>
              <a:t>ВКЛЮЧАЯ ВРЕМЕННО ОТСУТСТВУЮЩИХ </a:t>
            </a:r>
          </a:p>
          <a:p>
            <a:pPr indent="0" algn="ctr">
              <a:lnSpc>
                <a:spcPts val="1680"/>
              </a:lnSpc>
            </a:pPr>
            <a:r>
              <a:rPr lang="ru" sz="1000" b="1" i="1" dirty="0" smtClean="0">
                <a:solidFill>
                  <a:srgbClr val="002060"/>
                </a:solidFill>
                <a:latin typeface="Arial"/>
              </a:rPr>
              <a:t>(МЕНЕЕ 1 ГОДА)</a:t>
            </a:r>
            <a:endParaRPr lang="ru" sz="1000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4730496" y="4157472"/>
            <a:ext cx="6059424" cy="13395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80"/>
              </a:lnSpc>
            </a:pPr>
            <a:r>
              <a:rPr lang="ru" sz="1050" b="1" i="1" dirty="0" smtClean="0">
                <a:solidFill>
                  <a:srgbClr val="002060"/>
                </a:solidFill>
                <a:latin typeface="Arial"/>
              </a:rPr>
              <a:t>ГРАЖДАНЕ РОССИЙСКОЙ</a:t>
            </a:r>
          </a:p>
          <a:p>
            <a:pPr marR="30480" algn="ctr">
              <a:lnSpc>
                <a:spcPts val="1680"/>
              </a:lnSpc>
            </a:pPr>
            <a:r>
              <a:rPr lang="ru" sz="1050" b="1" i="1" dirty="0" smtClean="0">
                <a:solidFill>
                  <a:srgbClr val="002060"/>
                </a:solidFill>
                <a:latin typeface="Arial"/>
              </a:rPr>
              <a:t>ФЕДЕРАЦИИ, НАХОДЯЩИЕСЯ ЗА РУБЕЖОМ В СВЯЗИ С ДЛИТЕЛЬНОЙ СЛУЖЕБНОЙ КОМАНДИРОВКОЙ </a:t>
            </a:r>
          </a:p>
          <a:p>
            <a:pPr marR="30480" algn="ctr">
              <a:lnSpc>
                <a:spcPts val="1680"/>
              </a:lnSpc>
            </a:pPr>
            <a:r>
              <a:rPr lang="ru" sz="1050" b="1" i="1" dirty="0" smtClean="0">
                <a:solidFill>
                  <a:srgbClr val="002060"/>
                </a:solidFill>
                <a:latin typeface="Arial"/>
              </a:rPr>
              <a:t>ПО ЛИНИИ ОРГАНОВ ГОСУДАРСТВЕННОЙ ВЛАСТИ</a:t>
            </a:r>
          </a:p>
          <a:p>
            <a:pPr algn="ctr">
              <a:lnSpc>
                <a:spcPts val="1680"/>
              </a:lnSpc>
            </a:pPr>
            <a:r>
              <a:rPr lang="ru" sz="1050" b="1" i="1" dirty="0" smtClean="0">
                <a:solidFill>
                  <a:srgbClr val="002060"/>
                </a:solidFill>
                <a:latin typeface="Arial"/>
              </a:rPr>
              <a:t>СРОКОМ 1 ГОД И БОЛЕЕ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97376" y="3903131"/>
            <a:ext cx="529781" cy="582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016784" y="4746293"/>
            <a:ext cx="529781" cy="582488"/>
          </a:xfrm>
          <a:prstGeom prst="rect">
            <a:avLst/>
          </a:prstGeom>
        </p:spPr>
      </p:pic>
      <p:pic>
        <p:nvPicPr>
          <p:cNvPr id="21" name="Picture 2" descr="https://encrypted-tbn0.gstatic.com/images?q=tbn:ANd9GcRRPqbPvBde2IBWn1oUIFaZRsx0nCSnlI9mqbVJnAu_c35h8sX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7888" y="1658904"/>
            <a:ext cx="2755392" cy="1791432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>
            <a:stCxn id="20" idx="2"/>
          </p:cNvCxnSpPr>
          <p:nvPr/>
        </p:nvCxnSpPr>
        <p:spPr>
          <a:xfrm flipH="1">
            <a:off x="3291840" y="1151380"/>
            <a:ext cx="2502894" cy="970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0" idx="2"/>
          </p:cNvCxnSpPr>
          <p:nvPr/>
        </p:nvCxnSpPr>
        <p:spPr>
          <a:xfrm>
            <a:off x="5794734" y="1151380"/>
            <a:ext cx="2386098" cy="774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>
            <a:off x="2255521" y="3206496"/>
            <a:ext cx="755903" cy="35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57600" y="3169920"/>
            <a:ext cx="2401824" cy="90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5903" y="4266211"/>
            <a:ext cx="1749157" cy="123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8731063-1DE6-B84A-85F4-9501E4857DA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9813" t="1200" r="43577" b="50742"/>
          <a:stretch>
            <a:fillRect/>
          </a:stretch>
        </p:blipFill>
        <p:spPr>
          <a:xfrm>
            <a:off x="-170689" y="0"/>
            <a:ext cx="2084833" cy="1843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481918"/>
            <a:ext cx="5901035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1230229" y="536357"/>
            <a:ext cx="42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УЧАСТИЯ В </a:t>
            </a:r>
            <a:r>
              <a:rPr lang="ru-RU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ПЕРЕПИСИ </a:t>
            </a:r>
            <a:endParaRPr lang="ru-RU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351" y="1732010"/>
            <a:ext cx="2973745" cy="246203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202BFE1-CDA7-7F4D-968F-9E59094C8B31}"/>
              </a:ext>
            </a:extLst>
          </p:cNvPr>
          <p:cNvSpPr/>
          <p:nvPr/>
        </p:nvSpPr>
        <p:spPr>
          <a:xfrm>
            <a:off x="1291189" y="2214339"/>
            <a:ext cx="203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19122" y="1235867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69FD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BD0725D-7E19-2343-B090-B9EDB8A76AA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3265" y="1683242"/>
            <a:ext cx="3053583" cy="2547382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AE485F8-8B8A-EF4B-A6B7-BA25A316CC17}"/>
              </a:ext>
            </a:extLst>
          </p:cNvPr>
          <p:cNvSpPr/>
          <p:nvPr/>
        </p:nvSpPr>
        <p:spPr>
          <a:xfrm>
            <a:off x="4902125" y="1937942"/>
            <a:ext cx="203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смартфона в мобильном приложении 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19A5BAD-5AF3-6F4F-90A6-C1299A691F5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0689" y="1389888"/>
            <a:ext cx="3004148" cy="2652171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111160" y="1831190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специальном компьютере </a:t>
            </a:r>
          </a:p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92096" y="4518876"/>
            <a:ext cx="3169919" cy="2060449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027" y="4328160"/>
            <a:ext cx="3243072" cy="2216331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2764232" y="4694655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ереписчиком по месту жительства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6524462" y="4692178"/>
            <a:ext cx="2499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стационарном переписном участке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C:\Users\ca_lykashova\Desktop\iCAQYLEE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536" y="3262944"/>
            <a:ext cx="1072896" cy="66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https://encrypted-tbn0.gstatic.com/images?q=tbn:ANd9GcQ3eWvQJ9kRZcX7M0QP58o9T6NMZkkLhPH-QA1YlSmVQHKI6JJDkw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5150507" y="3257684"/>
            <a:ext cx="1433173" cy="81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6" descr="https://encrypted-tbn0.gstatic.com/images?q=tbn:ANd9GcTy9IUk1a3Os0qg89EUijrJfIgfFu7Ueuj40LvetZcCQNFkTUA-4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7680" y="2877313"/>
            <a:ext cx="2036064" cy="90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4" descr="https://encrypted-tbn0.gstatic.com/images?q=tbn:ANd9GcRSJ0A-sGaVsJBzT3nMwtbDEJDshPr6iVqrJTb2587rat0oH1hz_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0132" y="5679731"/>
            <a:ext cx="1475232" cy="74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https://static.nevnov.ru/uploads/2019/06/05/full-15597359246dad8f92a37e12b04f61115441937828.jpeg"/>
          <p:cNvPicPr>
            <a:picLocks noChangeAspect="1" noChangeArrowheads="1"/>
          </p:cNvPicPr>
          <p:nvPr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2723170" y="5590032"/>
            <a:ext cx="1658112" cy="79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6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24_sobolevama\Desktop\2020_03_26-17.58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0"/>
            <a:ext cx="1155065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print"/>
          <a:srcRect l="9813" t="1199" r="43578" b="50742"/>
          <a:stretch>
            <a:fillRect/>
          </a:stretch>
        </p:blipFill>
        <p:spPr bwMode="auto">
          <a:xfrm>
            <a:off x="9774238" y="4719638"/>
            <a:ext cx="241776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E46814-D4A5-B745-BC4A-54FE74E3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2"/>
            <a:ext cx="12192000" cy="6650736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2121408" y="305497"/>
            <a:ext cx="7254240" cy="7483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04066986-9BE9-3D4E-9AC2-E267CDA0F740}"/>
              </a:ext>
            </a:extLst>
          </p:cNvPr>
          <p:cNvSpPr txBox="1">
            <a:spLocks/>
          </p:cNvSpPr>
          <p:nvPr/>
        </p:nvSpPr>
        <p:spPr>
          <a:xfrm>
            <a:off x="586741" y="326073"/>
            <a:ext cx="10201102" cy="5761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24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Процедура проведения переписи населения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48194"/>
            <a:ext cx="2000360" cy="122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5878287" y="1796857"/>
            <a:ext cx="3500844" cy="13597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" indent="0" algn="ctr"/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ИНТЕРНЕТ-ПЕРЕПИСЬ</a:t>
            </a:r>
          </a:p>
          <a:p>
            <a:pPr indent="0" algn="ctr">
              <a:lnSpc>
                <a:spcPts val="1632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НАСЕЛЕНИЯ, ЗАРЕГИСТРИРОВАННОГО НА ЕПГУ  </a:t>
            </a:r>
          </a:p>
          <a:p>
            <a:pPr indent="0" algn="ctr">
              <a:lnSpc>
                <a:spcPts val="1632"/>
              </a:lnSpc>
            </a:pPr>
            <a:r>
              <a:rPr lang="ru" sz="1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октября по 8 ноября</a:t>
            </a:r>
            <a:endParaRPr lang="ru" sz="14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454587" y="1621971"/>
            <a:ext cx="10472928" cy="161979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68659" y="1558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1133856" y="3419781"/>
            <a:ext cx="9326880" cy="6157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/>
            <a:r>
              <a:rPr lang="ru" sz="1600" b="1" i="1" dirty="0" smtClean="0">
                <a:solidFill>
                  <a:srgbClr val="002060"/>
                </a:solidFill>
                <a:latin typeface="Arial"/>
              </a:rPr>
              <a:t>Внесение в списки адресов респондентов отметок о прохождении жителями Интернет-переписи</a:t>
            </a:r>
            <a:endParaRPr lang="ru" sz="1600"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9405F095-5531-CC40-B02D-964E8131FC03}"/>
              </a:ext>
            </a:extLst>
          </p:cNvPr>
          <p:cNvSpPr/>
          <p:nvPr/>
        </p:nvSpPr>
        <p:spPr>
          <a:xfrm>
            <a:off x="2036064" y="5974080"/>
            <a:ext cx="7778496" cy="71856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07264" algn="ctr">
              <a:lnSpc>
                <a:spcPts val="1704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Arial"/>
              </a:rPr>
              <a:t>заполнение </a:t>
            </a:r>
            <a:r>
              <a:rPr lang="ru" sz="1600" b="1" i="1" dirty="0" smtClean="0">
                <a:solidFill>
                  <a:srgbClr val="002060"/>
                </a:solidFill>
                <a:latin typeface="Arial"/>
              </a:rPr>
              <a:t>переписных листов по </a:t>
            </a:r>
            <a:r>
              <a:rPr lang="ru-RU" sz="1600" b="1" i="1" dirty="0" smtClean="0">
                <a:solidFill>
                  <a:srgbClr val="002060"/>
                </a:solidFill>
                <a:latin typeface="Arial"/>
              </a:rPr>
              <a:t>административным данным;</a:t>
            </a:r>
          </a:p>
          <a:p>
            <a:pPr indent="0" algn="ctr"/>
            <a:r>
              <a:rPr lang="ru-RU" sz="1600" b="1" i="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" sz="1600" b="1" i="1" dirty="0" smtClean="0">
                <a:solidFill>
                  <a:srgbClr val="002060"/>
                </a:solidFill>
                <a:latin typeface="Arial"/>
              </a:rPr>
              <a:t>контрольный обход жилых помещений счетного участка (10%)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2310" y="4058477"/>
            <a:ext cx="8526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/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ОПРОС ПЕРЕПИСЧИКОМ НАСЕЛЕНИЯ, НЕ ПРОШЕДШЕГО ИНТЕРНЕТ-ПЕРЕПИСЬ</a:t>
            </a:r>
            <a:endParaRPr lang="ru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780512" y="5219867"/>
            <a:ext cx="529781" cy="5824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712240" y="5270549"/>
            <a:ext cx="529781" cy="582488"/>
          </a:xfrm>
          <a:prstGeom prst="rect">
            <a:avLst/>
          </a:prstGeom>
        </p:spPr>
      </p:pic>
      <p:pic>
        <p:nvPicPr>
          <p:cNvPr id="18" name="Picture 4" descr="https://ya2020.com/wp-content/uploads/2019/04/perepis-naseleniya-v-2020-godu.jpg"/>
          <p:cNvPicPr>
            <a:picLocks noChangeAspect="1" noChangeArrowheads="1"/>
          </p:cNvPicPr>
          <p:nvPr/>
        </p:nvPicPr>
        <p:blipFill>
          <a:blip r:embed="rId6" cstate="print"/>
          <a:srcRect t="4167" r="10870"/>
          <a:stretch>
            <a:fillRect/>
          </a:stretch>
        </p:blipFill>
        <p:spPr bwMode="auto">
          <a:xfrm>
            <a:off x="2569028" y="1766099"/>
            <a:ext cx="2277292" cy="1355924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5104" y="4345296"/>
            <a:ext cx="1975104" cy="147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0" descr="В1"/>
          <p:cNvPicPr>
            <a:picLocks noChangeArrowheads="1"/>
          </p:cNvPicPr>
          <p:nvPr/>
        </p:nvPicPr>
        <p:blipFill>
          <a:blip r:embed="rId9" cstate="print">
            <a:lum contrast="-10000"/>
          </a:blip>
          <a:srcRect/>
          <a:stretch>
            <a:fillRect/>
          </a:stretch>
        </p:blipFill>
        <p:spPr bwMode="auto">
          <a:xfrm>
            <a:off x="6415640" y="4389120"/>
            <a:ext cx="1131208" cy="1499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10" descr="В1"/>
          <p:cNvPicPr>
            <a:picLocks noChangeArrowheads="1"/>
          </p:cNvPicPr>
          <p:nvPr/>
        </p:nvPicPr>
        <p:blipFill>
          <a:blip r:embed="rId10" cstate="print">
            <a:lum contrast="-10000"/>
          </a:blip>
          <a:srcRect/>
          <a:stretch>
            <a:fillRect/>
          </a:stretch>
        </p:blipFill>
        <p:spPr bwMode="auto">
          <a:xfrm>
            <a:off x="6860648" y="4456176"/>
            <a:ext cx="1131208" cy="13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10" descr="В1"/>
          <p:cNvPicPr>
            <a:picLocks noChangeArrowheads="1"/>
          </p:cNvPicPr>
          <p:nvPr/>
        </p:nvPicPr>
        <p:blipFill>
          <a:blip r:embed="rId11" cstate="print">
            <a:lum contrast="-10000"/>
          </a:blip>
          <a:srcRect/>
          <a:stretch>
            <a:fillRect/>
          </a:stretch>
        </p:blipFill>
        <p:spPr bwMode="auto">
          <a:xfrm>
            <a:off x="7348328" y="4504944"/>
            <a:ext cx="1112920" cy="1396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082144" y="4432793"/>
            <a:ext cx="197031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7264" algn="ctr">
              <a:lnSpc>
                <a:spcPts val="1704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Заполнение электронных переписных</a:t>
            </a:r>
          </a:p>
          <a:p>
            <a:pPr marR="207264" algn="ctr">
              <a:lnSpc>
                <a:spcPts val="1704"/>
              </a:lnSpc>
            </a:pPr>
            <a:r>
              <a:rPr lang="ru-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истов </a:t>
            </a:r>
          </a:p>
          <a:p>
            <a:pPr marR="207264" algn="ctr">
              <a:lnSpc>
                <a:spcPts val="1704"/>
              </a:lnSpc>
            </a:pPr>
            <a:r>
              <a:rPr lang="ru" sz="12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октября по </a:t>
            </a:r>
          </a:p>
          <a:p>
            <a:pPr marR="207264" algn="ctr">
              <a:lnSpc>
                <a:spcPts val="1704"/>
              </a:lnSpc>
            </a:pPr>
            <a:r>
              <a:rPr lang="ru" sz="12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 ноября</a:t>
            </a:r>
            <a:endParaRPr lang="ru" sz="1200" b="1" i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85504" y="4505497"/>
            <a:ext cx="1450848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marR="21336" indent="-57912" algn="ctr">
              <a:lnSpc>
                <a:spcPts val="1896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Заполнение</a:t>
            </a:r>
          </a:p>
          <a:p>
            <a:pPr marL="64008" marR="21336" indent="-57912" algn="ctr">
              <a:lnSpc>
                <a:spcPts val="1896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бумажных</a:t>
            </a:r>
          </a:p>
          <a:p>
            <a:pPr marL="97536" indent="-97536" algn="ctr">
              <a:lnSpc>
                <a:spcPts val="1752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переписных </a:t>
            </a:r>
          </a:p>
          <a:p>
            <a:pPr marL="97536" indent="-97536" algn="ctr">
              <a:lnSpc>
                <a:spcPts val="1752"/>
              </a:lnSpc>
            </a:pPr>
            <a:r>
              <a:rPr lang="ru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листов</a:t>
            </a:r>
          </a:p>
        </p:txBody>
      </p:sp>
      <p:pic>
        <p:nvPicPr>
          <p:cNvPr id="32" name="40B7FB62-B8E0-479E-BF3D-A98C161900C7" descr="cid:image005.png@01D55398.1A1F2200"/>
          <p:cNvPicPr/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9546336" y="0"/>
            <a:ext cx="2645664" cy="1243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15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6429</TotalTime>
  <Words>922</Words>
  <Application>Microsoft Office PowerPoint</Application>
  <PresentationFormat>Произвольный</PresentationFormat>
  <Paragraphs>197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Организация переписи населения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Всероссийская перепись населения  с 15 октября по 14 ноября 2021 года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366 дней до переписи</dc:title>
  <dc:creator>Kvasha Maxim</dc:creator>
  <cp:lastModifiedBy>INV</cp:lastModifiedBy>
  <cp:revision>470</cp:revision>
  <dcterms:created xsi:type="dcterms:W3CDTF">2019-09-20T09:39:04Z</dcterms:created>
  <dcterms:modified xsi:type="dcterms:W3CDTF">2021-10-15T01:13:42Z</dcterms:modified>
</cp:coreProperties>
</file>