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331" r:id="rId3"/>
    <p:sldId id="323" r:id="rId4"/>
    <p:sldId id="328" r:id="rId5"/>
    <p:sldId id="322" r:id="rId6"/>
    <p:sldId id="332" r:id="rId7"/>
    <p:sldId id="337" r:id="rId8"/>
    <p:sldId id="333" r:id="rId9"/>
    <p:sldId id="335" r:id="rId10"/>
    <p:sldId id="330" r:id="rId11"/>
    <p:sldId id="32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07" autoAdjust="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Doc\&#1050;&#1086;&#1089;&#1086;&#1083;&#1072;&#1087;&#1086;&#1074;&#1072;%20&#1058;&#1072;&#1090;&#1100;&#1103;&#1085;&#107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5%20&#1087;&#1086;%20&#1086;&#1090;&#1082;&#1088;&#1099;&#1090;&#1086;&#1084;&#1091;%20&#1073;&#1102;&#1076;&#1078;&#1077;&#1090;&#1091;\&#1089;&#1090;&#1088;.4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Doc\&#1050;&#1086;&#1089;&#1086;&#1083;&#1072;&#1087;&#1086;&#1074;&#1072;%20&#1058;&#1072;&#1090;&#1100;&#1103;&#1085;&#107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5%20&#1087;&#1086;%20&#1086;&#1090;&#1082;&#1088;&#1099;&#1090;&#1086;&#1084;&#1091;%20&#1073;&#1102;&#1076;&#1078;&#1077;&#1090;&#1091;\&#1089;&#1090;&#1088;.6-7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yDoc\&#1050;&#1086;&#1089;&#1086;&#1083;&#1072;&#1087;&#1086;&#1074;&#1072;%20&#1058;&#1072;&#1090;&#1100;&#1103;&#1085;&#107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5%20&#1087;&#1086;%20&#1086;&#1090;&#1082;&#1088;&#1099;&#1090;&#1086;&#1084;&#1091;%20&#1073;&#1102;&#1076;&#1078;&#1077;&#1090;&#1091;\&#1089;&#1090;&#1088;.7.xls" TargetMode="Externa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D:\MyDoc\&#1050;&#1086;&#1089;&#1086;&#1083;&#1072;&#1087;&#1086;&#1074;&#1072;%20&#1058;&#1072;&#1090;&#1100;&#1103;&#1085;&#107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5%20&#1087;&#1086;%20&#1086;&#1090;&#1082;&#1088;&#1099;&#1090;&#1086;&#1084;&#1091;%20&#1073;&#1102;&#1076;&#1078;&#1077;&#1090;&#1091;\&#1089;&#1090;&#1088;.8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MyDoc\&#1050;&#1086;&#1089;&#1086;&#1083;&#1072;&#1087;&#1086;&#1074;&#1072;%20&#1058;&#1072;&#1090;&#1100;&#1103;&#1085;&#107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5%20&#1087;&#1086;%20&#1086;&#1090;&#1082;&#1088;&#1099;&#1090;&#1086;&#1084;&#1091;%20&#1073;&#1102;&#1076;&#1078;&#1077;&#1090;&#1091;\&#1089;&#1090;&#1088;.10.xls" TargetMode="Externa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file:///D:\MyDoc\&#1050;&#1086;&#1089;&#1086;&#1083;&#1072;&#1087;&#1086;&#1074;&#1072;%20&#1058;&#1072;&#1090;&#1100;&#1103;&#1085;&#107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5%20&#1087;&#1086;%20&#1086;&#1090;&#1082;&#1088;&#1099;&#1090;&#1086;&#1084;&#1091;%20&#1073;&#1102;&#1076;&#1078;&#1077;&#1090;&#1091;\&#1056;&#1072;&#1089;&#1093;&#1086;&#1076;&#1099;%20&#1087;&#1086;%20&#1088;&#1072;&#1079;&#1076;&#1077;&#1083;&#1072;&#1084;%20%202014-2015%20&#1088;&#1072;&#1081;&#1086;&#1085;&#1085;&#1099;&#1081;%20&#1073;&#1102;&#1076;&#1078;&#1077;&#1090;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192.168.15.80\din_dll\&#1055;&#1086;&#1083;&#1100;&#1079;&#1086;&#1074;&#1072;&#1090;&#1077;&#1083;&#1080;\&#1050;&#1086;&#1089;&#1086;&#1083;&#1072;&#1087;&#1086;&#1074;&#1072;%20&#1058;.&#1042;\&#1056;&#1040;&#1049;&#1054;&#1053;&#1053;&#1067;&#1049;%20&#1055;&#1059;&#1058;&#1045;&#1042;&#1054;&#1044;&#1048;&#1058;&#1045;&#1051;&#1068;%20&#1055;&#1054;%20&#1041;&#1070;&#1044;&#1046;&#1045;&#1058;&#1059;\&#1080;&#1089;&#1087;&#1086;&#1083;&#1085;&#1077;&#1085;&#1080;&#1077;%202015%20&#1087;&#1086;%20&#1086;&#1090;&#1082;&#1088;&#1099;&#1090;&#1086;&#1084;&#1091;%20&#1073;&#1102;&#1076;&#1078;&#1077;&#1090;&#1091;\&#1080;&#1089;&#1087;&#1086;&#1083;&#1085;&#1077;&#1085;&#1080;&#1077;%20%20&#1084;&#1091;&#1085;&#1080;&#1094;&#1080;&#1087;&#1072;&#1083;&#1100;&#1085;&#1099;&#1093;%20&#1087;&#1088;&#1086;&#1075;&#1088;&#1072;&#1084;&#1084;%20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9313312166094649E-2"/>
          <c:y val="4.2387910464343134E-2"/>
          <c:w val="0.75224707001366353"/>
          <c:h val="0.94154795404159075"/>
        </c:manualLayout>
      </c:layout>
      <c:barChart>
        <c:barDir val="col"/>
        <c:grouping val="clustered"/>
        <c:ser>
          <c:idx val="0"/>
          <c:order val="0"/>
          <c:tx>
            <c:strRef>
              <c:f>[стр.4.xlsx]Лист1!$C$3</c:f>
              <c:strCache>
                <c:ptCount val="1"/>
                <c:pt idx="0">
                  <c:v>Уточненный план</c:v>
                </c:pt>
              </c:strCache>
            </c:strRef>
          </c:tx>
          <c:dLbls>
            <c:showVal val="1"/>
          </c:dLbls>
          <c:cat>
            <c:strRef>
              <c:f>[стр.4.xlsx]Лист1!$B$4:$B$6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[стр.4.xlsx]Лист1!$C$4:$C$6</c:f>
              <c:numCache>
                <c:formatCode>General</c:formatCode>
                <c:ptCount val="3"/>
                <c:pt idx="0">
                  <c:v>1948185.4</c:v>
                </c:pt>
                <c:pt idx="1">
                  <c:v>2113766.2000000002</c:v>
                </c:pt>
                <c:pt idx="2">
                  <c:v>-165580.80000000028</c:v>
                </c:pt>
              </c:numCache>
            </c:numRef>
          </c:val>
        </c:ser>
        <c:ser>
          <c:idx val="1"/>
          <c:order val="1"/>
          <c:tx>
            <c:strRef>
              <c:f>[стр.4.xlsx]Лист1!$D$3</c:f>
              <c:strCache>
                <c:ptCount val="1"/>
                <c:pt idx="0">
                  <c:v>Исполнено</c:v>
                </c:pt>
              </c:strCache>
            </c:strRef>
          </c:tx>
          <c:dLbls>
            <c:showVal val="1"/>
          </c:dLbls>
          <c:cat>
            <c:strRef>
              <c:f>[стр.4.xlsx]Лист1!$B$4:$B$6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[стр.4.xlsx]Лист1!$D$4:$D$6</c:f>
              <c:numCache>
                <c:formatCode>General</c:formatCode>
                <c:ptCount val="3"/>
                <c:pt idx="0">
                  <c:v>1790763</c:v>
                </c:pt>
                <c:pt idx="1">
                  <c:v>1835308</c:v>
                </c:pt>
                <c:pt idx="2">
                  <c:v>-44545</c:v>
                </c:pt>
              </c:numCache>
            </c:numRef>
          </c:val>
        </c:ser>
        <c:axId val="56618368"/>
        <c:axId val="36205696"/>
      </c:barChart>
      <c:catAx>
        <c:axId val="56618368"/>
        <c:scaling>
          <c:orientation val="minMax"/>
        </c:scaling>
        <c:axPos val="b"/>
        <c:tickLblPos val="high"/>
        <c:crossAx val="36205696"/>
        <c:crosses val="autoZero"/>
        <c:auto val="1"/>
        <c:lblAlgn val="ctr"/>
        <c:lblOffset val="100"/>
      </c:catAx>
      <c:valAx>
        <c:axId val="36205696"/>
        <c:scaling>
          <c:orientation val="minMax"/>
        </c:scaling>
        <c:axPos val="l"/>
        <c:majorGridlines/>
        <c:numFmt formatCode="General" sourceLinked="1"/>
        <c:tickLblPos val="nextTo"/>
        <c:crossAx val="566183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473821646935696"/>
          <c:y val="0.41664557112701778"/>
          <c:w val="0.14042213294568023"/>
          <c:h val="9.1122018188455306E-2"/>
        </c:manualLayout>
      </c:layout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Лист1!$B$15</c:f>
              <c:strCache>
                <c:ptCount val="1"/>
                <c:pt idx="0">
                  <c:v>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tx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Лист1!$C$13:$G$14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Лист1!$C$15:$G$15</c:f>
              <c:numCache>
                <c:formatCode>General</c:formatCode>
                <c:ptCount val="5"/>
                <c:pt idx="0">
                  <c:v>1646652</c:v>
                </c:pt>
                <c:pt idx="1">
                  <c:v>1697916</c:v>
                </c:pt>
                <c:pt idx="2">
                  <c:v>1883532</c:v>
                </c:pt>
                <c:pt idx="3">
                  <c:v>2028461</c:v>
                </c:pt>
                <c:pt idx="4">
                  <c:v>1790763</c:v>
                </c:pt>
              </c:numCache>
            </c:numRef>
          </c:val>
        </c:ser>
        <c:ser>
          <c:idx val="1"/>
          <c:order val="1"/>
          <c:tx>
            <c:strRef>
              <c:f>Лист1!$B$16</c:f>
              <c:strCache>
                <c:ptCount val="1"/>
                <c:pt idx="0">
                  <c:v>расходы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Лист1!$C$13:$G$14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Лист1!$C$16:$G$16</c:f>
              <c:numCache>
                <c:formatCode>General</c:formatCode>
                <c:ptCount val="5"/>
                <c:pt idx="0">
                  <c:v>1617105</c:v>
                </c:pt>
                <c:pt idx="1">
                  <c:v>1713962</c:v>
                </c:pt>
                <c:pt idx="2">
                  <c:v>1891947</c:v>
                </c:pt>
                <c:pt idx="3">
                  <c:v>1899028</c:v>
                </c:pt>
                <c:pt idx="4">
                  <c:v>1835308</c:v>
                </c:pt>
              </c:numCache>
            </c:numRef>
          </c:val>
        </c:ser>
        <c:axId val="36239616"/>
        <c:axId val="36315136"/>
      </c:barChart>
      <c:catAx>
        <c:axId val="36239616"/>
        <c:scaling>
          <c:orientation val="minMax"/>
        </c:scaling>
        <c:axPos val="l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6315136"/>
        <c:crosses val="autoZero"/>
        <c:auto val="1"/>
        <c:lblAlgn val="ctr"/>
        <c:lblOffset val="100"/>
      </c:catAx>
      <c:valAx>
        <c:axId val="3631513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3623961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>
        <c:manualLayout>
          <c:layoutTarget val="inner"/>
          <c:xMode val="edge"/>
          <c:yMode val="edge"/>
          <c:x val="7.9800612384997582E-2"/>
          <c:y val="1.5486174400195981E-2"/>
          <c:w val="0.55989034687715888"/>
          <c:h val="0.90825267908898888"/>
        </c:manualLayout>
      </c:layout>
      <c:barChart>
        <c:barDir val="col"/>
        <c:grouping val="clustered"/>
        <c:ser>
          <c:idx val="0"/>
          <c:order val="0"/>
          <c:tx>
            <c:strRef>
              <c:f>Лист1!$B$5</c:f>
              <c:strCache>
                <c:ptCount val="1"/>
                <c:pt idx="0">
                  <c:v>Налог на прибыль (доход) организаций, зачисляемый в бюджет субъекта РФ</c:v>
                </c:pt>
              </c:strCache>
            </c:strRef>
          </c:tx>
          <c:cat>
            <c:strRef>
              <c:f>Лист1!$C$3:$M$4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Лист1!$C$5:$M$5</c:f>
              <c:numCache>
                <c:formatCode>General</c:formatCode>
                <c:ptCount val="5"/>
                <c:pt idx="0">
                  <c:v>32887.599999999999</c:v>
                </c:pt>
                <c:pt idx="1">
                  <c:v>7998.8</c:v>
                </c:pt>
                <c:pt idx="2" formatCode="0.0">
                  <c:v>6945.9290000000001</c:v>
                </c:pt>
                <c:pt idx="3" formatCode="0.0">
                  <c:v>5739.7920000000004</c:v>
                </c:pt>
                <c:pt idx="4">
                  <c:v>15218.1</c:v>
                </c:pt>
              </c:numCache>
            </c:numRef>
          </c:val>
        </c:ser>
        <c:ser>
          <c:idx val="1"/>
          <c:order val="1"/>
          <c:tx>
            <c:strRef>
              <c:f>Лист1!$B$6</c:f>
              <c:strCache>
                <c:ptCount val="1"/>
                <c:pt idx="0">
                  <c:v>НДФЛ (без дополнительного норматива)</c:v>
                </c:pt>
              </c:strCache>
            </c:strRef>
          </c:tx>
          <c:cat>
            <c:strRef>
              <c:f>Лист1!$C$3:$M$4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Лист1!$C$6:$M$6</c:f>
              <c:numCache>
                <c:formatCode>General</c:formatCode>
                <c:ptCount val="5"/>
                <c:pt idx="0">
                  <c:v>175062.7</c:v>
                </c:pt>
                <c:pt idx="1">
                  <c:v>140012.5</c:v>
                </c:pt>
                <c:pt idx="2" formatCode="0.0">
                  <c:v>153055.1</c:v>
                </c:pt>
                <c:pt idx="3" formatCode="0.0">
                  <c:v>176089.3</c:v>
                </c:pt>
                <c:pt idx="4">
                  <c:v>205402.8</c:v>
                </c:pt>
              </c:numCache>
            </c:numRef>
          </c:val>
        </c:ser>
        <c:ser>
          <c:idx val="2"/>
          <c:order val="2"/>
          <c:tx>
            <c:strRef>
              <c:f>Лист1!$B$7</c:f>
              <c:strCache>
                <c:ptCount val="1"/>
                <c:pt idx="0">
                  <c:v>НДФЛ по дополнительному нормативу</c:v>
                </c:pt>
              </c:strCache>
            </c:strRef>
          </c:tx>
          <c:cat>
            <c:strRef>
              <c:f>Лист1!$C$3:$M$4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Лист1!$C$7:$M$7</c:f>
              <c:numCache>
                <c:formatCode>General</c:formatCode>
                <c:ptCount val="5"/>
                <c:pt idx="0">
                  <c:v>0</c:v>
                </c:pt>
                <c:pt idx="1">
                  <c:v>476088</c:v>
                </c:pt>
                <c:pt idx="2" formatCode="0.0">
                  <c:v>507550</c:v>
                </c:pt>
                <c:pt idx="3" formatCode="0.0">
                  <c:v>583860</c:v>
                </c:pt>
                <c:pt idx="4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Лист1!$B$8</c:f>
              <c:strCache>
                <c:ptCount val="1"/>
                <c:pt idx="0">
                  <c:v>Единый налог на вменённый доход для определённых видов деятельности</c:v>
                </c:pt>
              </c:strCache>
            </c:strRef>
          </c:tx>
          <c:cat>
            <c:strRef>
              <c:f>Лист1!$C$3:$M$4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Лист1!$C$8:$M$8</c:f>
              <c:numCache>
                <c:formatCode>General</c:formatCode>
                <c:ptCount val="5"/>
                <c:pt idx="0">
                  <c:v>21180.400000000001</c:v>
                </c:pt>
                <c:pt idx="1">
                  <c:v>27183.5</c:v>
                </c:pt>
                <c:pt idx="2" formatCode="0.0">
                  <c:v>24585.947260000001</c:v>
                </c:pt>
                <c:pt idx="3" formatCode="0.0">
                  <c:v>27117.551329999998</c:v>
                </c:pt>
                <c:pt idx="4">
                  <c:v>28416.400000000001</c:v>
                </c:pt>
              </c:numCache>
            </c:numRef>
          </c:val>
        </c:ser>
        <c:ser>
          <c:idx val="4"/>
          <c:order val="4"/>
          <c:tx>
            <c:strRef>
              <c:f>Лист1!$B$9</c:f>
              <c:strCache>
                <c:ptCount val="1"/>
                <c:pt idx="0">
                  <c:v>Арендная плата за земельные участки</c:v>
                </c:pt>
              </c:strCache>
            </c:strRef>
          </c:tx>
          <c:cat>
            <c:strRef>
              <c:f>Лист1!$C$3:$M$4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Лист1!$C$9:$M$9</c:f>
              <c:numCache>
                <c:formatCode>General</c:formatCode>
                <c:ptCount val="5"/>
                <c:pt idx="0">
                  <c:v>13212.9</c:v>
                </c:pt>
                <c:pt idx="1">
                  <c:v>12582</c:v>
                </c:pt>
                <c:pt idx="2" formatCode="0.0">
                  <c:v>17836.90654</c:v>
                </c:pt>
                <c:pt idx="3" formatCode="0.0">
                  <c:v>21250.48805</c:v>
                </c:pt>
                <c:pt idx="4">
                  <c:v>33126.300000000003</c:v>
                </c:pt>
              </c:numCache>
            </c:numRef>
          </c:val>
        </c:ser>
        <c:ser>
          <c:idx val="5"/>
          <c:order val="5"/>
          <c:tx>
            <c:strRef>
              <c:f>Лист1!$B$10</c:f>
              <c:strCache>
                <c:ptCount val="1"/>
                <c:pt idx="0">
                  <c:v>Аренда помещений муниципальной собственности</c:v>
                </c:pt>
              </c:strCache>
            </c:strRef>
          </c:tx>
          <c:cat>
            <c:strRef>
              <c:f>Лист1!$C$3:$M$4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Лист1!$C$10:$M$10</c:f>
              <c:numCache>
                <c:formatCode>General</c:formatCode>
                <c:ptCount val="5"/>
                <c:pt idx="0">
                  <c:v>38081.199999999997</c:v>
                </c:pt>
                <c:pt idx="1">
                  <c:v>24431</c:v>
                </c:pt>
                <c:pt idx="2" formatCode="0.0">
                  <c:v>14943.14358</c:v>
                </c:pt>
                <c:pt idx="3" formatCode="0.0">
                  <c:v>27210.803520000001</c:v>
                </c:pt>
                <c:pt idx="4">
                  <c:v>29337.4</c:v>
                </c:pt>
              </c:numCache>
            </c:numRef>
          </c:val>
        </c:ser>
        <c:ser>
          <c:idx val="6"/>
          <c:order val="6"/>
          <c:tx>
            <c:strRef>
              <c:f>Лист1!$B$11</c:f>
              <c:strCache>
                <c:ptCount val="1"/>
                <c:pt idx="0">
                  <c:v>Прочие доходы от оказания платных услуг</c:v>
                </c:pt>
              </c:strCache>
            </c:strRef>
          </c:tx>
          <c:cat>
            <c:strRef>
              <c:f>Лист1!$C$3:$M$4</c:f>
              <c:strCache>
                <c:ptCount val="5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</c:strCache>
            </c:strRef>
          </c:cat>
          <c:val>
            <c:numRef>
              <c:f>Лист1!$C$11:$M$11</c:f>
              <c:numCache>
                <c:formatCode>General</c:formatCode>
                <c:ptCount val="5"/>
                <c:pt idx="0">
                  <c:v>34091.1</c:v>
                </c:pt>
                <c:pt idx="1">
                  <c:v>16004.9</c:v>
                </c:pt>
                <c:pt idx="2" formatCode="0.0">
                  <c:v>15916.39493</c:v>
                </c:pt>
                <c:pt idx="3" formatCode="0.0">
                  <c:v>17317.739229999999</c:v>
                </c:pt>
                <c:pt idx="4">
                  <c:v>27308.400000000001</c:v>
                </c:pt>
              </c:numCache>
            </c:numRef>
          </c:val>
        </c:ser>
        <c:axId val="38484992"/>
        <c:axId val="38499072"/>
      </c:barChart>
      <c:catAx>
        <c:axId val="38484992"/>
        <c:scaling>
          <c:orientation val="minMax"/>
        </c:scaling>
        <c:axPos val="b"/>
        <c:tickLblPos val="nextTo"/>
        <c:crossAx val="38499072"/>
        <c:crosses val="autoZero"/>
        <c:auto val="1"/>
        <c:lblAlgn val="ctr"/>
        <c:lblOffset val="100"/>
      </c:catAx>
      <c:valAx>
        <c:axId val="38499072"/>
        <c:scaling>
          <c:orientation val="minMax"/>
        </c:scaling>
        <c:axPos val="l"/>
        <c:majorGridlines/>
        <c:numFmt formatCode="General" sourceLinked="1"/>
        <c:tickLblPos val="nextTo"/>
        <c:crossAx val="38484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056049728525367"/>
          <c:y val="0.14521891156548247"/>
          <c:w val="0.33796174260716277"/>
          <c:h val="0.69545264165176401"/>
        </c:manualLayout>
      </c:layout>
    </c:legend>
    <c:plotVisOnly val="1"/>
  </c:chart>
  <c:txPr>
    <a:bodyPr/>
    <a:lstStyle/>
    <a:p>
      <a:pPr>
        <a:defRPr b="1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>
        <c:manualLayout>
          <c:layoutTarget val="inner"/>
          <c:xMode val="edge"/>
          <c:yMode val="edge"/>
          <c:x val="8.8869213568374197E-2"/>
          <c:y val="2.8276826606953281E-2"/>
          <c:w val="0.60070785222089396"/>
          <c:h val="0.64005975350176481"/>
        </c:manualLayout>
      </c:layout>
      <c:bar3DChart>
        <c:barDir val="col"/>
        <c:grouping val="stacked"/>
        <c:ser>
          <c:idx val="0"/>
          <c:order val="0"/>
          <c:tx>
            <c:strRef>
              <c:f>Лист1!$L$5</c:f>
              <c:strCache>
                <c:ptCount val="1"/>
                <c:pt idx="0">
                  <c:v>Собственные доходы</c:v>
                </c:pt>
              </c:strCache>
            </c:strRef>
          </c:tx>
          <c:cat>
            <c:multiLvlStrRef>
              <c:f>Лист1!$J$6:$K$11</c:f>
              <c:multiLvlStrCache>
                <c:ptCount val="6"/>
                <c:lvl>
                  <c:pt idx="0">
                    <c:v>План первоначальный</c:v>
                  </c:pt>
                  <c:pt idx="1">
                    <c:v>План уточненный</c:v>
                  </c:pt>
                  <c:pt idx="2">
                    <c:v>исполнено</c:v>
                  </c:pt>
                  <c:pt idx="3">
                    <c:v>План первоначальный</c:v>
                  </c:pt>
                  <c:pt idx="4">
                    <c:v>План уточненный</c:v>
                  </c:pt>
                  <c:pt idx="5">
                    <c:v>исполнено</c:v>
                  </c:pt>
                </c:lvl>
                <c:lvl>
                  <c:pt idx="0">
                    <c:v>Консолидированный бюджет</c:v>
                  </c:pt>
                  <c:pt idx="3">
                    <c:v>Районный бюджет</c:v>
                  </c:pt>
                </c:lvl>
              </c:multiLvlStrCache>
            </c:multiLvlStrRef>
          </c:cat>
          <c:val>
            <c:numRef>
              <c:f>Лист1!$L$6:$L$11</c:f>
              <c:numCache>
                <c:formatCode>0.00</c:formatCode>
                <c:ptCount val="6"/>
                <c:pt idx="0">
                  <c:v>441599</c:v>
                </c:pt>
                <c:pt idx="1">
                  <c:v>488920.6</c:v>
                </c:pt>
                <c:pt idx="2">
                  <c:v>484583.1</c:v>
                </c:pt>
                <c:pt idx="3" formatCode="General">
                  <c:v>318664.5</c:v>
                </c:pt>
                <c:pt idx="4" formatCode="General">
                  <c:v>372301.9</c:v>
                </c:pt>
                <c:pt idx="5" formatCode="General">
                  <c:v>366003.7</c:v>
                </c:pt>
              </c:numCache>
            </c:numRef>
          </c:val>
        </c:ser>
        <c:ser>
          <c:idx val="1"/>
          <c:order val="1"/>
          <c:tx>
            <c:strRef>
              <c:f>Лист1!$M$5</c:f>
              <c:strCache>
                <c:ptCount val="1"/>
                <c:pt idx="0">
                  <c:v>Межбюджетные трансферты из других бюджетов</c:v>
                </c:pt>
              </c:strCache>
            </c:strRef>
          </c:tx>
          <c:cat>
            <c:multiLvlStrRef>
              <c:f>Лист1!$J$6:$K$11</c:f>
              <c:multiLvlStrCache>
                <c:ptCount val="6"/>
                <c:lvl>
                  <c:pt idx="0">
                    <c:v>План первоначальный</c:v>
                  </c:pt>
                  <c:pt idx="1">
                    <c:v>План уточненный</c:v>
                  </c:pt>
                  <c:pt idx="2">
                    <c:v>исполнено</c:v>
                  </c:pt>
                  <c:pt idx="3">
                    <c:v>План первоначальный</c:v>
                  </c:pt>
                  <c:pt idx="4">
                    <c:v>План уточненный</c:v>
                  </c:pt>
                  <c:pt idx="5">
                    <c:v>исполнено</c:v>
                  </c:pt>
                </c:lvl>
                <c:lvl>
                  <c:pt idx="0">
                    <c:v>Консолидированный бюджет</c:v>
                  </c:pt>
                  <c:pt idx="3">
                    <c:v>Районный бюджет</c:v>
                  </c:pt>
                </c:lvl>
              </c:multiLvlStrCache>
            </c:multiLvlStrRef>
          </c:cat>
          <c:val>
            <c:numRef>
              <c:f>Лист1!$M$6:$M$11</c:f>
              <c:numCache>
                <c:formatCode>0.00</c:formatCode>
                <c:ptCount val="6"/>
                <c:pt idx="0">
                  <c:v>1364208.2</c:v>
                </c:pt>
                <c:pt idx="1">
                  <c:v>1548635.1</c:v>
                </c:pt>
                <c:pt idx="2">
                  <c:v>1397602.2</c:v>
                </c:pt>
                <c:pt idx="3" formatCode="General">
                  <c:v>1364244.6</c:v>
                </c:pt>
                <c:pt idx="4" formatCode="General">
                  <c:v>1575883.5</c:v>
                </c:pt>
                <c:pt idx="5" formatCode="General">
                  <c:v>1424759</c:v>
                </c:pt>
              </c:numCache>
            </c:numRef>
          </c:val>
        </c:ser>
        <c:shape val="box"/>
        <c:axId val="56539776"/>
        <c:axId val="56832384"/>
        <c:axId val="0"/>
      </c:bar3DChart>
      <c:catAx>
        <c:axId val="56539776"/>
        <c:scaling>
          <c:orientation val="minMax"/>
        </c:scaling>
        <c:axPos val="b"/>
        <c:tickLblPos val="nextTo"/>
        <c:crossAx val="56832384"/>
        <c:crosses val="autoZero"/>
        <c:auto val="1"/>
        <c:lblAlgn val="ctr"/>
        <c:lblOffset val="100"/>
      </c:catAx>
      <c:valAx>
        <c:axId val="56832384"/>
        <c:scaling>
          <c:orientation val="minMax"/>
        </c:scaling>
        <c:axPos val="l"/>
        <c:majorGridlines/>
        <c:numFmt formatCode="0.00" sourceLinked="1"/>
        <c:tickLblPos val="nextTo"/>
        <c:crossAx val="56539776"/>
        <c:crosses val="autoZero"/>
        <c:crossBetween val="between"/>
      </c:valAx>
    </c:plotArea>
    <c:legend>
      <c:legendPos val="r"/>
      <c:layout/>
    </c:legend>
    <c:plotVisOnly val="1"/>
  </c:chart>
  <c:txPr>
    <a:bodyPr/>
    <a:lstStyle/>
    <a:p>
      <a:pPr>
        <a:defRPr b="1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[стр.10.xls]РЦП!$C$2</c:f>
              <c:strCache>
                <c:ptCount val="1"/>
                <c:pt idx="0">
                  <c:v>2011</c:v>
                </c:pt>
              </c:strCache>
            </c:strRef>
          </c:tx>
          <c:cat>
            <c:strRef>
              <c:f>[стр.10.xls]РЦП!$B$3:$B$8</c:f>
              <c:strCache>
                <c:ptCount val="6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Здравоохранение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[стр.10.xls]РЦП!$C$3:$C$8</c:f>
              <c:numCache>
                <c:formatCode>#,##0.0;[Red]\-#,##0.0;"-"</c:formatCode>
                <c:ptCount val="6"/>
                <c:pt idx="0">
                  <c:v>55012</c:v>
                </c:pt>
                <c:pt idx="1">
                  <c:v>234556.7</c:v>
                </c:pt>
                <c:pt idx="2">
                  <c:v>692478.3</c:v>
                </c:pt>
                <c:pt idx="3">
                  <c:v>68245.7</c:v>
                </c:pt>
                <c:pt idx="4">
                  <c:v>117368.4</c:v>
                </c:pt>
                <c:pt idx="5">
                  <c:v>325145.90000000002</c:v>
                </c:pt>
              </c:numCache>
            </c:numRef>
          </c:val>
        </c:ser>
        <c:ser>
          <c:idx val="1"/>
          <c:order val="1"/>
          <c:tx>
            <c:strRef>
              <c:f>[стр.10.xls]РЦП!$D$2</c:f>
              <c:strCache>
                <c:ptCount val="1"/>
                <c:pt idx="0">
                  <c:v>2012</c:v>
                </c:pt>
              </c:strCache>
            </c:strRef>
          </c:tx>
          <c:cat>
            <c:strRef>
              <c:f>[стр.10.xls]РЦП!$B$3:$B$8</c:f>
              <c:strCache>
                <c:ptCount val="6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Здравоохранение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[стр.10.xls]РЦП!$D$3:$D$8</c:f>
              <c:numCache>
                <c:formatCode>#,##0.0;[Red]\-#,##0.0;"-"</c:formatCode>
                <c:ptCount val="6"/>
                <c:pt idx="0">
                  <c:v>62658.9</c:v>
                </c:pt>
                <c:pt idx="1">
                  <c:v>278409.90000000002</c:v>
                </c:pt>
                <c:pt idx="2">
                  <c:v>761490.4</c:v>
                </c:pt>
                <c:pt idx="3">
                  <c:v>81654.600000000006</c:v>
                </c:pt>
                <c:pt idx="4">
                  <c:v>38754.400000000001</c:v>
                </c:pt>
                <c:pt idx="5">
                  <c:v>327353</c:v>
                </c:pt>
              </c:numCache>
            </c:numRef>
          </c:val>
        </c:ser>
        <c:ser>
          <c:idx val="2"/>
          <c:order val="2"/>
          <c:tx>
            <c:strRef>
              <c:f>[стр.10.xls]РЦП!$E$2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[стр.10.xls]РЦП!$B$3:$B$8</c:f>
              <c:strCache>
                <c:ptCount val="6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Здравоохранение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[стр.10.xls]РЦП!$E$3:$E$8</c:f>
              <c:numCache>
                <c:formatCode>#,##0.0;[Red]\-#,##0.0;"-"</c:formatCode>
                <c:ptCount val="6"/>
                <c:pt idx="0">
                  <c:v>69157.399999999994</c:v>
                </c:pt>
                <c:pt idx="1">
                  <c:v>265726.90000000002</c:v>
                </c:pt>
                <c:pt idx="2">
                  <c:v>910489.8</c:v>
                </c:pt>
                <c:pt idx="3">
                  <c:v>100908.7</c:v>
                </c:pt>
                <c:pt idx="4">
                  <c:v>14184.2</c:v>
                </c:pt>
                <c:pt idx="5">
                  <c:v>354978.4</c:v>
                </c:pt>
              </c:numCache>
            </c:numRef>
          </c:val>
        </c:ser>
        <c:ser>
          <c:idx val="3"/>
          <c:order val="3"/>
          <c:tx>
            <c:strRef>
              <c:f>[стр.10.xls]РЦП!$F$2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[стр.10.xls]РЦП!$B$3:$B$8</c:f>
              <c:strCache>
                <c:ptCount val="6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Здравоохранение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[стр.10.xls]РЦП!$F$3:$F$8</c:f>
              <c:numCache>
                <c:formatCode>#,##0.0;[Red]\-#,##0.0;"-"</c:formatCode>
                <c:ptCount val="6"/>
                <c:pt idx="0">
                  <c:v>68599.600000000006</c:v>
                </c:pt>
                <c:pt idx="1">
                  <c:v>223210.9</c:v>
                </c:pt>
                <c:pt idx="2">
                  <c:v>958727.1</c:v>
                </c:pt>
                <c:pt idx="3">
                  <c:v>131641.29999999999</c:v>
                </c:pt>
                <c:pt idx="4">
                  <c:v>60</c:v>
                </c:pt>
                <c:pt idx="5">
                  <c:v>354137.7</c:v>
                </c:pt>
              </c:numCache>
            </c:numRef>
          </c:val>
        </c:ser>
        <c:ser>
          <c:idx val="4"/>
          <c:order val="4"/>
          <c:tx>
            <c:strRef>
              <c:f>[стр.10.xls]РЦП!$G$2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[стр.10.xls]РЦП!$B$3:$B$8</c:f>
              <c:strCache>
                <c:ptCount val="6"/>
                <c:pt idx="0">
                  <c:v>Общегосударственные вопросы</c:v>
                </c:pt>
                <c:pt idx="1">
                  <c:v>Жилищно-коммунальное хозяйство</c:v>
                </c:pt>
                <c:pt idx="2">
                  <c:v>Образование</c:v>
                </c:pt>
                <c:pt idx="3">
                  <c:v>Культура и кинематография</c:v>
                </c:pt>
                <c:pt idx="4">
                  <c:v>Здравоохранение</c:v>
                </c:pt>
                <c:pt idx="5">
                  <c:v>Социальная политика</c:v>
                </c:pt>
              </c:strCache>
            </c:strRef>
          </c:cat>
          <c:val>
            <c:numRef>
              <c:f>[стр.10.xls]РЦП!$G$3:$G$8</c:f>
              <c:numCache>
                <c:formatCode>#,##0.0;[Red]\-#,##0.0;"-"</c:formatCode>
                <c:ptCount val="6"/>
                <c:pt idx="0">
                  <c:v>67124.800000000003</c:v>
                </c:pt>
                <c:pt idx="1">
                  <c:v>231289</c:v>
                </c:pt>
                <c:pt idx="2">
                  <c:v>1118574</c:v>
                </c:pt>
                <c:pt idx="3">
                  <c:v>139984.5</c:v>
                </c:pt>
                <c:pt idx="4">
                  <c:v>64</c:v>
                </c:pt>
                <c:pt idx="5">
                  <c:v>85216.7</c:v>
                </c:pt>
              </c:numCache>
            </c:numRef>
          </c:val>
        </c:ser>
        <c:axId val="56855936"/>
        <c:axId val="56898688"/>
      </c:barChart>
      <c:catAx>
        <c:axId val="56855936"/>
        <c:scaling>
          <c:orientation val="minMax"/>
        </c:scaling>
        <c:axPos val="b"/>
        <c:tickLblPos val="nextTo"/>
        <c:crossAx val="56898688"/>
        <c:crosses val="autoZero"/>
        <c:auto val="1"/>
        <c:lblAlgn val="ctr"/>
        <c:lblOffset val="100"/>
      </c:catAx>
      <c:valAx>
        <c:axId val="56898688"/>
        <c:scaling>
          <c:orientation val="minMax"/>
        </c:scaling>
        <c:axPos val="l"/>
        <c:majorGridlines/>
        <c:numFmt formatCode="#,##0.0;[Red]\-#,##0.0;&quot;-&quot;" sourceLinked="1"/>
        <c:tickLblPos val="nextTo"/>
        <c:crossAx val="56855936"/>
        <c:crosses val="autoZero"/>
        <c:crossBetween val="between"/>
      </c:valAx>
    </c:plotArea>
    <c:legend>
      <c:legendPos val="r"/>
      <c:layout/>
    </c:legend>
    <c:plotVisOnly val="1"/>
  </c:chart>
  <c:spPr>
    <a:gradFill>
      <a:gsLst>
        <a:gs pos="0">
          <a:srgbClr val="4F81BD">
            <a:tint val="66000"/>
            <a:satMod val="160000"/>
          </a:srgbClr>
        </a:gs>
        <a:gs pos="50000">
          <a:srgbClr val="4F81BD">
            <a:tint val="44500"/>
            <a:satMod val="160000"/>
          </a:srgbClr>
        </a:gs>
        <a:gs pos="100000">
          <a:srgbClr val="4F81BD">
            <a:tint val="23500"/>
            <a:satMod val="160000"/>
          </a:srgbClr>
        </a:gs>
      </a:gsLst>
      <a:lin ang="5400000" scaled="0"/>
    </a:gradFill>
  </c:spPr>
  <c:txPr>
    <a:bodyPr/>
    <a:lstStyle/>
    <a:p>
      <a:pPr>
        <a:defRPr b="1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clustered"/>
        <c:ser>
          <c:idx val="0"/>
          <c:order val="0"/>
          <c:tx>
            <c:strRef>
              <c:f>РЦП!$C$4</c:f>
              <c:strCache>
                <c:ptCount val="1"/>
                <c:pt idx="0">
                  <c:v>план</c:v>
                </c:pt>
              </c:strCache>
            </c:strRef>
          </c:tx>
          <c:cat>
            <c:strRef>
              <c:f>РЦП!$B$5:$B$17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муниципального долга</c:v>
                </c:pt>
                <c:pt idx="12">
                  <c:v>МБТ общего характера</c:v>
                </c:pt>
              </c:strCache>
            </c:strRef>
          </c:cat>
          <c:val>
            <c:numRef>
              <c:f>РЦП!$C$5:$C$17</c:f>
              <c:numCache>
                <c:formatCode>#,##0.0;[Red]\-#,##0.0;"-"</c:formatCode>
                <c:ptCount val="13"/>
                <c:pt idx="0">
                  <c:v>72377</c:v>
                </c:pt>
                <c:pt idx="1">
                  <c:v>4971.8</c:v>
                </c:pt>
                <c:pt idx="2">
                  <c:v>21376.9</c:v>
                </c:pt>
                <c:pt idx="3">
                  <c:v>57019.7</c:v>
                </c:pt>
                <c:pt idx="4">
                  <c:v>269469</c:v>
                </c:pt>
                <c:pt idx="5">
                  <c:v>60000</c:v>
                </c:pt>
                <c:pt idx="6">
                  <c:v>1285801.8</c:v>
                </c:pt>
                <c:pt idx="7">
                  <c:v>140188.4</c:v>
                </c:pt>
                <c:pt idx="8">
                  <c:v>64</c:v>
                </c:pt>
                <c:pt idx="9">
                  <c:v>89283.7</c:v>
                </c:pt>
                <c:pt idx="10">
                  <c:v>2794</c:v>
                </c:pt>
                <c:pt idx="11">
                  <c:v>68.900000000000006</c:v>
                </c:pt>
                <c:pt idx="12">
                  <c:v>110351</c:v>
                </c:pt>
              </c:numCache>
            </c:numRef>
          </c:val>
        </c:ser>
        <c:ser>
          <c:idx val="1"/>
          <c:order val="1"/>
          <c:tx>
            <c:strRef>
              <c:f>РЦП!$D$4</c:f>
              <c:strCache>
                <c:ptCount val="1"/>
                <c:pt idx="0">
                  <c:v>исполнено</c:v>
                </c:pt>
              </c:strCache>
            </c:strRef>
          </c:tx>
          <c:cat>
            <c:strRef>
              <c:f>РЦП!$B$5:$B$17</c:f>
              <c:strCache>
                <c:ptCount val="13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 и кинематография</c:v>
                </c:pt>
                <c:pt idx="8">
                  <c:v>Здравоохранение</c:v>
                </c:pt>
                <c:pt idx="9">
                  <c:v>Социальная политика</c:v>
                </c:pt>
                <c:pt idx="10">
                  <c:v>Физическая культура и спорт</c:v>
                </c:pt>
                <c:pt idx="11">
                  <c:v>Обслуживание муниципального долга</c:v>
                </c:pt>
                <c:pt idx="12">
                  <c:v>МБТ общего характера</c:v>
                </c:pt>
              </c:strCache>
            </c:strRef>
          </c:cat>
          <c:val>
            <c:numRef>
              <c:f>РЦП!$D$5:$D$17</c:f>
              <c:numCache>
                <c:formatCode>#,##0.0;[Red]\-#,##0.0;"-"</c:formatCode>
                <c:ptCount val="13"/>
                <c:pt idx="0">
                  <c:v>67124.800000000003</c:v>
                </c:pt>
                <c:pt idx="1">
                  <c:v>4098.4000000000005</c:v>
                </c:pt>
                <c:pt idx="2">
                  <c:v>20380.599999999991</c:v>
                </c:pt>
                <c:pt idx="3">
                  <c:v>55959.3</c:v>
                </c:pt>
                <c:pt idx="4">
                  <c:v>231289</c:v>
                </c:pt>
                <c:pt idx="5">
                  <c:v>0</c:v>
                </c:pt>
                <c:pt idx="6">
                  <c:v>1118574</c:v>
                </c:pt>
                <c:pt idx="7">
                  <c:v>139984.5</c:v>
                </c:pt>
                <c:pt idx="8">
                  <c:v>64</c:v>
                </c:pt>
                <c:pt idx="9">
                  <c:v>85216.7</c:v>
                </c:pt>
                <c:pt idx="10">
                  <c:v>2265.6999999999998</c:v>
                </c:pt>
                <c:pt idx="11">
                  <c:v>0</c:v>
                </c:pt>
                <c:pt idx="12">
                  <c:v>110351</c:v>
                </c:pt>
              </c:numCache>
            </c:numRef>
          </c:val>
        </c:ser>
        <c:shape val="box"/>
        <c:axId val="56987008"/>
        <c:axId val="57042048"/>
        <c:axId val="0"/>
      </c:bar3DChart>
      <c:catAx>
        <c:axId val="56987008"/>
        <c:scaling>
          <c:orientation val="minMax"/>
        </c:scaling>
        <c:axPos val="b"/>
        <c:tickLblPos val="nextTo"/>
        <c:crossAx val="57042048"/>
        <c:crosses val="autoZero"/>
        <c:auto val="1"/>
        <c:lblAlgn val="ctr"/>
        <c:lblOffset val="100"/>
      </c:catAx>
      <c:valAx>
        <c:axId val="57042048"/>
        <c:scaling>
          <c:orientation val="minMax"/>
        </c:scaling>
        <c:axPos val="l"/>
        <c:majorGridlines/>
        <c:numFmt formatCode="#,##0.0;[Red]\-#,##0.0;&quot;-&quot;" sourceLinked="1"/>
        <c:tickLblPos val="nextTo"/>
        <c:crossAx val="56987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406928908358704"/>
          <c:y val="0.42685151841366287"/>
          <c:w val="8.7208167534056441E-2"/>
          <c:h val="7.3316566358527263E-2"/>
        </c:manualLayout>
      </c:layout>
    </c:legend>
    <c:plotVisOnly val="1"/>
  </c:chart>
  <c:txPr>
    <a:bodyPr/>
    <a:lstStyle/>
    <a:p>
      <a:pPr>
        <a:defRPr b="1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Лист1!$B$6:$B$17</c:f>
              <c:strCache>
                <c:ptCount val="12"/>
                <c:pt idx="0">
                  <c:v>Развитие образования Богучанского района</c:v>
                </c:pt>
                <c:pt idx="1">
                  <c:v>Система социальной защиты  населения Богучанского района</c:v>
                </c:pt>
                <c:pt idx="2">
                  <c:v>Реформирование и модернизация ЖКХ и повышение энергетической эффективности</c:v>
                </c:pt>
                <c:pt idx="3">
                  <c:v>Защита населения и территорий Богучанского района от чрезвычайных ситуаций природного и техногенного характера </c:v>
                </c:pt>
                <c:pt idx="4">
                  <c:v>Развитие культуры</c:v>
                </c:pt>
                <c:pt idx="5">
                  <c:v>Молодежь Приангарья</c:v>
                </c:pt>
                <c:pt idx="6">
                  <c:v>Развитие физической культуры и спорта в Богучанском районе</c:v>
                </c:pt>
                <c:pt idx="7">
                  <c:v>Развитие инвестиционной, инновационной деятельности, малого и среднего предпринимательства на территории Богучанского района</c:v>
                </c:pt>
                <c:pt idx="8">
                  <c:v>Развитие транспортной системы Богучанского района</c:v>
                </c:pt>
                <c:pt idx="9">
                  <c:v>Обеспечения доступным и комфортным жильем граждан  Богучанского района</c:v>
                </c:pt>
                <c:pt idx="10">
                  <c:v>Управление муниципальными финансами</c:v>
                </c:pt>
                <c:pt idx="11">
                  <c:v>Развитие сельского хозяйства в Богучанском районе</c:v>
                </c:pt>
              </c:strCache>
            </c:strRef>
          </c:cat>
          <c:val>
            <c:numRef>
              <c:f>Лист1!$C$6:$C$17</c:f>
              <c:numCache>
                <c:formatCode>#,##0</c:formatCode>
                <c:ptCount val="12"/>
                <c:pt idx="0">
                  <c:v>1093011344.75</c:v>
                </c:pt>
                <c:pt idx="1">
                  <c:v>56962519.090000011</c:v>
                </c:pt>
                <c:pt idx="2">
                  <c:v>218144453.63999999</c:v>
                </c:pt>
                <c:pt idx="3">
                  <c:v>20626328.939999998</c:v>
                </c:pt>
                <c:pt idx="4">
                  <c:v>179734206.06999999</c:v>
                </c:pt>
                <c:pt idx="5">
                  <c:v>9763626.5700000003</c:v>
                </c:pt>
                <c:pt idx="6">
                  <c:v>2041715.12</c:v>
                </c:pt>
                <c:pt idx="7">
                  <c:v>4800756.6400000006</c:v>
                </c:pt>
                <c:pt idx="8">
                  <c:v>49058375.82</c:v>
                </c:pt>
                <c:pt idx="9">
                  <c:v>6252805.4900000002</c:v>
                </c:pt>
                <c:pt idx="10">
                  <c:v>130185744.69</c:v>
                </c:pt>
                <c:pt idx="11">
                  <c:v>1767868</c:v>
                </c:pt>
              </c:numCache>
            </c:numRef>
          </c:val>
        </c:ser>
        <c:firstSliceAng val="0"/>
      </c:pieChart>
    </c:plotArea>
    <c:legend>
      <c:legendPos val="tr"/>
      <c:layout>
        <c:manualLayout>
          <c:xMode val="edge"/>
          <c:yMode val="edge"/>
          <c:x val="0.55840072053202816"/>
          <c:y val="2.9655090284572146E-2"/>
          <c:w val="0.43309907192681552"/>
          <c:h val="0.95140923946757894"/>
        </c:manualLayout>
      </c:layout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0.83253</cdr:x>
      <cdr:y>0.01439</cdr:y>
    </cdr:from>
    <cdr:to>
      <cdr:x>0.98324</cdr:x>
      <cdr:y>0.07589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120680" y="72008"/>
          <a:ext cx="1107996" cy="30777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b="1" dirty="0"/>
            <a:t>т</a:t>
          </a:r>
          <a:r>
            <a:rPr lang="ru-RU" sz="1400" b="1" dirty="0" smtClean="0"/>
            <a:t>ыс. рублей</a:t>
          </a:r>
          <a:endParaRPr lang="ru-RU" sz="14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0.563</cdr:x>
      <cdr:y>0.32129</cdr:y>
    </cdr:from>
    <cdr:to>
      <cdr:x>0.61812</cdr:x>
      <cdr:y>0.36918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 rot="10800000" flipV="1">
          <a:off x="5148064" y="1602110"/>
          <a:ext cx="504056" cy="238816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9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90% </a:t>
          </a:r>
          <a:endParaRPr lang="ru-RU" sz="900" dirty="0" smtClean="0"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0.752</cdr:x>
      <cdr:y>0.01804</cdr:y>
    </cdr:from>
    <cdr:to>
      <cdr:x>0.87467</cdr:x>
      <cdr:y>0.07976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6876256" y="89942"/>
          <a:ext cx="1121683" cy="30779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400" b="1" dirty="0"/>
            <a:t>т</a:t>
          </a:r>
          <a:r>
            <a:rPr lang="ru-RU" sz="1400" b="1" dirty="0" smtClean="0"/>
            <a:t>ыс. рублей</a:t>
          </a:r>
          <a:endParaRPr lang="ru-RU" sz="1400" b="1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0.85327</cdr:x>
      <cdr:y>0.01149</cdr:y>
    </cdr:from>
    <cdr:to>
      <cdr:x>0.9572</cdr:x>
      <cdr:y>0.05571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956376" y="72008"/>
          <a:ext cx="969040" cy="276968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200" b="1" dirty="0"/>
            <a:t>т</a:t>
          </a:r>
          <a:r>
            <a:rPr lang="ru-RU" sz="1200" b="1" dirty="0" smtClean="0"/>
            <a:t>ыс. рублей</a:t>
          </a:r>
          <a:endParaRPr lang="ru-RU" sz="1200" b="1" dirty="0"/>
        </a:p>
      </cdr:txBody>
    </cdr:sp>
  </cdr:relSizeAnchor>
  <cdr:relSizeAnchor xmlns:cdr="http://schemas.openxmlformats.org/drawingml/2006/chartDrawing">
    <cdr:from>
      <cdr:x>0.19687</cdr:x>
      <cdr:y>0.35632</cdr:y>
    </cdr:from>
    <cdr:to>
      <cdr:x>0.2432</cdr:x>
      <cdr:y>0.39317</cdr:y>
    </cdr:to>
    <cdr:sp macro="" textlink="">
      <cdr:nvSpPr>
        <cdr:cNvPr id="3" name="Прямоугольник 2"/>
        <cdr:cNvSpPr/>
      </cdr:nvSpPr>
      <cdr:spPr>
        <a:xfrm xmlns:a="http://schemas.openxmlformats.org/drawingml/2006/main" rot="10800000" flipV="1">
          <a:off x="1835696" y="2232248"/>
          <a:ext cx="432048" cy="230832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9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93% </a:t>
          </a:r>
          <a:endParaRPr lang="ru-RU" sz="900" dirty="0" smtClean="0"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0.2432</cdr:x>
      <cdr:y>0.37931</cdr:y>
    </cdr:from>
    <cdr:to>
      <cdr:x>0.28954</cdr:x>
      <cdr:y>0.41616</cdr:y>
    </cdr:to>
    <cdr:sp macro="" textlink="">
      <cdr:nvSpPr>
        <cdr:cNvPr id="4" name="Прямоугольник 3"/>
        <cdr:cNvSpPr/>
      </cdr:nvSpPr>
      <cdr:spPr>
        <a:xfrm xmlns:a="http://schemas.openxmlformats.org/drawingml/2006/main" rot="10800000" flipV="1">
          <a:off x="2267744" y="2376264"/>
          <a:ext cx="432048" cy="230832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9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82% </a:t>
          </a:r>
          <a:endParaRPr lang="ru-RU" sz="900" dirty="0" smtClean="0">
            <a:latin typeface="Arial" pitchFamily="34" charset="0"/>
          </a:endParaRPr>
        </a:p>
      </cdr:txBody>
    </cdr:sp>
  </cdr:relSizeAnchor>
  <cdr:relSizeAnchor xmlns:cdr="http://schemas.openxmlformats.org/drawingml/2006/chartDrawing">
    <cdr:from>
      <cdr:x>0.28181</cdr:x>
      <cdr:y>0.3908</cdr:y>
    </cdr:from>
    <cdr:to>
      <cdr:x>0.32815</cdr:x>
      <cdr:y>0.42765</cdr:y>
    </cdr:to>
    <cdr:sp macro="" textlink="">
      <cdr:nvSpPr>
        <cdr:cNvPr id="5" name="Прямоугольник 4"/>
        <cdr:cNvSpPr/>
      </cdr:nvSpPr>
      <cdr:spPr>
        <a:xfrm xmlns:a="http://schemas.openxmlformats.org/drawingml/2006/main" rot="10800000" flipV="1">
          <a:off x="2627784" y="2448272"/>
          <a:ext cx="432048" cy="230832"/>
        </a:xfrm>
        <a:prstGeom xmlns:a="http://schemas.openxmlformats.org/drawingml/2006/main" prst="rect">
          <a:avLst/>
        </a:prstGeom>
        <a:solidFill xmlns:a="http://schemas.openxmlformats.org/drawingml/2006/main">
          <a:srgbClr val="00B050"/>
        </a:solidFill>
      </cdr:spPr>
      <cdr:txBody>
        <a:bodyPr xmlns:a="http://schemas.openxmlformats.org/drawingml/2006/main" wrap="square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pPr lvl="0" algn="ctr" eaLnBrk="0" fontAlgn="base" hangingPunct="0">
            <a:spcBef>
              <a:spcPct val="0"/>
            </a:spcBef>
            <a:spcAft>
              <a:spcPct val="0"/>
            </a:spcAft>
          </a:pPr>
          <a:r>
            <a:rPr lang="ru-RU" sz="900" b="1" dirty="0" smtClean="0">
              <a:latin typeface="Times New Roman" pitchFamily="18" charset="0"/>
              <a:ea typeface="Calibri" pitchFamily="34" charset="0"/>
              <a:cs typeface="Times New Roman" pitchFamily="18" charset="0"/>
            </a:rPr>
            <a:t>95% </a:t>
          </a:r>
          <a:endParaRPr lang="ru-RU" sz="900" dirty="0" smtClean="0">
            <a:latin typeface="Arial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B91E67-F31D-4E49-BB43-AFF84690C686}" type="datetimeFigureOut">
              <a:rPr lang="ru-RU" smtClean="0"/>
              <a:pPr/>
              <a:t>05.07.2016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574D01-4A27-4507-977E-4815550825F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782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366009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244419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B574D01-4A27-4507-977E-4815550825F7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1422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9D65C-E372-429E-B27C-E7C2D4277DCD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97C89-4C96-4B8D-8747-B31197C3B733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A0852-0606-4590-8E18-A1D86A0DEC17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4A0B1-27E6-49BE-9934-0F27B8C05E5D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8A589-D064-4F51-B861-646DA784C2A6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7ADED-B3A7-4DD8-BE81-A7E65A7F95EC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86D2C-3360-4985-BD50-033483AF4EB4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66BD72-0B9D-4781-9F0E-A573A2EF4057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CDDB5-10C9-4F4E-B669-A881BCC879CE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416B-5603-4084-8622-CE17FEF9F980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A6B41C-DDEE-413B-B428-593C856673AA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7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8685A-24CB-4753-811D-62840ADF991F}" type="datetime1">
              <a:rPr lang="ru-RU" smtClean="0"/>
              <a:pPr/>
              <a:t>05.07.2016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303EA-ABBB-472A-B0B1-8935162A5C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1556792"/>
            <a:ext cx="9144000" cy="283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       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ИТОГИ ИСПОЛЕНИЯ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РАЙОННОГО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БЮДЖЕТА 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ea typeface="Calibri" pitchFamily="34" charset="0"/>
                <a:cs typeface="Times New Roman" pitchFamily="18" charset="0"/>
              </a:rPr>
              <a:t>ЗА 2015 год</a:t>
            </a:r>
            <a:endParaRPr kumimoji="0" lang="ru-RU" sz="4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99792" y="404664"/>
            <a:ext cx="3600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РОССИЙСКАЯ ФЕДЕРАЦИЯ</a:t>
            </a:r>
            <a:endParaRPr lang="ru-RU" sz="900" b="1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КРАСНОЯРСКИЙ КРАЙ                                                       БОГУЧАНСКИЙ РАЙОН</a:t>
            </a:r>
            <a:endParaRPr lang="ru-RU" sz="900" b="1" dirty="0" smtClean="0">
              <a:latin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10800000" flipV="1">
            <a:off x="2286000" y="5221287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БОГУЧАНЫ</a:t>
            </a:r>
            <a:endParaRPr lang="ru-RU" sz="900" dirty="0" smtClean="0">
              <a:latin typeface="Arial" pitchFamily="34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2016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1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10</a:t>
            </a:fld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980728"/>
          <a:ext cx="8964487" cy="51390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27584" y="260648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Муниципальные программы в 2015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1"/>
          <p:cNvSpPr txBox="1"/>
          <p:nvPr/>
        </p:nvSpPr>
        <p:spPr>
          <a:xfrm>
            <a:off x="251520" y="836712"/>
            <a:ext cx="91082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11</a:t>
            </a:fld>
            <a:endParaRPr lang="ru-RU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1521" y="908720"/>
          <a:ext cx="8712968" cy="5472611"/>
        </p:xfrm>
        <a:graphic>
          <a:graphicData uri="http://schemas.openxmlformats.org/drawingml/2006/table">
            <a:tbl>
              <a:tblPr/>
              <a:tblGrid>
                <a:gridCol w="308277"/>
                <a:gridCol w="5043589"/>
                <a:gridCol w="937097"/>
                <a:gridCol w="1176293"/>
                <a:gridCol w="1247712"/>
              </a:tblGrid>
              <a:tr h="509716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ассигнования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процент выполнения</a:t>
                      </a:r>
                    </a:p>
                  </a:txBody>
                  <a:tcPr marL="6773" marR="6773" marT="67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9341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образования Богучанского района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1 263 347 538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1 093 011 345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2286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Система социальной защиты  населения Богучанского района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56 962 533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56 962 519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2286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Реформирование и модернизация ЖКХ и повышение энергетической эффективности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315 681 124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218 144 454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57342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Защита населения и территорий </a:t>
                      </a:r>
                      <a:r>
                        <a:rPr lang="ru-RU" sz="10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Богучанского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района от чрезвычайных ситуаций природного и техногенного характера 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21 654 880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20 626 329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9341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культуры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180 027 426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179 734 206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9341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Молодежь Приангарья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10 614 591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9 763 627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2286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физической культуры и спорта в Богучанском районе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2 570 000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2 041 715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764573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инвестиционной, инновационной деятельности, малого и среднего предпринимательства на территории Богучанского района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5 569 000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4 800 757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86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2286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транспортной системы Богучанского района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49 107 804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49 058 376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2286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Обеспечения доступным и комфортным жильем граждан  Богучанского района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6 352 550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6 252 805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98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93419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Управление муниципальными финансами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131 070 345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130 185 745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82286"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Развитие сельского хозяйства в Богучанском районе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1 884 675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1 767 868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94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20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Всего</a:t>
                      </a:r>
                      <a:endParaRPr lang="ru-RU" sz="10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2 044 842 466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1 772 349 745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82041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Расходы районного бюджета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2 113 766 245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1 835 308 038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193419"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Доля </a:t>
                      </a:r>
                      <a:r>
                        <a:rPr lang="ru-RU" sz="10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программных </a:t>
                      </a:r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расходов в %</a:t>
                      </a:r>
                    </a:p>
                  </a:txBody>
                  <a:tcPr marL="6773" marR="6773" marT="677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96,74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0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96,57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0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6773" marR="6773" marT="67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51520" y="116632"/>
            <a:ext cx="87129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Исполнение муниципальных программ в 2015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1"/>
          <p:cNvSpPr txBox="1"/>
          <p:nvPr/>
        </p:nvSpPr>
        <p:spPr>
          <a:xfrm>
            <a:off x="251520" y="620688"/>
            <a:ext cx="119368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т</a:t>
            </a:r>
            <a:r>
              <a:rPr lang="ru-RU" b="1" dirty="0" smtClean="0"/>
              <a:t>ыс. рублей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260648"/>
            <a:ext cx="88569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Итоги реализации бюджетной политики в 2015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83568" y="1052736"/>
            <a:ext cx="8136904" cy="1368152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3568" y="2492896"/>
            <a:ext cx="8208912" cy="720080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83568" y="3284984"/>
            <a:ext cx="8172400" cy="720080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568" y="4077072"/>
            <a:ext cx="8172400" cy="720080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83568" y="4869160"/>
            <a:ext cx="8172400" cy="720080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83568" y="5661248"/>
            <a:ext cx="8172400" cy="720080"/>
          </a:xfrm>
          <a:prstGeom prst="roundRect">
            <a:avLst/>
          </a:prstGeom>
          <a:gradFill>
            <a:gsLst>
              <a:gs pos="0">
                <a:srgbClr val="4F81BD">
                  <a:tint val="66000"/>
                  <a:satMod val="160000"/>
                </a:srgbClr>
              </a:gs>
              <a:gs pos="5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</a:srgbClr>
              </a:gs>
            </a:gsLst>
            <a:lin ang="5400000" scaled="0"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11560" y="1130344"/>
            <a:ext cx="80648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Реализация плана мероприятий по росту доходов и оптимизации расходов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эффект 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24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799,7 тыс. рублей, в том числе: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привлечение дополнительных доходов в районный бюджет  -  19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288,8  тыс. рублей;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оптимизация расходов -  5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 </a:t>
            </a: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510,9 тыс. рублей;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уменьшение дефицита бюджета.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1907704" y="2708920"/>
            <a:ext cx="527381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Увеличение размера минимальной заработной платы с 1 июня 2015 года.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611560" y="3501008"/>
            <a:ext cx="818538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сбалансированности районного бюджета  и бюджетов поселений в сложных экономических условиях.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8" name="Rectangle 4"/>
          <p:cNvSpPr>
            <a:spLocks noChangeArrowheads="1"/>
          </p:cNvSpPr>
          <p:nvPr/>
        </p:nvSpPr>
        <p:spPr bwMode="auto">
          <a:xfrm>
            <a:off x="2771800" y="4293096"/>
            <a:ext cx="33642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Повышение качества муниципальных услуг.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683569" y="4941168"/>
            <a:ext cx="781018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Передача функций по исполнению районного бюджета и бюджетов поселений  Управление федерального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Казначейства по Красноярскому краю.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1475656" y="5805264"/>
            <a:ext cx="626588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Обеспечение прозрачности и открытости бюджета, бюджетного процесса для граждан.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Стрелка вправо 15"/>
          <p:cNvSpPr/>
          <p:nvPr/>
        </p:nvSpPr>
        <p:spPr>
          <a:xfrm>
            <a:off x="323528" y="1700808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323528" y="2780928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право 17"/>
          <p:cNvSpPr/>
          <p:nvPr/>
        </p:nvSpPr>
        <p:spPr>
          <a:xfrm>
            <a:off x="323528" y="3573016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вправо 18"/>
          <p:cNvSpPr/>
          <p:nvPr/>
        </p:nvSpPr>
        <p:spPr>
          <a:xfrm>
            <a:off x="323528" y="4365104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трелка вправо 19"/>
          <p:cNvSpPr/>
          <p:nvPr/>
        </p:nvSpPr>
        <p:spPr>
          <a:xfrm>
            <a:off x="323528" y="5157192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Стрелка вправо 20"/>
          <p:cNvSpPr/>
          <p:nvPr/>
        </p:nvSpPr>
        <p:spPr>
          <a:xfrm>
            <a:off x="323528" y="5949280"/>
            <a:ext cx="216024" cy="216024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3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 районного бюджета в 2015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0" y="1052736"/>
          <a:ext cx="7920880" cy="5256581"/>
        </p:xfrm>
        <a:graphic>
          <a:graphicData uri="http://schemas.openxmlformats.org/drawingml/2006/table">
            <a:tbl>
              <a:tblPr/>
              <a:tblGrid>
                <a:gridCol w="3338590"/>
                <a:gridCol w="1078367"/>
                <a:gridCol w="1218154"/>
                <a:gridCol w="958547"/>
                <a:gridCol w="1327222"/>
              </a:tblGrid>
              <a:tr h="85958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ПОКАЗАТЕЛЬ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>
                      <a:gsLst>
                        <a:gs pos="0">
                          <a:srgbClr val="4F81BD">
                            <a:tint val="66000"/>
                            <a:satMod val="160000"/>
                          </a:srgbClr>
                        </a:gs>
                        <a:gs pos="50000">
                          <a:srgbClr val="4F81BD">
                            <a:tint val="44500"/>
                            <a:satMod val="160000"/>
                          </a:srgbClr>
                        </a:gs>
                        <a:gs pos="100000">
                          <a:srgbClr val="4F81BD">
                            <a:tint val="23500"/>
                            <a:satMod val="16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Первая редакция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Уточненный план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Факт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% выполнения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ДОХОДЫ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1682909,1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1948185,4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1790763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91,92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Доходы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(налоговые и неналоговые)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318664,5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372301,9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366003,7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98,31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Безвозмездные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поступления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1364244,6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1575883,5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1424759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90,41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РАСХОДЫ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1704485,6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2113766,2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1835308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86,83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7838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Расходы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в рамках муниципальных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 программ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1634506,1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2044842,5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1772350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86,67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Прочие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расходы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69979,5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68923,7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62958,3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91,34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195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ДЕФИЦИТ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-21576,5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-165580,8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свыше 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2312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Источники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финансирования дефицита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-21576,5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-165580,8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3909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Изменение </a:t>
                      </a: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остатков средств на счетах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-21576,5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-165580,8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-44545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11560" y="764704"/>
            <a:ext cx="1103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т</a:t>
            </a:r>
            <a:r>
              <a:rPr lang="ru-RU" sz="1400" b="1" dirty="0" smtClean="0"/>
              <a:t>ыс. рублей</a:t>
            </a:r>
            <a:endParaRPr lang="ru-RU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b="1" smtClean="0">
                <a:solidFill>
                  <a:schemeClr val="tx1"/>
                </a:solidFill>
              </a:rPr>
              <a:pPr/>
              <a:t>4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620688"/>
            <a:ext cx="74168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Параметры</a:t>
            </a: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бюджета в 2015 году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68344" y="1124744"/>
            <a:ext cx="1103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т</a:t>
            </a:r>
            <a:r>
              <a:rPr lang="ru-RU" sz="1400" b="1" dirty="0" smtClean="0"/>
              <a:t>ыс. рублей</a:t>
            </a:r>
            <a:endParaRPr lang="ru-RU" sz="1400" b="1" dirty="0"/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323528" y="1412776"/>
          <a:ext cx="849694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1288" cy="365125"/>
          </a:xfrm>
        </p:spPr>
        <p:txBody>
          <a:bodyPr/>
          <a:lstStyle/>
          <a:p>
            <a:fld id="{3D2303EA-ABBB-472A-B0B1-8935162A5CB0}" type="slidenum">
              <a:rPr lang="ru-RU" sz="1400" b="1" i="1" smtClean="0">
                <a:solidFill>
                  <a:schemeClr val="tx1"/>
                </a:solidFill>
              </a:rPr>
              <a:pPr/>
              <a:t>5</a:t>
            </a:fld>
            <a:endParaRPr lang="ru-RU" sz="1400" b="1" i="1" dirty="0">
              <a:solidFill>
                <a:schemeClr val="tx1"/>
              </a:solidFill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Динамика параметров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</a:t>
            </a: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бюджета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236296" y="932662"/>
            <a:ext cx="11030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/>
              <a:t>т</a:t>
            </a:r>
            <a:r>
              <a:rPr lang="ru-RU" sz="1400" b="1" dirty="0" smtClean="0"/>
              <a:t>ыс. рублей</a:t>
            </a:r>
            <a:endParaRPr lang="ru-RU" sz="1400" b="1" dirty="0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395536" y="1196752"/>
          <a:ext cx="8424936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611560" y="5733256"/>
            <a:ext cx="716099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Снижение объема бюджета в 2015 году связано с сокращением</a:t>
            </a:r>
          </a:p>
          <a:p>
            <a:pPr marL="0" marR="0" lvl="0" indent="4508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государственных полномочий  передаваемых в район по отрасли «Социальная политика»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Нашивка 8"/>
          <p:cNvSpPr/>
          <p:nvPr/>
        </p:nvSpPr>
        <p:spPr>
          <a:xfrm>
            <a:off x="827584" y="5877272"/>
            <a:ext cx="216024" cy="216024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b="1" smtClean="0">
                <a:solidFill>
                  <a:schemeClr val="tx1"/>
                </a:solidFill>
              </a:rPr>
              <a:pPr/>
              <a:t>6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16198" y="5805264"/>
            <a:ext cx="76066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Снижение налога на доходы физических лиц в 2015 году  по сравнению с 2012-2014 годами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связано с прекращением  действия дополнительных нормативов отчислений в бюджет района.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Взамен дополнительных нормативов от НДФЛ в район поступает дотация из краевого бюджета.</a:t>
            </a:r>
            <a:endParaRPr kumimoji="0" lang="ru-RU" sz="1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Нашивка 5"/>
          <p:cNvSpPr/>
          <p:nvPr/>
        </p:nvSpPr>
        <p:spPr>
          <a:xfrm>
            <a:off x="899592" y="6021288"/>
            <a:ext cx="216024" cy="216024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827584" y="980728"/>
          <a:ext cx="7351911" cy="50045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0" y="404664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основных доходов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2011-2015 года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3" name="Диаграмма 2"/>
          <p:cNvGraphicFramePr/>
          <p:nvPr/>
        </p:nvGraphicFramePr>
        <p:xfrm>
          <a:off x="0" y="1466850"/>
          <a:ext cx="9143999" cy="49864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выполнения  доходов бюджета за 2015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 rot="10800000" flipV="1">
            <a:off x="2699792" y="4365104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99%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 rot="10800000" flipV="1">
            <a:off x="2771800" y="3068960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5148064" y="4365104"/>
            <a:ext cx="504056" cy="238816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98% </a:t>
            </a:r>
            <a:endParaRPr lang="ru-RU" sz="9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b="1" smtClean="0">
                <a:solidFill>
                  <a:schemeClr val="tx1"/>
                </a:solidFill>
              </a:rPr>
              <a:pPr/>
              <a:t>8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основных расходов районного бюджета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за 2011-2015 года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467544" y="1124744"/>
          <a:ext cx="8424936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1"/>
          <p:cNvSpPr txBox="1"/>
          <p:nvPr/>
        </p:nvSpPr>
        <p:spPr>
          <a:xfrm>
            <a:off x="7524328" y="764704"/>
            <a:ext cx="11079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b="1" dirty="0"/>
              <a:t>т</a:t>
            </a:r>
            <a:r>
              <a:rPr lang="ru-RU" sz="1400" b="1" dirty="0" smtClean="0"/>
              <a:t>ыс. рублей</a:t>
            </a:r>
            <a:endParaRPr lang="ru-RU" sz="1400" b="1" dirty="0"/>
          </a:p>
        </p:txBody>
      </p:sp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627818" y="5753581"/>
            <a:ext cx="78159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Снижение расходов по отрасли «Социальная политика» в 2015 году  связано  с  сокращением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государственных полномочий передаваемых в район. Социальные выплаты населению оказывает </a:t>
            </a:r>
          </a:p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краевое 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государственное </a:t>
            </a: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учреждение «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Центр социальных выплат».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Нашивка 6"/>
          <p:cNvSpPr/>
          <p:nvPr/>
        </p:nvSpPr>
        <p:spPr>
          <a:xfrm>
            <a:off x="899592" y="6021288"/>
            <a:ext cx="216024" cy="216024"/>
          </a:xfrm>
          <a:prstGeom prst="chevr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8102225" flipV="1">
            <a:off x="82775" y="4636124"/>
            <a:ext cx="2696798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(содержание органов самоуправления)</a:t>
            </a:r>
            <a:r>
              <a:rPr lang="ru-RU" sz="9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i="1" dirty="0" smtClean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8102225" flipV="1">
            <a:off x="1378919" y="4422860"/>
            <a:ext cx="269679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(ремонт объектов ЖКХ, субсидии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населению по коммунальным услугам)</a:t>
            </a:r>
            <a:r>
              <a:rPr lang="ru-RU" sz="900" b="1" i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lang="ru-RU" sz="900" i="1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303EA-ABBB-472A-B0B1-8935162A5CB0}" type="slidenum">
              <a:rPr lang="ru-RU" b="1" smtClean="0">
                <a:solidFill>
                  <a:schemeClr val="tx1"/>
                </a:solidFill>
              </a:rPr>
              <a:pPr/>
              <a:t>9</a:t>
            </a:fld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0" y="0"/>
            <a:ext cx="9144000" cy="111732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 выполнения  расходов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районного  бюджета за 2015 год</a:t>
            </a:r>
            <a:endParaRPr lang="ru-RU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0" y="1052736"/>
          <a:ext cx="9324528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/>
          <p:cNvSpPr/>
          <p:nvPr/>
        </p:nvSpPr>
        <p:spPr>
          <a:xfrm rot="10800000" flipV="1">
            <a:off x="2987824" y="3501008"/>
            <a:ext cx="432048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98%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 rot="10800000" flipV="1">
            <a:off x="3419872" y="3140968"/>
            <a:ext cx="432048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86%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 rot="10800000" flipV="1">
            <a:off x="3779912" y="3573016"/>
            <a:ext cx="432048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 rot="10800000" flipV="1">
            <a:off x="4211960" y="1340768"/>
            <a:ext cx="432048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87%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 rot="10800000" flipV="1">
            <a:off x="4644008" y="3501008"/>
            <a:ext cx="504056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 rot="10800000" flipV="1">
            <a:off x="5076056" y="3861048"/>
            <a:ext cx="504056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 rot="10800000" flipV="1">
            <a:off x="5508104" y="3789040"/>
            <a:ext cx="432048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95%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 rot="10800000" flipV="1">
            <a:off x="5940152" y="3861048"/>
            <a:ext cx="432048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81%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 rot="10800000" flipV="1">
            <a:off x="6444208" y="3933056"/>
            <a:ext cx="432048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0% </a:t>
            </a:r>
            <a:endParaRPr lang="ru-RU" sz="900" dirty="0" smtClean="0">
              <a:latin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 rot="10800000" flipV="1">
            <a:off x="6948264" y="3789040"/>
            <a:ext cx="504056" cy="230832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9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100% </a:t>
            </a:r>
            <a:endParaRPr lang="ru-RU" sz="900" dirty="0" smtClean="0">
              <a:latin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4339</TotalTime>
  <Words>635</Words>
  <Application>Microsoft Office PowerPoint</Application>
  <PresentationFormat>Экран (4:3)</PresentationFormat>
  <Paragraphs>222</Paragraphs>
  <Slides>11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Фин.управление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Userrfu</cp:lastModifiedBy>
  <cp:revision>325</cp:revision>
  <dcterms:created xsi:type="dcterms:W3CDTF">2014-02-05T08:33:40Z</dcterms:created>
  <dcterms:modified xsi:type="dcterms:W3CDTF">2016-07-05T08:53:54Z</dcterms:modified>
</cp:coreProperties>
</file>